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2"/>
  </p:notesMasterIdLst>
  <p:sldIdLst>
    <p:sldId id="256" r:id="rId5"/>
    <p:sldId id="274" r:id="rId6"/>
    <p:sldId id="275" r:id="rId7"/>
    <p:sldId id="276" r:id="rId8"/>
    <p:sldId id="277" r:id="rId9"/>
    <p:sldId id="279" r:id="rId10"/>
    <p:sldId id="278"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4DDF"/>
    <a:srgbClr val="FF40FF"/>
    <a:srgbClr val="CAC700"/>
    <a:srgbClr val="C4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99"/>
    <p:restoredTop sz="76047"/>
  </p:normalViewPr>
  <p:slideViewPr>
    <p:cSldViewPr snapToGrid="0" snapToObjects="1">
      <p:cViewPr>
        <p:scale>
          <a:sx n="78" d="100"/>
          <a:sy n="78" d="100"/>
        </p:scale>
        <p:origin x="872"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inviting me to be part of this important discussion. I’m going to help set the scene for </a:t>
            </a:r>
            <a:r>
              <a:rPr lang="en-GB" dirty="0" err="1"/>
              <a:t>todayby</a:t>
            </a:r>
            <a:r>
              <a:rPr lang="en-GB" dirty="0"/>
              <a:t> first giving a brief overview of HIV Phylogenetics and some terminology</a:t>
            </a:r>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Phylogenetics and Molecular Epidemiology are two related terms that are sometimes used as synonyms, although they are not precisely interchangeable. </a:t>
            </a:r>
          </a:p>
          <a:p>
            <a:endParaRPr lang="en-US" dirty="0"/>
          </a:p>
          <a:p>
            <a:r>
              <a:rPr lang="en-US" dirty="0"/>
              <a:t>Molecular epidemiology is a more general term used to describe the use of viral or bacterial DNA or RNA to understand the epidemiology of infectious diseases.</a:t>
            </a:r>
          </a:p>
          <a:p>
            <a:endParaRPr lang="en-US" dirty="0"/>
          </a:p>
          <a:p>
            <a:r>
              <a:rPr lang="en-US" dirty="0"/>
              <a:t>[CLICK]</a:t>
            </a:r>
          </a:p>
          <a:p>
            <a:endParaRPr lang="en-US" dirty="0"/>
          </a:p>
          <a:p>
            <a:r>
              <a:rPr lang="en-US" dirty="0"/>
              <a:t>For examine, RNA from HIV can be translated into a series of base-pairs, as shown on the right. This information can be analyzed to:</a:t>
            </a:r>
          </a:p>
          <a:p>
            <a:pPr marL="342900" indent="-342900">
              <a:buFont typeface="Arial" panose="020B0604020202020204" pitchFamily="34" charset="0"/>
              <a:buChar char="•"/>
            </a:pPr>
            <a:r>
              <a:rPr lang="en-GB" sz="1200" dirty="0"/>
              <a:t>Describe what strains, variants, or subtypes exist within a population</a:t>
            </a:r>
          </a:p>
          <a:p>
            <a:pPr marL="342900" indent="-342900">
              <a:buFont typeface="Arial" panose="020B0604020202020204" pitchFamily="34" charset="0"/>
              <a:buChar char="•"/>
            </a:pPr>
            <a:r>
              <a:rPr lang="en-GB" sz="1200" dirty="0"/>
              <a:t>Identify antibiotic or antiviral resistance genes </a:t>
            </a:r>
          </a:p>
          <a:p>
            <a:pPr marL="342900" indent="-342900">
              <a:buFont typeface="Arial" panose="020B0604020202020204" pitchFamily="34" charset="0"/>
              <a:buChar char="•"/>
            </a:pPr>
            <a:r>
              <a:rPr lang="en-GB" sz="1200" dirty="0"/>
              <a:t>[CLICK]</a:t>
            </a:r>
          </a:p>
          <a:p>
            <a:pPr marL="342900" indent="-342900">
              <a:buFont typeface="Arial" panose="020B0604020202020204" pitchFamily="34" charset="0"/>
              <a:buChar char="•"/>
            </a:pPr>
            <a:r>
              <a:rPr lang="en-GB" sz="1200" dirty="0"/>
              <a:t>Identity two or more sequences that are similar in terms of genetic distance and potentially epidemiologically linked or part of an HIV transmission network</a:t>
            </a:r>
          </a:p>
          <a:p>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24168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Phylogenetics, is the study of evolutionary relationships among biological entities</a:t>
            </a:r>
          </a:p>
          <a:p>
            <a:endParaRPr lang="en-US" dirty="0"/>
          </a:p>
          <a:p>
            <a:r>
              <a:rPr lang="en-US" dirty="0"/>
              <a:t>Phylogenetic analyses estimate a phylogenetic tree from HIV sequences, which is a like a family tree, [CLICK] where individual sequences are at the tips and a hypothetical most recent common ancestor of all the included sequences is at the root.</a:t>
            </a:r>
          </a:p>
          <a:p>
            <a:endParaRPr lang="en-US" dirty="0"/>
          </a:p>
          <a:p>
            <a:r>
              <a:rPr lang="en-US" dirty="0"/>
              <a:t>[CLICK]</a:t>
            </a:r>
          </a:p>
          <a:p>
            <a:endParaRPr lang="en-US" dirty="0"/>
          </a:p>
          <a:p>
            <a:r>
              <a:rPr lang="en-US" dirty="0"/>
              <a:t>Phylogenetic methods can also be used to identify two or more sequences that are closely related</a:t>
            </a:r>
          </a:p>
          <a:p>
            <a:endParaRPr lang="en-US" dirty="0"/>
          </a:p>
          <a:p>
            <a:r>
              <a:rPr lang="en-US" dirty="0"/>
              <a:t>Phylogenetic trees can be used to….</a:t>
            </a:r>
          </a:p>
          <a:p>
            <a:pPr marL="342900" indent="-342900">
              <a:buFont typeface="Arial" panose="020B0604020202020204" pitchFamily="34" charset="0"/>
              <a:buChar char="•"/>
            </a:pPr>
            <a:r>
              <a:rPr lang="en-GB" sz="1200" dirty="0"/>
              <a:t>Estimate historic/geographic patterns of an epidemic </a:t>
            </a:r>
          </a:p>
          <a:p>
            <a:pPr marL="342900" indent="-342900">
              <a:buFont typeface="Arial" panose="020B0604020202020204" pitchFamily="34" charset="0"/>
              <a:buChar char="•"/>
            </a:pPr>
            <a:r>
              <a:rPr lang="en-GB" sz="1200" dirty="0"/>
              <a:t>Identify the origin of outbreaks</a:t>
            </a:r>
          </a:p>
          <a:p>
            <a:pPr marL="342900" indent="-342900">
              <a:buFont typeface="Arial" panose="020B0604020202020204" pitchFamily="34" charset="0"/>
              <a:buChar char="•"/>
            </a:pPr>
            <a:r>
              <a:rPr lang="en-GB" sz="1200" dirty="0"/>
              <a:t>Identify factors associated with high rates of transmission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10963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Phylogenetic analysis can be done at the population level, where each sequence represents an individual person. They can also be done between species, for example to identify how HIV was introduced into human populations. Lastly, HIV phylogenetic analyses can be done at the individual level to examine within person evolution of HIV over time. </a:t>
            </a:r>
          </a:p>
          <a:p>
            <a:endParaRPr lang="en-US" dirty="0"/>
          </a:p>
          <a:p>
            <a:endParaRPr lang="en-US" dirty="0"/>
          </a:p>
          <a:p>
            <a:endParaRPr lang="en-US" dirty="0"/>
          </a:p>
          <a:p>
            <a:endParaRPr lang="en-US" dirty="0"/>
          </a:p>
          <a:p>
            <a:endParaRPr lang="en-US" dirty="0"/>
          </a:p>
          <a:p>
            <a:endParaRPr lang="en-US" dirty="0"/>
          </a:p>
          <a:p>
            <a:r>
              <a:rPr lang="en-US" dirty="0"/>
              <a:t>_________________</a:t>
            </a:r>
          </a:p>
          <a:p>
            <a:endParaRPr lang="en-US" dirty="0"/>
          </a:p>
          <a:p>
            <a:r>
              <a:rPr lang="en-US" dirty="0"/>
              <a:t>HIV Phylogenetic analysis can be done at the population level, where each sequence represents an individual. This tree illustrates the HIV subtype diversity within one country. </a:t>
            </a:r>
          </a:p>
          <a:p>
            <a:endParaRPr lang="en-US" dirty="0"/>
          </a:p>
          <a:p>
            <a:r>
              <a:rPr lang="en-US" dirty="0"/>
              <a:t>They can also be done between species – this phylogeny includes both HIV (in black) and SIV obtained from two different chimpanzees species (in red and blue), and illustrates how many times HIV-1 was potentially introduced into human populations.</a:t>
            </a:r>
          </a:p>
          <a:p>
            <a:endParaRPr lang="en-US" dirty="0"/>
          </a:p>
          <a:p>
            <a:r>
              <a:rPr lang="en-US" dirty="0"/>
              <a:t>Lastly, HIV phylogenetic analyses can be done at the individual level. This phylogeny includes sequences sampled from one person over a 7 year period and illustrates within person evolution of HIV. </a:t>
            </a:r>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84007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HIV sequences can be used in research settings – in which case they are typically collected with informed consent. </a:t>
            </a:r>
          </a:p>
          <a:p>
            <a:endParaRPr lang="en-US" dirty="0"/>
          </a:p>
          <a:p>
            <a:r>
              <a:rPr lang="en-US" dirty="0"/>
              <a:t>[CLICK]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HIV sequences are also used in public health practice. For example, when someone is newly diagnosed with HIV, a clinician will take a blood sample so that their HIV virus is sequenced Their HIV sequence is then analyzed for potential drug resistance and this information is used to prescribe ART. These sequences are then shared with local public health agencies under the purview of public health surveillance without informed consent. This is also referred to as Molecular HIV Surveillance. </a:t>
            </a:r>
          </a:p>
          <a:p>
            <a:endParaRPr lang="en-US" dirty="0"/>
          </a:p>
          <a:p>
            <a:r>
              <a:rPr lang="en-US" dirty="0"/>
              <a:t>[CLICK]</a:t>
            </a:r>
          </a:p>
          <a:p>
            <a:endParaRPr lang="en-US" dirty="0"/>
          </a:p>
          <a:p>
            <a:r>
              <a:rPr lang="en-US" dirty="0"/>
              <a:t>Lastly, HIV sequences that were originally collected for public health purposes are sometimes used for Research.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molecular epidemiology and phylogenetic methods can be used in either context to provide important information for HIV treatment development, ART prescription recommendations, vaccine development, and monitoring for PrEP efficacy. Phylogenetic methods have also been used in partner studies, like </a:t>
            </a:r>
            <a:r>
              <a:rPr lang="en-US" sz="1200" kern="1200" dirty="0">
                <a:solidFill>
                  <a:schemeClr val="tx1"/>
                </a:solidFill>
                <a:effectLst/>
                <a:latin typeface="+mn-lt"/>
                <a:ea typeface="+mn-ea"/>
                <a:cs typeface="+mn-cs"/>
              </a:rPr>
              <a:t>HPTN 052, </a:t>
            </a:r>
            <a:r>
              <a:rPr lang="en-US" dirty="0"/>
              <a:t>to prove than U=U. However, our symposium today will also consider the challenges and important ethical considerations in how HIV sequences are used in both research and public health practice.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406482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zoom out a bit, we are discussing the use of HIV sequences under the larger umbrella of Big Data because very large datasets of HIV pol genes are available because of routine genotype testing. But there are also large public repositories of HIV sequences, such as the Los Alamos database, as well as large research partnerships like the PANGEA Consortium. </a:t>
            </a:r>
          </a:p>
          <a:p>
            <a:endParaRPr lang="en-US" dirty="0"/>
          </a:p>
          <a:p>
            <a:r>
              <a:rPr lang="en-US" dirty="0"/>
              <a:t>Large datasets of genomic sequence are available for other pathogens as well, like SARS-CoV-2 and Influenza. </a:t>
            </a:r>
          </a:p>
          <a:p>
            <a:endParaRPr lang="en-US" dirty="0"/>
          </a:p>
          <a:p>
            <a:r>
              <a:rPr lang="en-US" dirty="0"/>
              <a:t>This is all part of a larger trend of Big Data Analytics in public health, including large public health surveillance datasets, biometric data, electronic health records, and more. </a:t>
            </a:r>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47585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 will now turn it back over to our moderators. </a:t>
            </a:r>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183368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2.wdp"/><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7.png"/><Relationship Id="rId7" Type="http://schemas.microsoft.com/office/2007/relationships/hdphoto" Target="../media/hdphoto7.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6.wdp"/><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0.wdp"/><Relationship Id="rId5" Type="http://schemas.openxmlformats.org/officeDocument/2006/relationships/image" Target="../media/image11.png"/><Relationship Id="rId10" Type="http://schemas.microsoft.com/office/2007/relationships/hdphoto" Target="../media/hdphoto12.wdp"/><Relationship Id="rId4" Type="http://schemas.microsoft.com/office/2007/relationships/hdphoto" Target="../media/hdphoto8.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027491" y="2686756"/>
            <a:ext cx="7632700" cy="3717218"/>
          </a:xfrm>
        </p:spPr>
        <p:txBody>
          <a:bodyPr>
            <a:normAutofit/>
          </a:bodyPr>
          <a:lstStyle/>
          <a:p>
            <a:r>
              <a:rPr lang="en-GB" sz="5700" dirty="0"/>
              <a:t>Setting the Scene:</a:t>
            </a:r>
            <a:br>
              <a:rPr lang="en-GB" sz="5700" dirty="0"/>
            </a:br>
            <a:r>
              <a:rPr lang="en-GB" sz="5700" dirty="0"/>
              <a:t>Phylogenetics</a:t>
            </a:r>
            <a:endParaRPr lang="en-GB" sz="57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027491" y="1497932"/>
            <a:ext cx="7632700" cy="433798"/>
          </a:xfrm>
        </p:spPr>
        <p:txBody>
          <a:bodyPr>
            <a:noAutofit/>
          </a:bodyPr>
          <a:lstStyle/>
          <a:p>
            <a:r>
              <a:rPr lang="en-GB" sz="2500" dirty="0"/>
              <a:t>Big data and AI: An ethical and human rights-based HIV response?</a:t>
            </a:r>
            <a:endParaRPr lang="en-GB" sz="2500" dirty="0">
              <a:latin typeface="+mj-lt"/>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027491" y="739504"/>
            <a:ext cx="7632700" cy="385199"/>
          </a:xfrm>
        </p:spPr>
        <p:txBody>
          <a:bodyPr>
            <a:noAutofit/>
          </a:bodyPr>
          <a:lstStyle/>
          <a:p>
            <a:pPr>
              <a:spcBef>
                <a:spcPts val="0"/>
              </a:spcBef>
            </a:pPr>
            <a:r>
              <a:rPr lang="en-GB" sz="1500" dirty="0"/>
              <a:t>Diana M. Tordoff (she/her)</a:t>
            </a:r>
          </a:p>
          <a:p>
            <a:pPr>
              <a:spcBef>
                <a:spcPts val="0"/>
              </a:spcBef>
            </a:pPr>
            <a:r>
              <a:rPr lang="en-GB" sz="1500" dirty="0"/>
              <a:t>University of Washington, Department of Epidemiology</a:t>
            </a:r>
          </a:p>
        </p:txBody>
      </p:sp>
    </p:spTree>
    <p:extLst>
      <p:ext uri="{BB962C8B-B14F-4D97-AF65-F5344CB8AC3E}">
        <p14:creationId xmlns:p14="http://schemas.microsoft.com/office/powerpoint/2010/main" val="186085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HIV Phylogenetics &amp; Molecular Epidemiology</a:t>
            </a:r>
            <a:endParaRPr lang="en-GB" noProof="0" dirty="0"/>
          </a:p>
        </p:txBody>
      </p:sp>
      <p:grpSp>
        <p:nvGrpSpPr>
          <p:cNvPr id="8" name="Group 7">
            <a:extLst>
              <a:ext uri="{FF2B5EF4-FFF2-40B4-BE49-F238E27FC236}">
                <a16:creationId xmlns:a16="http://schemas.microsoft.com/office/drawing/2014/main" id="{0F897E18-F9E8-D5D9-49DF-6DB9EB473B12}"/>
              </a:ext>
            </a:extLst>
          </p:cNvPr>
          <p:cNvGrpSpPr/>
          <p:nvPr/>
        </p:nvGrpSpPr>
        <p:grpSpPr>
          <a:xfrm>
            <a:off x="6758610" y="1913075"/>
            <a:ext cx="2080592" cy="3379305"/>
            <a:chOff x="7527234" y="1665289"/>
            <a:chExt cx="2080592" cy="3379305"/>
          </a:xfrm>
        </p:grpSpPr>
        <p:pic>
          <p:nvPicPr>
            <p:cNvPr id="4" name="Picture 3">
              <a:extLst>
                <a:ext uri="{FF2B5EF4-FFF2-40B4-BE49-F238E27FC236}">
                  <a16:creationId xmlns:a16="http://schemas.microsoft.com/office/drawing/2014/main" id="{9CFF94A4-0BCB-BA8F-C724-33F601199418}"/>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l="51902" t="14792" r="28805" b="33237"/>
            <a:stretch/>
          </p:blipFill>
          <p:spPr>
            <a:xfrm>
              <a:off x="7527234" y="1665289"/>
              <a:ext cx="1881809" cy="3379305"/>
            </a:xfrm>
            <a:prstGeom prst="rect">
              <a:avLst/>
            </a:prstGeom>
          </p:spPr>
        </p:pic>
        <p:pic>
          <p:nvPicPr>
            <p:cNvPr id="6" name="Picture 5">
              <a:extLst>
                <a:ext uri="{FF2B5EF4-FFF2-40B4-BE49-F238E27FC236}">
                  <a16:creationId xmlns:a16="http://schemas.microsoft.com/office/drawing/2014/main" id="{4F610EF3-E7BA-88A1-30E0-1DDAB216CAC4}"/>
                </a:ext>
              </a:extLst>
            </p:cNvPr>
            <p:cNvPicPr>
              <a:picLocks noChangeAspect="1"/>
            </p:cNvPicPr>
            <p:nvPr/>
          </p:nvPicPr>
          <p:blipFill rotWithShape="1">
            <a:blip r:embed="rId3">
              <a:alphaModFix/>
              <a:extLst>
                <a:ext uri="{BEBA8EAE-BF5A-486C-A8C5-ECC9F3942E4B}">
                  <a14:imgProps xmlns:a14="http://schemas.microsoft.com/office/drawing/2010/main">
                    <a14:imgLayer r:embed="rId5">
                      <a14:imgEffect>
                        <a14:brightnessContrast bright="20000" contrast="-40000"/>
                      </a14:imgEffect>
                    </a14:imgLayer>
                  </a14:imgProps>
                </a:ext>
              </a:extLst>
            </a:blip>
            <a:srcRect l="51902" t="24542" r="39198" b="68728"/>
            <a:stretch/>
          </p:blipFill>
          <p:spPr>
            <a:xfrm>
              <a:off x="7527234" y="4108174"/>
              <a:ext cx="1106557" cy="936419"/>
            </a:xfrm>
            <a:prstGeom prst="rect">
              <a:avLst/>
            </a:prstGeom>
          </p:spPr>
        </p:pic>
        <p:pic>
          <p:nvPicPr>
            <p:cNvPr id="7" name="Picture 6">
              <a:extLst>
                <a:ext uri="{FF2B5EF4-FFF2-40B4-BE49-F238E27FC236}">
                  <a16:creationId xmlns:a16="http://schemas.microsoft.com/office/drawing/2014/main" id="{367D8127-5629-3ADD-9470-98FA53DFF11D}"/>
                </a:ext>
              </a:extLst>
            </p:cNvPr>
            <p:cNvPicPr>
              <a:picLocks noChangeAspect="1"/>
            </p:cNvPicPr>
            <p:nvPr/>
          </p:nvPicPr>
          <p:blipFill rotWithShape="1">
            <a:blip r:embed="rId3">
              <a:alphaModFix/>
              <a:extLst>
                <a:ext uri="{BEBA8EAE-BF5A-486C-A8C5-ECC9F3942E4B}">
                  <a14:imgProps xmlns:a14="http://schemas.microsoft.com/office/drawing/2010/main">
                    <a14:imgLayer r:embed="rId5">
                      <a14:imgEffect>
                        <a14:brightnessContrast bright="20000" contrast="-40000"/>
                      </a14:imgEffect>
                    </a14:imgLayer>
                  </a14:imgProps>
                </a:ext>
              </a:extLst>
            </a:blip>
            <a:srcRect l="51902" t="24542" r="39198" b="68728"/>
            <a:stretch/>
          </p:blipFill>
          <p:spPr>
            <a:xfrm>
              <a:off x="9206947" y="2561436"/>
              <a:ext cx="400879" cy="649836"/>
            </a:xfrm>
            <a:prstGeom prst="rect">
              <a:avLst/>
            </a:prstGeom>
          </p:spPr>
        </p:pic>
      </p:grpSp>
      <p:pic>
        <p:nvPicPr>
          <p:cNvPr id="12" name="Picture 11">
            <a:extLst>
              <a:ext uri="{FF2B5EF4-FFF2-40B4-BE49-F238E27FC236}">
                <a16:creationId xmlns:a16="http://schemas.microsoft.com/office/drawing/2014/main" id="{EE9F1C31-85AF-DB99-2C1B-252A2A33096F}"/>
              </a:ext>
            </a:extLst>
          </p:cNvPr>
          <p:cNvPicPr>
            <a:picLocks noChangeAspect="1"/>
          </p:cNvPicPr>
          <p:nvPr/>
        </p:nvPicPr>
        <p:blipFill rotWithShape="1">
          <a:blip r:embed="rId6">
            <a:alphaModFix amt="85000"/>
            <a:duotone>
              <a:schemeClr val="accent2">
                <a:shade val="45000"/>
                <a:satMod val="135000"/>
              </a:schemeClr>
              <a:prstClr val="white"/>
            </a:duotone>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Lst>
          </a:blip>
          <a:srcRect l="36473" t="2126" r="38213" b="65604"/>
          <a:stretch/>
        </p:blipFill>
        <p:spPr>
          <a:xfrm rot="3430279">
            <a:off x="8544446" y="3331088"/>
            <a:ext cx="589511" cy="751514"/>
          </a:xfrm>
          <a:prstGeom prst="rect">
            <a:avLst/>
          </a:prstGeom>
        </p:spPr>
      </p:pic>
      <p:pic>
        <p:nvPicPr>
          <p:cNvPr id="14" name="Picture 13">
            <a:extLst>
              <a:ext uri="{FF2B5EF4-FFF2-40B4-BE49-F238E27FC236}">
                <a16:creationId xmlns:a16="http://schemas.microsoft.com/office/drawing/2014/main" id="{C3FE04E9-8527-4DCF-2318-10F1AFEB8FC9}"/>
              </a:ext>
            </a:extLst>
          </p:cNvPr>
          <p:cNvPicPr>
            <a:picLocks noChangeAspect="1"/>
          </p:cNvPicPr>
          <p:nvPr/>
        </p:nvPicPr>
        <p:blipFill rotWithShape="1">
          <a:blip r:embed="rId3">
            <a:alphaModFix/>
            <a:extLst>
              <a:ext uri="{BEBA8EAE-BF5A-486C-A8C5-ECC9F3942E4B}">
                <a14:imgProps xmlns:a14="http://schemas.microsoft.com/office/drawing/2010/main">
                  <a14:imgLayer r:embed="rId8">
                    <a14:imgEffect>
                      <a14:brightnessContrast bright="20000" contrast="-40000"/>
                    </a14:imgEffect>
                  </a14:imgLayer>
                </a14:imgProps>
              </a:ext>
            </a:extLst>
          </a:blip>
          <a:srcRect l="51902" t="24542" r="39198" b="68728"/>
          <a:stretch/>
        </p:blipFill>
        <p:spPr>
          <a:xfrm>
            <a:off x="7045188" y="1769047"/>
            <a:ext cx="1695627" cy="515942"/>
          </a:xfrm>
          <a:prstGeom prst="rect">
            <a:avLst/>
          </a:prstGeom>
        </p:spPr>
      </p:pic>
      <p:graphicFrame>
        <p:nvGraphicFramePr>
          <p:cNvPr id="15" name="Table 13">
            <a:extLst>
              <a:ext uri="{FF2B5EF4-FFF2-40B4-BE49-F238E27FC236}">
                <a16:creationId xmlns:a16="http://schemas.microsoft.com/office/drawing/2014/main" id="{DDA45787-7B15-51DA-F159-5E3FE16E4629}"/>
              </a:ext>
            </a:extLst>
          </p:cNvPr>
          <p:cNvGraphicFramePr>
            <a:graphicFrameLocks noGrp="1"/>
          </p:cNvGraphicFramePr>
          <p:nvPr>
            <p:extLst>
              <p:ext uri="{D42A27DB-BD31-4B8C-83A1-F6EECF244321}">
                <p14:modId xmlns:p14="http://schemas.microsoft.com/office/powerpoint/2010/main" val="2097490539"/>
              </p:ext>
            </p:extLst>
          </p:nvPr>
        </p:nvGraphicFramePr>
        <p:xfrm>
          <a:off x="9500202" y="3523965"/>
          <a:ext cx="2106811" cy="365760"/>
        </p:xfrm>
        <a:graphic>
          <a:graphicData uri="http://schemas.openxmlformats.org/drawingml/2006/table">
            <a:tbl>
              <a:tblPr firstRow="1" bandRow="1">
                <a:tableStyleId>{69012ECD-51FC-41F1-AA8D-1B2483CD663E}</a:tableStyleId>
              </a:tblPr>
              <a:tblGrid>
                <a:gridCol w="300973">
                  <a:extLst>
                    <a:ext uri="{9D8B030D-6E8A-4147-A177-3AD203B41FA5}">
                      <a16:colId xmlns:a16="http://schemas.microsoft.com/office/drawing/2014/main" val="3076616910"/>
                    </a:ext>
                  </a:extLst>
                </a:gridCol>
                <a:gridCol w="300973">
                  <a:extLst>
                    <a:ext uri="{9D8B030D-6E8A-4147-A177-3AD203B41FA5}">
                      <a16:colId xmlns:a16="http://schemas.microsoft.com/office/drawing/2014/main" val="1514531680"/>
                    </a:ext>
                  </a:extLst>
                </a:gridCol>
                <a:gridCol w="300973">
                  <a:extLst>
                    <a:ext uri="{9D8B030D-6E8A-4147-A177-3AD203B41FA5}">
                      <a16:colId xmlns:a16="http://schemas.microsoft.com/office/drawing/2014/main" val="1616488172"/>
                    </a:ext>
                  </a:extLst>
                </a:gridCol>
                <a:gridCol w="300973">
                  <a:extLst>
                    <a:ext uri="{9D8B030D-6E8A-4147-A177-3AD203B41FA5}">
                      <a16:colId xmlns:a16="http://schemas.microsoft.com/office/drawing/2014/main" val="1246080075"/>
                    </a:ext>
                  </a:extLst>
                </a:gridCol>
                <a:gridCol w="300973">
                  <a:extLst>
                    <a:ext uri="{9D8B030D-6E8A-4147-A177-3AD203B41FA5}">
                      <a16:colId xmlns:a16="http://schemas.microsoft.com/office/drawing/2014/main" val="3175393564"/>
                    </a:ext>
                  </a:extLst>
                </a:gridCol>
                <a:gridCol w="300973">
                  <a:extLst>
                    <a:ext uri="{9D8B030D-6E8A-4147-A177-3AD203B41FA5}">
                      <a16:colId xmlns:a16="http://schemas.microsoft.com/office/drawing/2014/main" val="2875017348"/>
                    </a:ext>
                  </a:extLst>
                </a:gridCol>
                <a:gridCol w="300973">
                  <a:extLst>
                    <a:ext uri="{9D8B030D-6E8A-4147-A177-3AD203B41FA5}">
                      <a16:colId xmlns:a16="http://schemas.microsoft.com/office/drawing/2014/main" val="3606069849"/>
                    </a:ext>
                  </a:extLst>
                </a:gridCol>
              </a:tblGrid>
              <a:tr h="348531">
                <a:tc>
                  <a:txBody>
                    <a:bodyPr/>
                    <a:lstStyle/>
                    <a:p>
                      <a:pPr algn="ctr"/>
                      <a:r>
                        <a:rPr lang="en-US"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DDF"/>
                    </a:solidFill>
                  </a:tcPr>
                </a:tc>
                <a:tc>
                  <a:txBody>
                    <a:bodyPr/>
                    <a:lstStyle/>
                    <a:p>
                      <a:pPr algn="ctr"/>
                      <a:r>
                        <a:rPr lang="en-US"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638576482"/>
                  </a:ext>
                </a:extLst>
              </a:tr>
            </a:tbl>
          </a:graphicData>
        </a:graphic>
      </p:graphicFrame>
      <p:graphicFrame>
        <p:nvGraphicFramePr>
          <p:cNvPr id="5" name="Table 13">
            <a:extLst>
              <a:ext uri="{FF2B5EF4-FFF2-40B4-BE49-F238E27FC236}">
                <a16:creationId xmlns:a16="http://schemas.microsoft.com/office/drawing/2014/main" id="{157F2334-535B-9B3D-DD4B-C4A075E59A47}"/>
              </a:ext>
            </a:extLst>
          </p:cNvPr>
          <p:cNvGraphicFramePr>
            <a:graphicFrameLocks noGrp="1"/>
          </p:cNvGraphicFramePr>
          <p:nvPr>
            <p:extLst>
              <p:ext uri="{D42A27DB-BD31-4B8C-83A1-F6EECF244321}">
                <p14:modId xmlns:p14="http://schemas.microsoft.com/office/powerpoint/2010/main" val="2988511030"/>
              </p:ext>
            </p:extLst>
          </p:nvPr>
        </p:nvGraphicFramePr>
        <p:xfrm>
          <a:off x="9485206" y="3990200"/>
          <a:ext cx="2106811" cy="365760"/>
        </p:xfrm>
        <a:graphic>
          <a:graphicData uri="http://schemas.openxmlformats.org/drawingml/2006/table">
            <a:tbl>
              <a:tblPr firstRow="1" bandRow="1">
                <a:tableStyleId>{69012ECD-51FC-41F1-AA8D-1B2483CD663E}</a:tableStyleId>
              </a:tblPr>
              <a:tblGrid>
                <a:gridCol w="300973">
                  <a:extLst>
                    <a:ext uri="{9D8B030D-6E8A-4147-A177-3AD203B41FA5}">
                      <a16:colId xmlns:a16="http://schemas.microsoft.com/office/drawing/2014/main" val="3076616910"/>
                    </a:ext>
                  </a:extLst>
                </a:gridCol>
                <a:gridCol w="300973">
                  <a:extLst>
                    <a:ext uri="{9D8B030D-6E8A-4147-A177-3AD203B41FA5}">
                      <a16:colId xmlns:a16="http://schemas.microsoft.com/office/drawing/2014/main" val="1514531680"/>
                    </a:ext>
                  </a:extLst>
                </a:gridCol>
                <a:gridCol w="300973">
                  <a:extLst>
                    <a:ext uri="{9D8B030D-6E8A-4147-A177-3AD203B41FA5}">
                      <a16:colId xmlns:a16="http://schemas.microsoft.com/office/drawing/2014/main" val="1616488172"/>
                    </a:ext>
                  </a:extLst>
                </a:gridCol>
                <a:gridCol w="300973">
                  <a:extLst>
                    <a:ext uri="{9D8B030D-6E8A-4147-A177-3AD203B41FA5}">
                      <a16:colId xmlns:a16="http://schemas.microsoft.com/office/drawing/2014/main" val="1246080075"/>
                    </a:ext>
                  </a:extLst>
                </a:gridCol>
                <a:gridCol w="300973">
                  <a:extLst>
                    <a:ext uri="{9D8B030D-6E8A-4147-A177-3AD203B41FA5}">
                      <a16:colId xmlns:a16="http://schemas.microsoft.com/office/drawing/2014/main" val="3175393564"/>
                    </a:ext>
                  </a:extLst>
                </a:gridCol>
                <a:gridCol w="300973">
                  <a:extLst>
                    <a:ext uri="{9D8B030D-6E8A-4147-A177-3AD203B41FA5}">
                      <a16:colId xmlns:a16="http://schemas.microsoft.com/office/drawing/2014/main" val="2875017348"/>
                    </a:ext>
                  </a:extLst>
                </a:gridCol>
                <a:gridCol w="300973">
                  <a:extLst>
                    <a:ext uri="{9D8B030D-6E8A-4147-A177-3AD203B41FA5}">
                      <a16:colId xmlns:a16="http://schemas.microsoft.com/office/drawing/2014/main" val="3606069849"/>
                    </a:ext>
                  </a:extLst>
                </a:gridCol>
              </a:tblGrid>
              <a:tr h="348531">
                <a:tc>
                  <a:txBody>
                    <a:bodyPr/>
                    <a:lstStyle/>
                    <a:p>
                      <a:pPr algn="ctr"/>
                      <a:r>
                        <a:rPr lang="en-US"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DDF"/>
                    </a:solidFill>
                  </a:tcPr>
                </a:tc>
                <a:tc>
                  <a:txBody>
                    <a:bodyPr/>
                    <a:lstStyle/>
                    <a:p>
                      <a:pPr algn="ctr"/>
                      <a:r>
                        <a:rPr lang="en-US"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DDF"/>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DDF"/>
                    </a:solidFill>
                  </a:tcPr>
                </a:tc>
                <a:extLst>
                  <a:ext uri="{0D108BD9-81ED-4DB2-BD59-A6C34878D82A}">
                    <a16:rowId xmlns:a16="http://schemas.microsoft.com/office/drawing/2014/main" val="1638576482"/>
                  </a:ext>
                </a:extLst>
              </a:tr>
            </a:tbl>
          </a:graphicData>
        </a:graphic>
      </p:graphicFrame>
      <p:graphicFrame>
        <p:nvGraphicFramePr>
          <p:cNvPr id="9" name="Table 13">
            <a:extLst>
              <a:ext uri="{FF2B5EF4-FFF2-40B4-BE49-F238E27FC236}">
                <a16:creationId xmlns:a16="http://schemas.microsoft.com/office/drawing/2014/main" id="{1BD4AEB9-B6D8-6651-12D2-DA04202885D4}"/>
              </a:ext>
            </a:extLst>
          </p:cNvPr>
          <p:cNvGraphicFramePr>
            <a:graphicFrameLocks noGrp="1"/>
          </p:cNvGraphicFramePr>
          <p:nvPr>
            <p:extLst>
              <p:ext uri="{D42A27DB-BD31-4B8C-83A1-F6EECF244321}">
                <p14:modId xmlns:p14="http://schemas.microsoft.com/office/powerpoint/2010/main" val="2480223546"/>
              </p:ext>
            </p:extLst>
          </p:nvPr>
        </p:nvGraphicFramePr>
        <p:xfrm>
          <a:off x="9500202" y="3048555"/>
          <a:ext cx="2106811" cy="365760"/>
        </p:xfrm>
        <a:graphic>
          <a:graphicData uri="http://schemas.openxmlformats.org/drawingml/2006/table">
            <a:tbl>
              <a:tblPr firstRow="1" bandRow="1">
                <a:tableStyleId>{69012ECD-51FC-41F1-AA8D-1B2483CD663E}</a:tableStyleId>
              </a:tblPr>
              <a:tblGrid>
                <a:gridCol w="300973">
                  <a:extLst>
                    <a:ext uri="{9D8B030D-6E8A-4147-A177-3AD203B41FA5}">
                      <a16:colId xmlns:a16="http://schemas.microsoft.com/office/drawing/2014/main" val="3076616910"/>
                    </a:ext>
                  </a:extLst>
                </a:gridCol>
                <a:gridCol w="300973">
                  <a:extLst>
                    <a:ext uri="{9D8B030D-6E8A-4147-A177-3AD203B41FA5}">
                      <a16:colId xmlns:a16="http://schemas.microsoft.com/office/drawing/2014/main" val="1514531680"/>
                    </a:ext>
                  </a:extLst>
                </a:gridCol>
                <a:gridCol w="300973">
                  <a:extLst>
                    <a:ext uri="{9D8B030D-6E8A-4147-A177-3AD203B41FA5}">
                      <a16:colId xmlns:a16="http://schemas.microsoft.com/office/drawing/2014/main" val="1616488172"/>
                    </a:ext>
                  </a:extLst>
                </a:gridCol>
                <a:gridCol w="300973">
                  <a:extLst>
                    <a:ext uri="{9D8B030D-6E8A-4147-A177-3AD203B41FA5}">
                      <a16:colId xmlns:a16="http://schemas.microsoft.com/office/drawing/2014/main" val="1246080075"/>
                    </a:ext>
                  </a:extLst>
                </a:gridCol>
                <a:gridCol w="300973">
                  <a:extLst>
                    <a:ext uri="{9D8B030D-6E8A-4147-A177-3AD203B41FA5}">
                      <a16:colId xmlns:a16="http://schemas.microsoft.com/office/drawing/2014/main" val="3175393564"/>
                    </a:ext>
                  </a:extLst>
                </a:gridCol>
                <a:gridCol w="300973">
                  <a:extLst>
                    <a:ext uri="{9D8B030D-6E8A-4147-A177-3AD203B41FA5}">
                      <a16:colId xmlns:a16="http://schemas.microsoft.com/office/drawing/2014/main" val="2875017348"/>
                    </a:ext>
                  </a:extLst>
                </a:gridCol>
                <a:gridCol w="300973">
                  <a:extLst>
                    <a:ext uri="{9D8B030D-6E8A-4147-A177-3AD203B41FA5}">
                      <a16:colId xmlns:a16="http://schemas.microsoft.com/office/drawing/2014/main" val="3606069849"/>
                    </a:ext>
                  </a:extLst>
                </a:gridCol>
              </a:tblGrid>
              <a:tr h="348531">
                <a:tc>
                  <a:txBody>
                    <a:bodyPr/>
                    <a:lstStyle/>
                    <a:p>
                      <a:pPr algn="ctr"/>
                      <a:r>
                        <a:rPr lang="en-US"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DDF"/>
                    </a:solidFill>
                  </a:tcPr>
                </a:tc>
                <a:tc>
                  <a:txBody>
                    <a:bodyPr/>
                    <a:lstStyle/>
                    <a:p>
                      <a:pPr algn="ctr"/>
                      <a:r>
                        <a:rPr lang="en-US"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638576482"/>
                  </a:ext>
                </a:extLst>
              </a:tr>
            </a:tbl>
          </a:graphicData>
        </a:graphic>
      </p:graphicFrame>
      <p:sp>
        <p:nvSpPr>
          <p:cNvPr id="17" name="Content Placeholder 2">
            <a:extLst>
              <a:ext uri="{FF2B5EF4-FFF2-40B4-BE49-F238E27FC236}">
                <a16:creationId xmlns:a16="http://schemas.microsoft.com/office/drawing/2014/main" id="{3C958359-308B-B375-408E-CE0EC29064BD}"/>
              </a:ext>
            </a:extLst>
          </p:cNvPr>
          <p:cNvSpPr txBox="1">
            <a:spLocks/>
          </p:cNvSpPr>
          <p:nvPr/>
        </p:nvSpPr>
        <p:spPr>
          <a:xfrm>
            <a:off x="442918" y="1913075"/>
            <a:ext cx="6756668" cy="219509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Molecular epidemiology: </a:t>
            </a:r>
          </a:p>
          <a:p>
            <a:r>
              <a:rPr lang="en-GB" sz="2400" dirty="0"/>
              <a:t>General term used to describe the use of viral or bacterial DNA or RNA to understand the epidemiology of infectious diseases</a:t>
            </a:r>
          </a:p>
          <a:p>
            <a:endParaRPr lang="en-GB" dirty="0" err="1"/>
          </a:p>
        </p:txBody>
      </p:sp>
      <p:sp>
        <p:nvSpPr>
          <p:cNvPr id="18" name="Content Placeholder 2">
            <a:extLst>
              <a:ext uri="{FF2B5EF4-FFF2-40B4-BE49-F238E27FC236}">
                <a16:creationId xmlns:a16="http://schemas.microsoft.com/office/drawing/2014/main" id="{45C82B03-82AC-876F-5AB1-8A9B331A4B74}"/>
              </a:ext>
            </a:extLst>
          </p:cNvPr>
          <p:cNvSpPr txBox="1">
            <a:spLocks/>
          </p:cNvSpPr>
          <p:nvPr/>
        </p:nvSpPr>
        <p:spPr>
          <a:xfrm>
            <a:off x="442918" y="3889725"/>
            <a:ext cx="6602270" cy="252694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dirty="0"/>
              <a:t>Describe what strains, variants, or subtypes exist within a population</a:t>
            </a:r>
          </a:p>
          <a:p>
            <a:pPr marL="342900" indent="-342900">
              <a:buFont typeface="Arial" panose="020B0604020202020204" pitchFamily="34" charset="0"/>
              <a:buChar char="•"/>
            </a:pPr>
            <a:r>
              <a:rPr lang="en-GB" sz="1800" dirty="0"/>
              <a:t>Identify antibiotic or antiviral resistance genes</a:t>
            </a:r>
          </a:p>
          <a:p>
            <a:pPr marL="342900" indent="-342900">
              <a:buFont typeface="Arial" panose="020B0604020202020204" pitchFamily="34" charset="0"/>
              <a:buChar char="•"/>
            </a:pPr>
            <a:r>
              <a:rPr lang="en-GB" sz="1800" dirty="0"/>
              <a:t>Identity two or more sequences that are similar in terms of genetic distance (number of base-pairs that differ or percent similarity among all base-pairs), and potentially part of an HIV transmission network</a:t>
            </a:r>
          </a:p>
          <a:p>
            <a:endParaRPr lang="en-GB" sz="1800" dirty="0" err="1"/>
          </a:p>
        </p:txBody>
      </p:sp>
      <p:grpSp>
        <p:nvGrpSpPr>
          <p:cNvPr id="21" name="Group 20">
            <a:extLst>
              <a:ext uri="{FF2B5EF4-FFF2-40B4-BE49-F238E27FC236}">
                <a16:creationId xmlns:a16="http://schemas.microsoft.com/office/drawing/2014/main" id="{06080200-F529-199F-A385-03295A1ABBF5}"/>
              </a:ext>
            </a:extLst>
          </p:cNvPr>
          <p:cNvGrpSpPr/>
          <p:nvPr/>
        </p:nvGrpSpPr>
        <p:grpSpPr>
          <a:xfrm>
            <a:off x="9485206" y="2116598"/>
            <a:ext cx="2398102" cy="908763"/>
            <a:chOff x="9485206" y="2116598"/>
            <a:chExt cx="2398102" cy="908763"/>
          </a:xfrm>
        </p:grpSpPr>
        <p:sp>
          <p:nvSpPr>
            <p:cNvPr id="11" name="Left Brace 10">
              <a:extLst>
                <a:ext uri="{FF2B5EF4-FFF2-40B4-BE49-F238E27FC236}">
                  <a16:creationId xmlns:a16="http://schemas.microsoft.com/office/drawing/2014/main" id="{4737E850-5B7D-5537-0857-47936869AA6B}"/>
                </a:ext>
              </a:extLst>
            </p:cNvPr>
            <p:cNvSpPr/>
            <p:nvPr/>
          </p:nvSpPr>
          <p:spPr>
            <a:xfrm rot="5400000">
              <a:off x="10071441" y="2124003"/>
              <a:ext cx="315123" cy="1487594"/>
            </a:xfrm>
            <a:prstGeom prst="leftBrace">
              <a:avLst>
                <a:gd name="adj1" fmla="val 11801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89115948-AA80-7B76-C2A7-CF4F7B460D90}"/>
                </a:ext>
              </a:extLst>
            </p:cNvPr>
            <p:cNvSpPr/>
            <p:nvPr/>
          </p:nvSpPr>
          <p:spPr>
            <a:xfrm rot="5400000">
              <a:off x="11133233" y="2538272"/>
              <a:ext cx="315123" cy="632435"/>
            </a:xfrm>
            <a:prstGeom prst="leftBrace">
              <a:avLst>
                <a:gd name="adj1" fmla="val 50174"/>
                <a:gd name="adj2" fmla="val 50000"/>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413F1E48-4134-6527-0D5E-F551AE225E0C}"/>
                </a:ext>
              </a:extLst>
            </p:cNvPr>
            <p:cNvSpPr txBox="1"/>
            <p:nvPr/>
          </p:nvSpPr>
          <p:spPr>
            <a:xfrm>
              <a:off x="9784759" y="2359709"/>
              <a:ext cx="888485" cy="338554"/>
            </a:xfrm>
            <a:prstGeom prst="rect">
              <a:avLst/>
            </a:prstGeom>
            <a:noFill/>
          </p:spPr>
          <p:txBody>
            <a:bodyPr wrap="square">
              <a:spAutoFit/>
            </a:bodyPr>
            <a:lstStyle/>
            <a:p>
              <a:r>
                <a:rPr lang="en-GB" sz="1600" b="1" dirty="0">
                  <a:solidFill>
                    <a:schemeClr val="accent1"/>
                  </a:solidFill>
                </a:rPr>
                <a:t> same </a:t>
              </a:r>
              <a:endParaRPr lang="en-US" sz="1600" b="1" dirty="0">
                <a:solidFill>
                  <a:schemeClr val="accent1"/>
                </a:solidFill>
              </a:endParaRPr>
            </a:p>
          </p:txBody>
        </p:sp>
        <p:sp>
          <p:nvSpPr>
            <p:cNvPr id="20" name="TextBox 19">
              <a:extLst>
                <a:ext uri="{FF2B5EF4-FFF2-40B4-BE49-F238E27FC236}">
                  <a16:creationId xmlns:a16="http://schemas.microsoft.com/office/drawing/2014/main" id="{0BC9B1C5-9331-D995-E7D1-8D9CDD53E70B}"/>
                </a:ext>
              </a:extLst>
            </p:cNvPr>
            <p:cNvSpPr txBox="1"/>
            <p:nvPr/>
          </p:nvSpPr>
          <p:spPr>
            <a:xfrm>
              <a:off x="10698280" y="2116598"/>
              <a:ext cx="1185028" cy="584775"/>
            </a:xfrm>
            <a:prstGeom prst="rect">
              <a:avLst/>
            </a:prstGeom>
            <a:noFill/>
          </p:spPr>
          <p:txBody>
            <a:bodyPr wrap="square">
              <a:spAutoFit/>
            </a:bodyPr>
            <a:lstStyle/>
            <a:p>
              <a:r>
                <a:rPr lang="en-GB" sz="1600" b="1" dirty="0">
                  <a:solidFill>
                    <a:schemeClr val="accent3"/>
                  </a:solidFill>
                </a:rPr>
                <a:t> different </a:t>
              </a:r>
              <a:endParaRPr lang="en-US" sz="1600" b="1" dirty="0">
                <a:solidFill>
                  <a:schemeClr val="accent3"/>
                </a:solidFill>
              </a:endParaRPr>
            </a:p>
          </p:txBody>
        </p:sp>
      </p:grpSp>
    </p:spTree>
    <p:extLst>
      <p:ext uri="{BB962C8B-B14F-4D97-AF65-F5344CB8AC3E}">
        <p14:creationId xmlns:p14="http://schemas.microsoft.com/office/powerpoint/2010/main" val="237445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HIV Phylogenetics &amp; Molecular Epidemiology</a:t>
            </a:r>
            <a:endParaRPr lang="en-GB" noProof="0" dirty="0"/>
          </a:p>
        </p:txBody>
      </p:sp>
      <p:grpSp>
        <p:nvGrpSpPr>
          <p:cNvPr id="8" name="Group 7">
            <a:extLst>
              <a:ext uri="{FF2B5EF4-FFF2-40B4-BE49-F238E27FC236}">
                <a16:creationId xmlns:a16="http://schemas.microsoft.com/office/drawing/2014/main" id="{0F897E18-F9E8-D5D9-49DF-6DB9EB473B12}"/>
              </a:ext>
            </a:extLst>
          </p:cNvPr>
          <p:cNvGrpSpPr/>
          <p:nvPr/>
        </p:nvGrpSpPr>
        <p:grpSpPr>
          <a:xfrm>
            <a:off x="6758610" y="1913075"/>
            <a:ext cx="2080592" cy="3379305"/>
            <a:chOff x="7527234" y="1665289"/>
            <a:chExt cx="2080592" cy="3379305"/>
          </a:xfrm>
        </p:grpSpPr>
        <p:pic>
          <p:nvPicPr>
            <p:cNvPr id="4" name="Picture 3">
              <a:extLst>
                <a:ext uri="{FF2B5EF4-FFF2-40B4-BE49-F238E27FC236}">
                  <a16:creationId xmlns:a16="http://schemas.microsoft.com/office/drawing/2014/main" id="{9CFF94A4-0BCB-BA8F-C724-33F601199418}"/>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l="51902" t="14792" r="28805" b="33237"/>
            <a:stretch/>
          </p:blipFill>
          <p:spPr>
            <a:xfrm>
              <a:off x="7527234" y="1665289"/>
              <a:ext cx="1881809" cy="3379305"/>
            </a:xfrm>
            <a:prstGeom prst="rect">
              <a:avLst/>
            </a:prstGeom>
          </p:spPr>
        </p:pic>
        <p:pic>
          <p:nvPicPr>
            <p:cNvPr id="6" name="Picture 5">
              <a:extLst>
                <a:ext uri="{FF2B5EF4-FFF2-40B4-BE49-F238E27FC236}">
                  <a16:creationId xmlns:a16="http://schemas.microsoft.com/office/drawing/2014/main" id="{4F610EF3-E7BA-88A1-30E0-1DDAB216CAC4}"/>
                </a:ext>
              </a:extLst>
            </p:cNvPr>
            <p:cNvPicPr>
              <a:picLocks noChangeAspect="1"/>
            </p:cNvPicPr>
            <p:nvPr/>
          </p:nvPicPr>
          <p:blipFill rotWithShape="1">
            <a:blip r:embed="rId3">
              <a:alphaModFix/>
              <a:extLst>
                <a:ext uri="{BEBA8EAE-BF5A-486C-A8C5-ECC9F3942E4B}">
                  <a14:imgProps xmlns:a14="http://schemas.microsoft.com/office/drawing/2010/main">
                    <a14:imgLayer r:embed="rId5">
                      <a14:imgEffect>
                        <a14:brightnessContrast bright="20000" contrast="-40000"/>
                      </a14:imgEffect>
                    </a14:imgLayer>
                  </a14:imgProps>
                </a:ext>
              </a:extLst>
            </a:blip>
            <a:srcRect l="51902" t="24542" r="39198" b="68728"/>
            <a:stretch/>
          </p:blipFill>
          <p:spPr>
            <a:xfrm>
              <a:off x="7527234" y="4108174"/>
              <a:ext cx="1106557" cy="936419"/>
            </a:xfrm>
            <a:prstGeom prst="rect">
              <a:avLst/>
            </a:prstGeom>
          </p:spPr>
        </p:pic>
        <p:pic>
          <p:nvPicPr>
            <p:cNvPr id="7" name="Picture 6">
              <a:extLst>
                <a:ext uri="{FF2B5EF4-FFF2-40B4-BE49-F238E27FC236}">
                  <a16:creationId xmlns:a16="http://schemas.microsoft.com/office/drawing/2014/main" id="{367D8127-5629-3ADD-9470-98FA53DFF11D}"/>
                </a:ext>
              </a:extLst>
            </p:cNvPr>
            <p:cNvPicPr>
              <a:picLocks noChangeAspect="1"/>
            </p:cNvPicPr>
            <p:nvPr/>
          </p:nvPicPr>
          <p:blipFill rotWithShape="1">
            <a:blip r:embed="rId3">
              <a:alphaModFix/>
              <a:extLst>
                <a:ext uri="{BEBA8EAE-BF5A-486C-A8C5-ECC9F3942E4B}">
                  <a14:imgProps xmlns:a14="http://schemas.microsoft.com/office/drawing/2010/main">
                    <a14:imgLayer r:embed="rId5">
                      <a14:imgEffect>
                        <a14:brightnessContrast bright="20000" contrast="-40000"/>
                      </a14:imgEffect>
                    </a14:imgLayer>
                  </a14:imgProps>
                </a:ext>
              </a:extLst>
            </a:blip>
            <a:srcRect l="51902" t="24542" r="39198" b="68728"/>
            <a:stretch/>
          </p:blipFill>
          <p:spPr>
            <a:xfrm>
              <a:off x="9206947" y="2561436"/>
              <a:ext cx="400879" cy="649836"/>
            </a:xfrm>
            <a:prstGeom prst="rect">
              <a:avLst/>
            </a:prstGeom>
          </p:spPr>
        </p:pic>
      </p:grpSp>
      <p:pic>
        <p:nvPicPr>
          <p:cNvPr id="12" name="Picture 11">
            <a:extLst>
              <a:ext uri="{FF2B5EF4-FFF2-40B4-BE49-F238E27FC236}">
                <a16:creationId xmlns:a16="http://schemas.microsoft.com/office/drawing/2014/main" id="{EE9F1C31-85AF-DB99-2C1B-252A2A33096F}"/>
              </a:ext>
            </a:extLst>
          </p:cNvPr>
          <p:cNvPicPr>
            <a:picLocks noChangeAspect="1"/>
          </p:cNvPicPr>
          <p:nvPr/>
        </p:nvPicPr>
        <p:blipFill rotWithShape="1">
          <a:blip r:embed="rId6">
            <a:alphaModFix amt="85000"/>
            <a:duotone>
              <a:schemeClr val="accent2">
                <a:shade val="45000"/>
                <a:satMod val="135000"/>
              </a:schemeClr>
              <a:prstClr val="white"/>
            </a:duotone>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Lst>
          </a:blip>
          <a:srcRect l="36473" t="2126" r="38213" b="65604"/>
          <a:stretch/>
        </p:blipFill>
        <p:spPr>
          <a:xfrm rot="3430279">
            <a:off x="8544446" y="3331088"/>
            <a:ext cx="589511" cy="751514"/>
          </a:xfrm>
          <a:prstGeom prst="rect">
            <a:avLst/>
          </a:prstGeom>
        </p:spPr>
      </p:pic>
      <p:pic>
        <p:nvPicPr>
          <p:cNvPr id="14" name="Picture 13">
            <a:extLst>
              <a:ext uri="{FF2B5EF4-FFF2-40B4-BE49-F238E27FC236}">
                <a16:creationId xmlns:a16="http://schemas.microsoft.com/office/drawing/2014/main" id="{C3FE04E9-8527-4DCF-2318-10F1AFEB8FC9}"/>
              </a:ext>
            </a:extLst>
          </p:cNvPr>
          <p:cNvPicPr>
            <a:picLocks noChangeAspect="1"/>
          </p:cNvPicPr>
          <p:nvPr/>
        </p:nvPicPr>
        <p:blipFill rotWithShape="1">
          <a:blip r:embed="rId3">
            <a:alphaModFix/>
            <a:extLst>
              <a:ext uri="{BEBA8EAE-BF5A-486C-A8C5-ECC9F3942E4B}">
                <a14:imgProps xmlns:a14="http://schemas.microsoft.com/office/drawing/2010/main">
                  <a14:imgLayer r:embed="rId8">
                    <a14:imgEffect>
                      <a14:brightnessContrast bright="20000" contrast="-40000"/>
                    </a14:imgEffect>
                  </a14:imgLayer>
                </a14:imgProps>
              </a:ext>
            </a:extLst>
          </a:blip>
          <a:srcRect l="51902" t="24542" r="39198" b="68728"/>
          <a:stretch/>
        </p:blipFill>
        <p:spPr>
          <a:xfrm>
            <a:off x="7045188" y="1769047"/>
            <a:ext cx="1695627" cy="515942"/>
          </a:xfrm>
          <a:prstGeom prst="rect">
            <a:avLst/>
          </a:prstGeom>
        </p:spPr>
      </p:pic>
      <p:pic>
        <p:nvPicPr>
          <p:cNvPr id="5" name="Picture 4">
            <a:extLst>
              <a:ext uri="{FF2B5EF4-FFF2-40B4-BE49-F238E27FC236}">
                <a16:creationId xmlns:a16="http://schemas.microsoft.com/office/drawing/2014/main" id="{6298E23B-A816-E943-408A-54DA99535412}"/>
              </a:ext>
            </a:extLst>
          </p:cNvPr>
          <p:cNvPicPr>
            <a:picLocks noChangeAspect="1"/>
          </p:cNvPicPr>
          <p:nvPr/>
        </p:nvPicPr>
        <p:blipFill rotWithShape="1">
          <a:blip r:embed="rId9">
            <a:duotone>
              <a:schemeClr val="accent2">
                <a:shade val="45000"/>
                <a:satMod val="135000"/>
              </a:schemeClr>
              <a:prstClr val="white"/>
            </a:duotone>
            <a:extLst>
              <a:ext uri="{BEBA8EAE-BF5A-486C-A8C5-ECC9F3942E4B}">
                <a14:imgProps xmlns:a14="http://schemas.microsoft.com/office/drawing/2010/main">
                  <a14:imgLayer r:embed="rId10">
                    <a14:imgEffect>
                      <a14:artisticPhotocopy/>
                    </a14:imgEffect>
                  </a14:imgLayer>
                </a14:imgProps>
              </a:ext>
            </a:extLst>
          </a:blip>
          <a:srcRect l="23600" r="31401"/>
          <a:stretch/>
        </p:blipFill>
        <p:spPr>
          <a:xfrm rot="5400000">
            <a:off x="9434265" y="1769295"/>
            <a:ext cx="2613955" cy="2901515"/>
          </a:xfrm>
          <a:prstGeom prst="rect">
            <a:avLst/>
          </a:prstGeom>
        </p:spPr>
      </p:pic>
      <p:sp>
        <p:nvSpPr>
          <p:cNvPr id="18" name="Content Placeholder 2">
            <a:extLst>
              <a:ext uri="{FF2B5EF4-FFF2-40B4-BE49-F238E27FC236}">
                <a16:creationId xmlns:a16="http://schemas.microsoft.com/office/drawing/2014/main" id="{06D30066-6794-6A4E-CDC5-3C2FF81984A4}"/>
              </a:ext>
            </a:extLst>
          </p:cNvPr>
          <p:cNvSpPr txBox="1">
            <a:spLocks/>
          </p:cNvSpPr>
          <p:nvPr/>
        </p:nvSpPr>
        <p:spPr>
          <a:xfrm>
            <a:off x="442918" y="1913075"/>
            <a:ext cx="6756668" cy="219509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Phylogenetics: </a:t>
            </a:r>
          </a:p>
          <a:p>
            <a:r>
              <a:rPr lang="en-GB" sz="2400" dirty="0"/>
              <a:t>The study of evolutionary relationships among biological entities (e.g. species, individuals, genes).</a:t>
            </a:r>
          </a:p>
          <a:p>
            <a:endParaRPr lang="en-GB" sz="2400" dirty="0"/>
          </a:p>
          <a:p>
            <a:endParaRPr lang="en-GB" dirty="0" err="1"/>
          </a:p>
        </p:txBody>
      </p:sp>
      <p:sp>
        <p:nvSpPr>
          <p:cNvPr id="19" name="Content Placeholder 2">
            <a:extLst>
              <a:ext uri="{FF2B5EF4-FFF2-40B4-BE49-F238E27FC236}">
                <a16:creationId xmlns:a16="http://schemas.microsoft.com/office/drawing/2014/main" id="{F1B4852A-064D-13B1-F442-A00CBFD0D015}"/>
              </a:ext>
            </a:extLst>
          </p:cNvPr>
          <p:cNvSpPr txBox="1">
            <a:spLocks/>
          </p:cNvSpPr>
          <p:nvPr/>
        </p:nvSpPr>
        <p:spPr>
          <a:xfrm>
            <a:off x="442917" y="3889725"/>
            <a:ext cx="6739509" cy="252694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1800" dirty="0"/>
              <a:t>Identify two or more sequences that are closely related</a:t>
            </a:r>
          </a:p>
          <a:p>
            <a:pPr marL="342900" indent="-342900">
              <a:buFont typeface="Arial" panose="020B0604020202020204" pitchFamily="34" charset="0"/>
              <a:buChar char="•"/>
            </a:pPr>
            <a:r>
              <a:rPr lang="en-GB" sz="1800" dirty="0"/>
              <a:t>Estimate historic/geographic patterns of an epidemic </a:t>
            </a:r>
          </a:p>
          <a:p>
            <a:pPr marL="342900" indent="-342900">
              <a:buFont typeface="Arial" panose="020B0604020202020204" pitchFamily="34" charset="0"/>
              <a:buChar char="•"/>
            </a:pPr>
            <a:r>
              <a:rPr lang="en-GB" sz="1800" dirty="0"/>
              <a:t>Identify the origin of outbreaks</a:t>
            </a:r>
          </a:p>
          <a:p>
            <a:pPr marL="342900" indent="-342900">
              <a:buFont typeface="Arial" panose="020B0604020202020204" pitchFamily="34" charset="0"/>
              <a:buChar char="•"/>
            </a:pPr>
            <a:r>
              <a:rPr lang="en-GB" sz="1800" dirty="0"/>
              <a:t>Identify factors associated with high rates of transmission (e.g., which strains are transmitting more than others?)</a:t>
            </a:r>
          </a:p>
          <a:p>
            <a:pPr marL="342900" indent="-342900">
              <a:buFont typeface="Arial" panose="020B0604020202020204" pitchFamily="34" charset="0"/>
              <a:buChar char="•"/>
            </a:pPr>
            <a:r>
              <a:rPr lang="en-GB" sz="1800" dirty="0"/>
              <a:t>Track transmission and evolution of drug resistance</a:t>
            </a:r>
          </a:p>
        </p:txBody>
      </p:sp>
      <p:grpSp>
        <p:nvGrpSpPr>
          <p:cNvPr id="38" name="Group 37">
            <a:extLst>
              <a:ext uri="{FF2B5EF4-FFF2-40B4-BE49-F238E27FC236}">
                <a16:creationId xmlns:a16="http://schemas.microsoft.com/office/drawing/2014/main" id="{ACF2663B-650F-DBB2-D74D-BC64240BD6EA}"/>
              </a:ext>
            </a:extLst>
          </p:cNvPr>
          <p:cNvGrpSpPr/>
          <p:nvPr/>
        </p:nvGrpSpPr>
        <p:grpSpPr>
          <a:xfrm>
            <a:off x="9451558" y="4585890"/>
            <a:ext cx="2588238" cy="330194"/>
            <a:chOff x="9451558" y="4585890"/>
            <a:chExt cx="2588238" cy="330194"/>
          </a:xfrm>
        </p:grpSpPr>
        <p:pic>
          <p:nvPicPr>
            <p:cNvPr id="26" name="Picture 25" descr="Logo, icon&#10;&#10;Description automatically generated">
              <a:extLst>
                <a:ext uri="{FF2B5EF4-FFF2-40B4-BE49-F238E27FC236}">
                  <a16:creationId xmlns:a16="http://schemas.microsoft.com/office/drawing/2014/main" id="{ACEB52AD-9244-8363-B77C-E000DD040662}"/>
                </a:ext>
              </a:extLst>
            </p:cNvPr>
            <p:cNvPicPr>
              <a:picLocks noChangeAspect="1"/>
            </p:cNvPicPr>
            <p:nvPr/>
          </p:nvPicPr>
          <p:blipFill>
            <a:blip r:embed="rId11">
              <a:duotone>
                <a:schemeClr val="accent2">
                  <a:shade val="45000"/>
                  <a:satMod val="135000"/>
                </a:schemeClr>
                <a:prstClr val="white"/>
              </a:duotone>
            </a:blip>
            <a:stretch>
              <a:fillRect/>
            </a:stretch>
          </p:blipFill>
          <p:spPr>
            <a:xfrm rot="2367296">
              <a:off x="9451558" y="4585892"/>
              <a:ext cx="303659" cy="330192"/>
            </a:xfrm>
            <a:prstGeom prst="rect">
              <a:avLst/>
            </a:prstGeom>
          </p:spPr>
        </p:pic>
        <p:pic>
          <p:nvPicPr>
            <p:cNvPr id="27" name="Picture 26" descr="Logo, icon&#10;&#10;Description automatically generated">
              <a:extLst>
                <a:ext uri="{FF2B5EF4-FFF2-40B4-BE49-F238E27FC236}">
                  <a16:creationId xmlns:a16="http://schemas.microsoft.com/office/drawing/2014/main" id="{A6FC1F54-CE36-7B2D-9D81-62CAFD84BD2D}"/>
                </a:ext>
              </a:extLst>
            </p:cNvPr>
            <p:cNvPicPr>
              <a:picLocks noChangeAspect="1"/>
            </p:cNvPicPr>
            <p:nvPr/>
          </p:nvPicPr>
          <p:blipFill>
            <a:blip r:embed="rId11">
              <a:duotone>
                <a:schemeClr val="accent2">
                  <a:shade val="45000"/>
                  <a:satMod val="135000"/>
                </a:schemeClr>
                <a:prstClr val="white"/>
              </a:duotone>
            </a:blip>
            <a:stretch>
              <a:fillRect/>
            </a:stretch>
          </p:blipFill>
          <p:spPr>
            <a:xfrm rot="2367296">
              <a:off x="9781086" y="4585892"/>
              <a:ext cx="303659" cy="330192"/>
            </a:xfrm>
            <a:prstGeom prst="rect">
              <a:avLst/>
            </a:prstGeom>
          </p:spPr>
        </p:pic>
        <p:pic>
          <p:nvPicPr>
            <p:cNvPr id="28" name="Picture 27" descr="Logo, icon&#10;&#10;Description automatically generated">
              <a:extLst>
                <a:ext uri="{FF2B5EF4-FFF2-40B4-BE49-F238E27FC236}">
                  <a16:creationId xmlns:a16="http://schemas.microsoft.com/office/drawing/2014/main" id="{A0F67F65-6358-232D-B586-8385F1A30CE5}"/>
                </a:ext>
              </a:extLst>
            </p:cNvPr>
            <p:cNvPicPr>
              <a:picLocks noChangeAspect="1"/>
            </p:cNvPicPr>
            <p:nvPr/>
          </p:nvPicPr>
          <p:blipFill>
            <a:blip r:embed="rId11">
              <a:duotone>
                <a:schemeClr val="accent2">
                  <a:shade val="45000"/>
                  <a:satMod val="135000"/>
                </a:schemeClr>
                <a:prstClr val="white"/>
              </a:duotone>
            </a:blip>
            <a:stretch>
              <a:fillRect/>
            </a:stretch>
          </p:blipFill>
          <p:spPr>
            <a:xfrm rot="2367296">
              <a:off x="10083120" y="4585891"/>
              <a:ext cx="303659" cy="330192"/>
            </a:xfrm>
            <a:prstGeom prst="rect">
              <a:avLst/>
            </a:prstGeom>
          </p:spPr>
        </p:pic>
        <p:pic>
          <p:nvPicPr>
            <p:cNvPr id="29" name="Picture 28" descr="Logo, icon&#10;&#10;Description automatically generated">
              <a:extLst>
                <a:ext uri="{FF2B5EF4-FFF2-40B4-BE49-F238E27FC236}">
                  <a16:creationId xmlns:a16="http://schemas.microsoft.com/office/drawing/2014/main" id="{5EDD7D96-1484-948A-1B43-938B4CE595C4}"/>
                </a:ext>
              </a:extLst>
            </p:cNvPr>
            <p:cNvPicPr>
              <a:picLocks noChangeAspect="1"/>
            </p:cNvPicPr>
            <p:nvPr/>
          </p:nvPicPr>
          <p:blipFill>
            <a:blip r:embed="rId11">
              <a:duotone>
                <a:schemeClr val="accent2">
                  <a:shade val="45000"/>
                  <a:satMod val="135000"/>
                </a:schemeClr>
                <a:prstClr val="white"/>
              </a:duotone>
            </a:blip>
            <a:stretch>
              <a:fillRect/>
            </a:stretch>
          </p:blipFill>
          <p:spPr>
            <a:xfrm rot="2367296">
              <a:off x="10412648" y="4585891"/>
              <a:ext cx="303659" cy="330192"/>
            </a:xfrm>
            <a:prstGeom prst="rect">
              <a:avLst/>
            </a:prstGeom>
          </p:spPr>
        </p:pic>
        <p:pic>
          <p:nvPicPr>
            <p:cNvPr id="30" name="Picture 29" descr="Logo, icon&#10;&#10;Description automatically generated">
              <a:extLst>
                <a:ext uri="{FF2B5EF4-FFF2-40B4-BE49-F238E27FC236}">
                  <a16:creationId xmlns:a16="http://schemas.microsoft.com/office/drawing/2014/main" id="{8574C359-5C3F-95B6-9330-A3A2F42390D2}"/>
                </a:ext>
              </a:extLst>
            </p:cNvPr>
            <p:cNvPicPr>
              <a:picLocks noChangeAspect="1"/>
            </p:cNvPicPr>
            <p:nvPr/>
          </p:nvPicPr>
          <p:blipFill>
            <a:blip r:embed="rId11">
              <a:duotone>
                <a:schemeClr val="accent1">
                  <a:shade val="45000"/>
                  <a:satMod val="135000"/>
                </a:schemeClr>
                <a:prstClr val="white"/>
              </a:duotone>
            </a:blip>
            <a:stretch>
              <a:fillRect/>
            </a:stretch>
          </p:blipFill>
          <p:spPr>
            <a:xfrm rot="2367296">
              <a:off x="10775047" y="4585891"/>
              <a:ext cx="303659" cy="330192"/>
            </a:xfrm>
            <a:prstGeom prst="rect">
              <a:avLst/>
            </a:prstGeom>
          </p:spPr>
        </p:pic>
        <p:pic>
          <p:nvPicPr>
            <p:cNvPr id="31" name="Picture 30" descr="Logo, icon&#10;&#10;Description automatically generated">
              <a:extLst>
                <a:ext uri="{FF2B5EF4-FFF2-40B4-BE49-F238E27FC236}">
                  <a16:creationId xmlns:a16="http://schemas.microsoft.com/office/drawing/2014/main" id="{36984381-C820-E56C-12D2-0FAB58C3406F}"/>
                </a:ext>
              </a:extLst>
            </p:cNvPr>
            <p:cNvPicPr>
              <a:picLocks noChangeAspect="1"/>
            </p:cNvPicPr>
            <p:nvPr/>
          </p:nvPicPr>
          <p:blipFill>
            <a:blip r:embed="rId11">
              <a:duotone>
                <a:schemeClr val="accent3">
                  <a:shade val="45000"/>
                  <a:satMod val="135000"/>
                </a:schemeClr>
                <a:prstClr val="white"/>
              </a:duotone>
            </a:blip>
            <a:stretch>
              <a:fillRect/>
            </a:stretch>
          </p:blipFill>
          <p:spPr>
            <a:xfrm rot="2367296">
              <a:off x="11104575" y="4585891"/>
              <a:ext cx="303659" cy="330192"/>
            </a:xfrm>
            <a:prstGeom prst="rect">
              <a:avLst/>
            </a:prstGeom>
          </p:spPr>
        </p:pic>
        <p:pic>
          <p:nvPicPr>
            <p:cNvPr id="32" name="Picture 31" descr="Logo, icon&#10;&#10;Description automatically generated">
              <a:extLst>
                <a:ext uri="{FF2B5EF4-FFF2-40B4-BE49-F238E27FC236}">
                  <a16:creationId xmlns:a16="http://schemas.microsoft.com/office/drawing/2014/main" id="{335B1846-65C8-2319-C085-5583B9960D3C}"/>
                </a:ext>
              </a:extLst>
            </p:cNvPr>
            <p:cNvPicPr>
              <a:picLocks noChangeAspect="1"/>
            </p:cNvPicPr>
            <p:nvPr/>
          </p:nvPicPr>
          <p:blipFill>
            <a:blip r:embed="rId11">
              <a:duotone>
                <a:schemeClr val="accent3">
                  <a:shade val="45000"/>
                  <a:satMod val="135000"/>
                </a:schemeClr>
                <a:prstClr val="white"/>
              </a:duotone>
            </a:blip>
            <a:stretch>
              <a:fillRect/>
            </a:stretch>
          </p:blipFill>
          <p:spPr>
            <a:xfrm rot="2367296">
              <a:off x="11406609" y="4585890"/>
              <a:ext cx="303659" cy="330192"/>
            </a:xfrm>
            <a:prstGeom prst="rect">
              <a:avLst/>
            </a:prstGeom>
          </p:spPr>
        </p:pic>
        <p:pic>
          <p:nvPicPr>
            <p:cNvPr id="33" name="Picture 32" descr="Logo, icon&#10;&#10;Description automatically generated">
              <a:extLst>
                <a:ext uri="{FF2B5EF4-FFF2-40B4-BE49-F238E27FC236}">
                  <a16:creationId xmlns:a16="http://schemas.microsoft.com/office/drawing/2014/main" id="{8682A989-2DC8-459E-006F-E353227329BE}"/>
                </a:ext>
              </a:extLst>
            </p:cNvPr>
            <p:cNvPicPr>
              <a:picLocks noChangeAspect="1"/>
            </p:cNvPicPr>
            <p:nvPr/>
          </p:nvPicPr>
          <p:blipFill>
            <a:blip r:embed="rId11">
              <a:duotone>
                <a:schemeClr val="accent3">
                  <a:shade val="45000"/>
                  <a:satMod val="135000"/>
                </a:schemeClr>
                <a:prstClr val="white"/>
              </a:duotone>
            </a:blip>
            <a:stretch>
              <a:fillRect/>
            </a:stretch>
          </p:blipFill>
          <p:spPr>
            <a:xfrm rot="2367296">
              <a:off x="11736137" y="4585890"/>
              <a:ext cx="303659" cy="330192"/>
            </a:xfrm>
            <a:prstGeom prst="rect">
              <a:avLst/>
            </a:prstGeom>
          </p:spPr>
        </p:pic>
      </p:grpSp>
      <p:grpSp>
        <p:nvGrpSpPr>
          <p:cNvPr id="40" name="Group 39">
            <a:extLst>
              <a:ext uri="{FF2B5EF4-FFF2-40B4-BE49-F238E27FC236}">
                <a16:creationId xmlns:a16="http://schemas.microsoft.com/office/drawing/2014/main" id="{07BCDA3B-4C5F-8BB1-5E20-B3CEF3287B2C}"/>
              </a:ext>
            </a:extLst>
          </p:cNvPr>
          <p:cNvGrpSpPr/>
          <p:nvPr/>
        </p:nvGrpSpPr>
        <p:grpSpPr>
          <a:xfrm>
            <a:off x="9314744" y="2361305"/>
            <a:ext cx="1951233" cy="461665"/>
            <a:chOff x="9314744" y="2361305"/>
            <a:chExt cx="1951233" cy="461665"/>
          </a:xfrm>
        </p:grpSpPr>
        <p:pic>
          <p:nvPicPr>
            <p:cNvPr id="37" name="Picture 36" descr="Logo, icon&#10;&#10;Description automatically generated">
              <a:extLst>
                <a:ext uri="{FF2B5EF4-FFF2-40B4-BE49-F238E27FC236}">
                  <a16:creationId xmlns:a16="http://schemas.microsoft.com/office/drawing/2014/main" id="{847C265A-26A5-4D38-E4FC-6466E3F56992}"/>
                </a:ext>
              </a:extLst>
            </p:cNvPr>
            <p:cNvPicPr>
              <a:picLocks noChangeAspect="1"/>
            </p:cNvPicPr>
            <p:nvPr/>
          </p:nvPicPr>
          <p:blipFill>
            <a:blip r:embed="rId11"/>
            <a:stretch>
              <a:fillRect/>
            </a:stretch>
          </p:blipFill>
          <p:spPr>
            <a:xfrm rot="2367296">
              <a:off x="10962318" y="2420167"/>
              <a:ext cx="303659" cy="330192"/>
            </a:xfrm>
            <a:prstGeom prst="rect">
              <a:avLst/>
            </a:prstGeom>
          </p:spPr>
        </p:pic>
        <p:sp>
          <p:nvSpPr>
            <p:cNvPr id="39" name="Rectangle 38">
              <a:extLst>
                <a:ext uri="{FF2B5EF4-FFF2-40B4-BE49-F238E27FC236}">
                  <a16:creationId xmlns:a16="http://schemas.microsoft.com/office/drawing/2014/main" id="{7D80A2F5-58D4-B49F-572F-B4F857608322}"/>
                </a:ext>
              </a:extLst>
            </p:cNvPr>
            <p:cNvSpPr/>
            <p:nvPr/>
          </p:nvSpPr>
          <p:spPr>
            <a:xfrm>
              <a:off x="9314744" y="2361305"/>
              <a:ext cx="1753177" cy="461665"/>
            </a:xfrm>
            <a:prstGeom prst="rect">
              <a:avLst/>
            </a:prstGeom>
          </p:spPr>
          <p:txBody>
            <a:bodyPr wrap="square">
              <a:spAutoFit/>
            </a:bodyPr>
            <a:lstStyle/>
            <a:p>
              <a:pPr algn="r"/>
              <a:r>
                <a:rPr lang="en-GB" sz="1200" b="1" dirty="0">
                  <a:solidFill>
                    <a:schemeClr val="accent1"/>
                  </a:solidFill>
                </a:rPr>
                <a:t>most recent common ancestor</a:t>
              </a:r>
              <a:endParaRPr lang="en-US" sz="1200" b="1" dirty="0">
                <a:solidFill>
                  <a:schemeClr val="accent1"/>
                </a:solidFill>
              </a:endParaRPr>
            </a:p>
          </p:txBody>
        </p:sp>
      </p:grpSp>
      <p:sp>
        <p:nvSpPr>
          <p:cNvPr id="41" name="Rectangle 40">
            <a:extLst>
              <a:ext uri="{FF2B5EF4-FFF2-40B4-BE49-F238E27FC236}">
                <a16:creationId xmlns:a16="http://schemas.microsoft.com/office/drawing/2014/main" id="{7DF0CECF-7ED3-3FF8-391B-24C91C5D2C38}"/>
              </a:ext>
            </a:extLst>
          </p:cNvPr>
          <p:cNvSpPr/>
          <p:nvPr/>
        </p:nvSpPr>
        <p:spPr>
          <a:xfrm>
            <a:off x="9405500" y="3957770"/>
            <a:ext cx="689195" cy="1017174"/>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Example HIV Phylogenetic Trees</a:t>
            </a:r>
            <a:endParaRPr lang="en-GB" noProof="0" dirty="0"/>
          </a:p>
        </p:txBody>
      </p:sp>
      <p:pic>
        <p:nvPicPr>
          <p:cNvPr id="14" name="Picture 13">
            <a:extLst>
              <a:ext uri="{FF2B5EF4-FFF2-40B4-BE49-F238E27FC236}">
                <a16:creationId xmlns:a16="http://schemas.microsoft.com/office/drawing/2014/main" id="{C3FE04E9-8527-4DCF-2318-10F1AFEB8FC9}"/>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l="51902" t="24542" r="39198" b="68728"/>
          <a:stretch/>
        </p:blipFill>
        <p:spPr>
          <a:xfrm>
            <a:off x="7045188" y="1769047"/>
            <a:ext cx="1695627" cy="515942"/>
          </a:xfrm>
          <a:prstGeom prst="rect">
            <a:avLst/>
          </a:prstGeom>
        </p:spPr>
      </p:pic>
      <p:sp>
        <p:nvSpPr>
          <p:cNvPr id="3" name="Rectangle 2">
            <a:extLst>
              <a:ext uri="{FF2B5EF4-FFF2-40B4-BE49-F238E27FC236}">
                <a16:creationId xmlns:a16="http://schemas.microsoft.com/office/drawing/2014/main" id="{FD8D162A-081C-258B-2683-7BF2CAA4F503}"/>
              </a:ext>
            </a:extLst>
          </p:cNvPr>
          <p:cNvSpPr/>
          <p:nvPr/>
        </p:nvSpPr>
        <p:spPr>
          <a:xfrm>
            <a:off x="8637813" y="3871610"/>
            <a:ext cx="3752095" cy="315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TextBox 8">
            <a:extLst>
              <a:ext uri="{FF2B5EF4-FFF2-40B4-BE49-F238E27FC236}">
                <a16:creationId xmlns:a16="http://schemas.microsoft.com/office/drawing/2014/main" id="{25876FA8-19CD-423B-0FEA-258B31318800}"/>
              </a:ext>
            </a:extLst>
          </p:cNvPr>
          <p:cNvSpPr txBox="1"/>
          <p:nvPr/>
        </p:nvSpPr>
        <p:spPr>
          <a:xfrm>
            <a:off x="0" y="6211669"/>
            <a:ext cx="3877703" cy="646331"/>
          </a:xfrm>
          <a:prstGeom prst="rect">
            <a:avLst/>
          </a:prstGeom>
          <a:solidFill>
            <a:schemeClr val="bg1"/>
          </a:solidFill>
        </p:spPr>
        <p:txBody>
          <a:bodyPr wrap="square" rtlCol="0">
            <a:spAutoFit/>
          </a:bodyPr>
          <a:lstStyle/>
          <a:p>
            <a:r>
              <a:rPr lang="en-US" sz="1200" dirty="0" err="1">
                <a:solidFill>
                  <a:schemeClr val="bg1">
                    <a:lumMod val="50000"/>
                  </a:schemeClr>
                </a:solidFill>
                <a:latin typeface="+mj-lt"/>
              </a:rPr>
              <a:t>Sainani</a:t>
            </a:r>
            <a:r>
              <a:rPr lang="en-US" sz="1200" dirty="0">
                <a:solidFill>
                  <a:schemeClr val="bg1">
                    <a:lumMod val="50000"/>
                  </a:schemeClr>
                </a:solidFill>
                <a:latin typeface="+mj-lt"/>
              </a:rPr>
              <a:t>, 2009. Biomed Comp Rev.</a:t>
            </a:r>
          </a:p>
          <a:p>
            <a:r>
              <a:rPr lang="en-US" sz="1200" dirty="0">
                <a:solidFill>
                  <a:schemeClr val="bg1">
                    <a:lumMod val="50000"/>
                  </a:schemeClr>
                </a:solidFill>
                <a:latin typeface="+mj-lt"/>
              </a:rPr>
              <a:t>Sharp, 2005. Journal of Virology 79(7):3892</a:t>
            </a:r>
          </a:p>
          <a:p>
            <a:r>
              <a:rPr lang="en-US" sz="1200" dirty="0">
                <a:solidFill>
                  <a:schemeClr val="bg1">
                    <a:lumMod val="50000"/>
                  </a:schemeClr>
                </a:solidFill>
                <a:latin typeface="+mj-lt"/>
              </a:rPr>
              <a:t>Yamaguchi, 1997. PNAS 94 (4) 1264-1269</a:t>
            </a:r>
          </a:p>
        </p:txBody>
      </p:sp>
      <p:pic>
        <p:nvPicPr>
          <p:cNvPr id="10" name="Picture 9">
            <a:extLst>
              <a:ext uri="{FF2B5EF4-FFF2-40B4-BE49-F238E27FC236}">
                <a16:creationId xmlns:a16="http://schemas.microsoft.com/office/drawing/2014/main" id="{903BE3EE-F673-A793-8396-7E3E6C4B45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3000"/>
                    </a14:imgEffect>
                    <a14:imgEffect>
                      <a14:brightnessContrast contrast="20000"/>
                    </a14:imgEffect>
                  </a14:imgLayer>
                </a14:imgProps>
              </a:ext>
            </a:extLst>
          </a:blip>
          <a:srcRect l="2034" t="1172" r="49447" b="60889"/>
          <a:stretch/>
        </p:blipFill>
        <p:spPr>
          <a:xfrm>
            <a:off x="8830338" y="2270655"/>
            <a:ext cx="2989426" cy="3392424"/>
          </a:xfrm>
          <a:prstGeom prst="rect">
            <a:avLst/>
          </a:prstGeom>
        </p:spPr>
      </p:pic>
      <p:pic>
        <p:nvPicPr>
          <p:cNvPr id="11" name="Picture 10">
            <a:extLst>
              <a:ext uri="{FF2B5EF4-FFF2-40B4-BE49-F238E27FC236}">
                <a16:creationId xmlns:a16="http://schemas.microsoft.com/office/drawing/2014/main" id="{674226C2-B79C-F956-B087-01B382119C8E}"/>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66000"/>
                    </a14:imgEffect>
                  </a14:imgLayer>
                </a14:imgProps>
              </a:ext>
            </a:extLst>
          </a:blip>
          <a:srcRect l="2721"/>
          <a:stretch/>
        </p:blipFill>
        <p:spPr>
          <a:xfrm>
            <a:off x="237020" y="2164346"/>
            <a:ext cx="3816969" cy="3426842"/>
          </a:xfrm>
          <a:prstGeom prst="rect">
            <a:avLst/>
          </a:prstGeom>
        </p:spPr>
      </p:pic>
      <p:pic>
        <p:nvPicPr>
          <p:cNvPr id="13" name="Picture 12">
            <a:extLst>
              <a:ext uri="{FF2B5EF4-FFF2-40B4-BE49-F238E27FC236}">
                <a16:creationId xmlns:a16="http://schemas.microsoft.com/office/drawing/2014/main" id="{B2C89E9B-8317-779F-D22F-58D73CB579C4}"/>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66000"/>
                    </a14:imgEffect>
                  </a14:imgLayer>
                </a14:imgProps>
              </a:ext>
            </a:extLst>
          </a:blip>
          <a:srcRect l="2511" t="3955" r="49939" b="2185"/>
          <a:stretch/>
        </p:blipFill>
        <p:spPr>
          <a:xfrm>
            <a:off x="5207907" y="2253965"/>
            <a:ext cx="2331735" cy="3201095"/>
          </a:xfrm>
          <a:prstGeom prst="rect">
            <a:avLst/>
          </a:prstGeom>
        </p:spPr>
      </p:pic>
      <p:sp>
        <p:nvSpPr>
          <p:cNvPr id="15" name="Title 1">
            <a:extLst>
              <a:ext uri="{FF2B5EF4-FFF2-40B4-BE49-F238E27FC236}">
                <a16:creationId xmlns:a16="http://schemas.microsoft.com/office/drawing/2014/main" id="{8C4D76BA-4558-57AA-9E09-CB7CF0477988}"/>
              </a:ext>
            </a:extLst>
          </p:cNvPr>
          <p:cNvSpPr txBox="1">
            <a:spLocks/>
          </p:cNvSpPr>
          <p:nvPr/>
        </p:nvSpPr>
        <p:spPr>
          <a:xfrm>
            <a:off x="28165" y="5706313"/>
            <a:ext cx="3849538" cy="3791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1"/>
                </a:solidFill>
              </a:rPr>
              <a:t>Population Level</a:t>
            </a:r>
          </a:p>
        </p:txBody>
      </p:sp>
      <p:sp>
        <p:nvSpPr>
          <p:cNvPr id="16" name="Title 1">
            <a:extLst>
              <a:ext uri="{FF2B5EF4-FFF2-40B4-BE49-F238E27FC236}">
                <a16:creationId xmlns:a16="http://schemas.microsoft.com/office/drawing/2014/main" id="{52D87F10-E977-CCF1-3963-6791604A3482}"/>
              </a:ext>
            </a:extLst>
          </p:cNvPr>
          <p:cNvSpPr txBox="1">
            <a:spLocks/>
          </p:cNvSpPr>
          <p:nvPr/>
        </p:nvSpPr>
        <p:spPr>
          <a:xfrm>
            <a:off x="9160496" y="5686795"/>
            <a:ext cx="2557807" cy="3924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1"/>
                </a:solidFill>
              </a:rPr>
              <a:t>Within an Individual</a:t>
            </a:r>
          </a:p>
        </p:txBody>
      </p:sp>
      <p:sp>
        <p:nvSpPr>
          <p:cNvPr id="17" name="Title 1">
            <a:extLst>
              <a:ext uri="{FF2B5EF4-FFF2-40B4-BE49-F238E27FC236}">
                <a16:creationId xmlns:a16="http://schemas.microsoft.com/office/drawing/2014/main" id="{2766BEA3-0FC6-1605-91D3-324636B735BE}"/>
              </a:ext>
            </a:extLst>
          </p:cNvPr>
          <p:cNvSpPr txBox="1">
            <a:spLocks/>
          </p:cNvSpPr>
          <p:nvPr/>
        </p:nvSpPr>
        <p:spPr>
          <a:xfrm>
            <a:off x="4713717" y="5696300"/>
            <a:ext cx="3412672" cy="399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1"/>
                </a:solidFill>
              </a:rPr>
              <a:t>Between Species		</a:t>
            </a:r>
          </a:p>
        </p:txBody>
      </p:sp>
    </p:spTree>
    <p:extLst>
      <p:ext uri="{BB962C8B-B14F-4D97-AF65-F5344CB8AC3E}">
        <p14:creationId xmlns:p14="http://schemas.microsoft.com/office/powerpoint/2010/main" val="25391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360429" y="588278"/>
            <a:ext cx="9831572" cy="1223964"/>
          </a:xfrm>
        </p:spPr>
        <p:txBody>
          <a:bodyPr>
            <a:normAutofit/>
          </a:bodyPr>
          <a:lstStyle/>
          <a:p>
            <a:r>
              <a:rPr lang="en-GB" dirty="0"/>
              <a:t>How are HIV sequences used?</a:t>
            </a:r>
            <a:endParaRPr lang="en-GB" noProof="0" dirty="0"/>
          </a:p>
        </p:txBody>
      </p:sp>
      <p:sp>
        <p:nvSpPr>
          <p:cNvPr id="4" name="Rectangle 3">
            <a:extLst>
              <a:ext uri="{FF2B5EF4-FFF2-40B4-BE49-F238E27FC236}">
                <a16:creationId xmlns:a16="http://schemas.microsoft.com/office/drawing/2014/main" id="{86CD894F-7689-CF26-934F-A48F3EEC63E6}"/>
              </a:ext>
            </a:extLst>
          </p:cNvPr>
          <p:cNvSpPr/>
          <p:nvPr/>
        </p:nvSpPr>
        <p:spPr>
          <a:xfrm>
            <a:off x="744279" y="1977656"/>
            <a:ext cx="5351721" cy="3976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Research</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p:txBody>
      </p:sp>
      <p:sp>
        <p:nvSpPr>
          <p:cNvPr id="5" name="Rectangle 4">
            <a:extLst>
              <a:ext uri="{FF2B5EF4-FFF2-40B4-BE49-F238E27FC236}">
                <a16:creationId xmlns:a16="http://schemas.microsoft.com/office/drawing/2014/main" id="{9B8FF111-FAEF-A6A7-95D6-F5AA304FA602}"/>
              </a:ext>
            </a:extLst>
          </p:cNvPr>
          <p:cNvSpPr/>
          <p:nvPr/>
        </p:nvSpPr>
        <p:spPr>
          <a:xfrm>
            <a:off x="4116390" y="2870791"/>
            <a:ext cx="6601229"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Public Health Practice </a:t>
            </a:r>
          </a:p>
          <a:p>
            <a:pPr algn="ctr"/>
            <a:r>
              <a:rPr lang="en-US" sz="2800" dirty="0"/>
              <a:t>(i.e., Molecular HIV Surveillance)</a:t>
            </a:r>
          </a:p>
        </p:txBody>
      </p:sp>
      <p:sp>
        <p:nvSpPr>
          <p:cNvPr id="6" name="Rectangle 5">
            <a:extLst>
              <a:ext uri="{FF2B5EF4-FFF2-40B4-BE49-F238E27FC236}">
                <a16:creationId xmlns:a16="http://schemas.microsoft.com/office/drawing/2014/main" id="{82F612C3-259C-7B7E-6D5A-3B4D2675C2A8}"/>
              </a:ext>
            </a:extLst>
          </p:cNvPr>
          <p:cNvSpPr/>
          <p:nvPr/>
        </p:nvSpPr>
        <p:spPr>
          <a:xfrm>
            <a:off x="4116390" y="2870791"/>
            <a:ext cx="1979610" cy="2743200"/>
          </a:xfrm>
          <a:prstGeom prst="rect">
            <a:avLst/>
          </a:prstGeom>
          <a:noFill/>
          <a:ln w="571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382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290091" y="517940"/>
            <a:ext cx="9831572" cy="1223964"/>
          </a:xfrm>
        </p:spPr>
        <p:txBody>
          <a:bodyPr>
            <a:normAutofit/>
          </a:bodyPr>
          <a:lstStyle/>
          <a:p>
            <a:r>
              <a:rPr lang="en-GB" sz="3600" dirty="0"/>
              <a:t>The Bigger Picture: Big Data Analytics</a:t>
            </a:r>
            <a:endParaRPr lang="en-GB" sz="3600" noProof="0" dirty="0"/>
          </a:p>
        </p:txBody>
      </p:sp>
      <p:sp>
        <p:nvSpPr>
          <p:cNvPr id="8" name="Rectangle 7">
            <a:extLst>
              <a:ext uri="{FF2B5EF4-FFF2-40B4-BE49-F238E27FC236}">
                <a16:creationId xmlns:a16="http://schemas.microsoft.com/office/drawing/2014/main" id="{AA0C4AB3-10EA-9688-2490-282BD53170BD}"/>
              </a:ext>
            </a:extLst>
          </p:cNvPr>
          <p:cNvSpPr/>
          <p:nvPr/>
        </p:nvSpPr>
        <p:spPr>
          <a:xfrm>
            <a:off x="8637813" y="3871610"/>
            <a:ext cx="3752095" cy="315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descr="Shape&#10;&#10;Description automatically generated with low confidence">
            <a:extLst>
              <a:ext uri="{FF2B5EF4-FFF2-40B4-BE49-F238E27FC236}">
                <a16:creationId xmlns:a16="http://schemas.microsoft.com/office/drawing/2014/main" id="{956D7A17-AE2A-A6E8-87E2-8E923FEEC0F4}"/>
              </a:ext>
            </a:extLst>
          </p:cNvPr>
          <p:cNvPicPr>
            <a:picLocks noChangeAspect="1"/>
          </p:cNvPicPr>
          <p:nvPr/>
        </p:nvPicPr>
        <p:blipFill rotWithShape="1">
          <a:blip r:embed="rId3">
            <a:duotone>
              <a:schemeClr val="accent1">
                <a:shade val="45000"/>
                <a:satMod val="135000"/>
              </a:schemeClr>
              <a:prstClr val="white"/>
            </a:duotone>
          </a:blip>
          <a:srcRect l="13016" t="5000" r="15317" b="22856"/>
          <a:stretch/>
        </p:blipFill>
        <p:spPr>
          <a:xfrm>
            <a:off x="3554188" y="1209488"/>
            <a:ext cx="4914901" cy="4947673"/>
          </a:xfrm>
          <a:prstGeom prst="rect">
            <a:avLst/>
          </a:prstGeom>
        </p:spPr>
      </p:pic>
      <p:sp>
        <p:nvSpPr>
          <p:cNvPr id="11" name="TextBox 10">
            <a:extLst>
              <a:ext uri="{FF2B5EF4-FFF2-40B4-BE49-F238E27FC236}">
                <a16:creationId xmlns:a16="http://schemas.microsoft.com/office/drawing/2014/main" id="{EE9DE22B-DA5A-068A-B4B3-B61FEB85A11E}"/>
              </a:ext>
            </a:extLst>
          </p:cNvPr>
          <p:cNvSpPr txBox="1"/>
          <p:nvPr/>
        </p:nvSpPr>
        <p:spPr>
          <a:xfrm>
            <a:off x="8243961" y="2617821"/>
            <a:ext cx="3752096" cy="2585323"/>
          </a:xfrm>
          <a:prstGeom prst="rect">
            <a:avLst/>
          </a:prstGeom>
          <a:noFill/>
        </p:spPr>
        <p:txBody>
          <a:bodyPr wrap="square">
            <a:spAutoFit/>
          </a:bodyPr>
          <a:lstStyle/>
          <a:p>
            <a:r>
              <a:rPr lang="en-GB" b="1" dirty="0"/>
              <a:t>HIV Sequences</a:t>
            </a:r>
          </a:p>
          <a:p>
            <a:pPr marL="285750" indent="-285750">
              <a:buFont typeface="Arial" panose="020B0604020202020204" pitchFamily="34" charset="0"/>
              <a:buChar char="•"/>
            </a:pPr>
            <a:r>
              <a:rPr lang="en-GB" dirty="0"/>
              <a:t>Very large datasets of HIV pol genes are available due to routine genotype testing</a:t>
            </a:r>
          </a:p>
          <a:p>
            <a:pPr marL="285750" indent="-285750">
              <a:buFont typeface="Arial" panose="020B0604020202020204" pitchFamily="34" charset="0"/>
              <a:buChar char="•"/>
            </a:pPr>
            <a:r>
              <a:rPr lang="en-GB" dirty="0"/>
              <a:t>Public repositories of HIV sequences, such as LANL</a:t>
            </a:r>
          </a:p>
          <a:p>
            <a:pPr marL="285750" indent="-285750">
              <a:buFont typeface="Arial" panose="020B0604020202020204" pitchFamily="34" charset="0"/>
              <a:buChar char="•"/>
            </a:pPr>
            <a:r>
              <a:rPr lang="en-GB" dirty="0"/>
              <a:t>Large research partnerships, like the PANGEA HIV consortium</a:t>
            </a:r>
            <a:endParaRPr lang="en-US" dirty="0"/>
          </a:p>
        </p:txBody>
      </p:sp>
      <p:sp>
        <p:nvSpPr>
          <p:cNvPr id="12" name="Oval 11">
            <a:extLst>
              <a:ext uri="{FF2B5EF4-FFF2-40B4-BE49-F238E27FC236}">
                <a16:creationId xmlns:a16="http://schemas.microsoft.com/office/drawing/2014/main" id="{76C9F27D-E53E-A2CD-23BA-1F8AC4184DE6}"/>
              </a:ext>
            </a:extLst>
          </p:cNvPr>
          <p:cNvSpPr/>
          <p:nvPr/>
        </p:nvSpPr>
        <p:spPr>
          <a:xfrm>
            <a:off x="7785847" y="2828835"/>
            <a:ext cx="451390" cy="4455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9FF2FC-050F-2EAC-6FE6-3927F5C75F0E}"/>
              </a:ext>
            </a:extLst>
          </p:cNvPr>
          <p:cNvSpPr/>
          <p:nvPr/>
        </p:nvSpPr>
        <p:spPr>
          <a:xfrm>
            <a:off x="4556378" y="3273716"/>
            <a:ext cx="632843" cy="657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E88B16-A262-1124-911E-1EF796C60B58}"/>
              </a:ext>
            </a:extLst>
          </p:cNvPr>
          <p:cNvSpPr txBox="1"/>
          <p:nvPr/>
        </p:nvSpPr>
        <p:spPr>
          <a:xfrm>
            <a:off x="125604" y="3429000"/>
            <a:ext cx="4427977" cy="369332"/>
          </a:xfrm>
          <a:prstGeom prst="rect">
            <a:avLst/>
          </a:prstGeom>
          <a:solidFill>
            <a:srgbClr val="FFFFFF">
              <a:alpha val="58039"/>
            </a:srgbClr>
          </a:solidFill>
        </p:spPr>
        <p:txBody>
          <a:bodyPr wrap="square">
            <a:spAutoFit/>
          </a:bodyPr>
          <a:lstStyle/>
          <a:p>
            <a:pPr algn="r"/>
            <a:r>
              <a:rPr lang="en-GB" b="1" dirty="0"/>
              <a:t>Electronic Health Records (EHR)</a:t>
            </a:r>
          </a:p>
        </p:txBody>
      </p:sp>
      <p:sp>
        <p:nvSpPr>
          <p:cNvPr id="16" name="TextBox 15">
            <a:extLst>
              <a:ext uri="{FF2B5EF4-FFF2-40B4-BE49-F238E27FC236}">
                <a16:creationId xmlns:a16="http://schemas.microsoft.com/office/drawing/2014/main" id="{AB8605B9-B46C-EB43-8F3D-23552DD8E6C5}"/>
              </a:ext>
            </a:extLst>
          </p:cNvPr>
          <p:cNvSpPr txBox="1"/>
          <p:nvPr/>
        </p:nvSpPr>
        <p:spPr>
          <a:xfrm>
            <a:off x="609600" y="4920564"/>
            <a:ext cx="4628243" cy="1200329"/>
          </a:xfrm>
          <a:prstGeom prst="rect">
            <a:avLst/>
          </a:prstGeom>
          <a:solidFill>
            <a:srgbClr val="FFFFFF">
              <a:alpha val="58039"/>
            </a:srgbClr>
          </a:solidFill>
        </p:spPr>
        <p:txBody>
          <a:bodyPr wrap="square">
            <a:spAutoFit/>
          </a:bodyPr>
          <a:lstStyle/>
          <a:p>
            <a:pPr algn="r"/>
            <a:r>
              <a:rPr lang="en-GB" b="1" dirty="0"/>
              <a:t>Sensor data (e.g., health tracking devices, wearable technologies, environmental sensors)</a:t>
            </a:r>
          </a:p>
          <a:p>
            <a:pPr algn="r"/>
            <a:endParaRPr lang="en-GB" b="1" dirty="0"/>
          </a:p>
        </p:txBody>
      </p:sp>
      <p:sp>
        <p:nvSpPr>
          <p:cNvPr id="18" name="TextBox 17">
            <a:extLst>
              <a:ext uri="{FF2B5EF4-FFF2-40B4-BE49-F238E27FC236}">
                <a16:creationId xmlns:a16="http://schemas.microsoft.com/office/drawing/2014/main" id="{E8B7E13C-65F2-5AA1-45AD-75DB1E1BF5EF}"/>
              </a:ext>
            </a:extLst>
          </p:cNvPr>
          <p:cNvSpPr txBox="1"/>
          <p:nvPr/>
        </p:nvSpPr>
        <p:spPr>
          <a:xfrm>
            <a:off x="4228749" y="5973417"/>
            <a:ext cx="3077775" cy="646331"/>
          </a:xfrm>
          <a:prstGeom prst="rect">
            <a:avLst/>
          </a:prstGeom>
          <a:solidFill>
            <a:srgbClr val="FFFFFF">
              <a:alpha val="58039"/>
            </a:srgbClr>
          </a:solidFill>
        </p:spPr>
        <p:txBody>
          <a:bodyPr wrap="square">
            <a:spAutoFit/>
          </a:bodyPr>
          <a:lstStyle/>
          <a:p>
            <a:pPr algn="ctr"/>
            <a:r>
              <a:rPr lang="en-GB" b="1" dirty="0"/>
              <a:t>Search Engines &amp; Social Media</a:t>
            </a:r>
          </a:p>
        </p:txBody>
      </p:sp>
      <p:sp>
        <p:nvSpPr>
          <p:cNvPr id="19" name="TextBox 18">
            <a:extLst>
              <a:ext uri="{FF2B5EF4-FFF2-40B4-BE49-F238E27FC236}">
                <a16:creationId xmlns:a16="http://schemas.microsoft.com/office/drawing/2014/main" id="{5CB8875A-389C-08B8-470F-AA33CCCA17DC}"/>
              </a:ext>
            </a:extLst>
          </p:cNvPr>
          <p:cNvSpPr txBox="1"/>
          <p:nvPr/>
        </p:nvSpPr>
        <p:spPr>
          <a:xfrm>
            <a:off x="-536373" y="4314793"/>
            <a:ext cx="4427977" cy="369332"/>
          </a:xfrm>
          <a:prstGeom prst="rect">
            <a:avLst/>
          </a:prstGeom>
          <a:solidFill>
            <a:srgbClr val="FFFFFF">
              <a:alpha val="58039"/>
            </a:srgbClr>
          </a:solidFill>
        </p:spPr>
        <p:txBody>
          <a:bodyPr wrap="square">
            <a:spAutoFit/>
          </a:bodyPr>
          <a:lstStyle/>
          <a:p>
            <a:pPr algn="r"/>
            <a:r>
              <a:rPr lang="en-GB" b="1" dirty="0"/>
              <a:t>Payer Records</a:t>
            </a:r>
          </a:p>
        </p:txBody>
      </p:sp>
      <p:sp>
        <p:nvSpPr>
          <p:cNvPr id="20" name="TextBox 19">
            <a:extLst>
              <a:ext uri="{FF2B5EF4-FFF2-40B4-BE49-F238E27FC236}">
                <a16:creationId xmlns:a16="http://schemas.microsoft.com/office/drawing/2014/main" id="{D8027205-7777-E12E-7871-73603BE7B655}"/>
              </a:ext>
            </a:extLst>
          </p:cNvPr>
          <p:cNvSpPr txBox="1"/>
          <p:nvPr/>
        </p:nvSpPr>
        <p:spPr>
          <a:xfrm>
            <a:off x="-611297" y="1977869"/>
            <a:ext cx="4427977" cy="369332"/>
          </a:xfrm>
          <a:prstGeom prst="rect">
            <a:avLst/>
          </a:prstGeom>
          <a:solidFill>
            <a:srgbClr val="FFFFFF">
              <a:alpha val="58039"/>
            </a:srgbClr>
          </a:solidFill>
        </p:spPr>
        <p:txBody>
          <a:bodyPr wrap="square">
            <a:spAutoFit/>
          </a:bodyPr>
          <a:lstStyle/>
          <a:p>
            <a:pPr algn="r"/>
            <a:r>
              <a:rPr lang="en-GB" b="1" dirty="0"/>
              <a:t>Biometric Data</a:t>
            </a:r>
          </a:p>
        </p:txBody>
      </p:sp>
      <p:sp>
        <p:nvSpPr>
          <p:cNvPr id="21" name="TextBox 20">
            <a:extLst>
              <a:ext uri="{FF2B5EF4-FFF2-40B4-BE49-F238E27FC236}">
                <a16:creationId xmlns:a16="http://schemas.microsoft.com/office/drawing/2014/main" id="{38FF5590-A8CD-6E3A-4AC5-41E9F9C96E63}"/>
              </a:ext>
            </a:extLst>
          </p:cNvPr>
          <p:cNvSpPr txBox="1"/>
          <p:nvPr/>
        </p:nvSpPr>
        <p:spPr>
          <a:xfrm>
            <a:off x="6655545" y="1358928"/>
            <a:ext cx="3204773" cy="646331"/>
          </a:xfrm>
          <a:prstGeom prst="rect">
            <a:avLst/>
          </a:prstGeom>
          <a:solidFill>
            <a:srgbClr val="FFFFFF">
              <a:alpha val="58039"/>
            </a:srgbClr>
          </a:solidFill>
        </p:spPr>
        <p:txBody>
          <a:bodyPr wrap="square">
            <a:spAutoFit/>
          </a:bodyPr>
          <a:lstStyle/>
          <a:p>
            <a:r>
              <a:rPr lang="en-GB" b="1" dirty="0"/>
              <a:t>Public Health Surveillance Datasets</a:t>
            </a:r>
          </a:p>
        </p:txBody>
      </p:sp>
      <p:sp>
        <p:nvSpPr>
          <p:cNvPr id="22" name="TextBox 21">
            <a:extLst>
              <a:ext uri="{FF2B5EF4-FFF2-40B4-BE49-F238E27FC236}">
                <a16:creationId xmlns:a16="http://schemas.microsoft.com/office/drawing/2014/main" id="{949DF06A-7B7B-8058-DD27-347B9C1F5C56}"/>
              </a:ext>
            </a:extLst>
          </p:cNvPr>
          <p:cNvSpPr txBox="1"/>
          <p:nvPr/>
        </p:nvSpPr>
        <p:spPr>
          <a:xfrm>
            <a:off x="8278915" y="5374531"/>
            <a:ext cx="3842748" cy="923330"/>
          </a:xfrm>
          <a:prstGeom prst="rect">
            <a:avLst/>
          </a:prstGeom>
          <a:noFill/>
        </p:spPr>
        <p:txBody>
          <a:bodyPr wrap="square">
            <a:spAutoFit/>
          </a:bodyPr>
          <a:lstStyle/>
          <a:p>
            <a:r>
              <a:rPr lang="en-GB" b="1" dirty="0"/>
              <a:t>Other Genomic Sequence Data (e.g., </a:t>
            </a:r>
            <a:r>
              <a:rPr lang="en-US" b="1" dirty="0"/>
              <a:t>GISAID for SARS-CoV-2 and Influenza)</a:t>
            </a:r>
          </a:p>
        </p:txBody>
      </p:sp>
      <p:sp>
        <p:nvSpPr>
          <p:cNvPr id="23" name="Oval 22">
            <a:extLst>
              <a:ext uri="{FF2B5EF4-FFF2-40B4-BE49-F238E27FC236}">
                <a16:creationId xmlns:a16="http://schemas.microsoft.com/office/drawing/2014/main" id="{71E9B230-40B8-221E-7C5F-1BEEF49F371D}"/>
              </a:ext>
            </a:extLst>
          </p:cNvPr>
          <p:cNvSpPr/>
          <p:nvPr/>
        </p:nvSpPr>
        <p:spPr>
          <a:xfrm>
            <a:off x="7873883" y="5269456"/>
            <a:ext cx="336375" cy="33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651735F-8CA6-4CBC-8FB3-B61573E3F751}"/>
              </a:ext>
            </a:extLst>
          </p:cNvPr>
          <p:cNvSpPr/>
          <p:nvPr/>
        </p:nvSpPr>
        <p:spPr>
          <a:xfrm>
            <a:off x="6264529" y="1375576"/>
            <a:ext cx="336375" cy="33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FD3911-5EB7-AD13-749D-581E9ED6A474}"/>
              </a:ext>
            </a:extLst>
          </p:cNvPr>
          <p:cNvSpPr/>
          <p:nvPr/>
        </p:nvSpPr>
        <p:spPr>
          <a:xfrm>
            <a:off x="3891604" y="1966321"/>
            <a:ext cx="446128" cy="424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037147A-CD8E-110A-B854-B47ACC8C409E}"/>
              </a:ext>
            </a:extLst>
          </p:cNvPr>
          <p:cNvSpPr/>
          <p:nvPr/>
        </p:nvSpPr>
        <p:spPr>
          <a:xfrm>
            <a:off x="3945158" y="4368450"/>
            <a:ext cx="336375" cy="33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C781E6B-44CE-1725-EFAA-50D5C4E89435}"/>
              </a:ext>
            </a:extLst>
          </p:cNvPr>
          <p:cNvSpPr/>
          <p:nvPr/>
        </p:nvSpPr>
        <p:spPr>
          <a:xfrm>
            <a:off x="5050419" y="4534288"/>
            <a:ext cx="446128" cy="424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C82F9D8-7135-D4AA-4E3E-518DCB866CBB}"/>
              </a:ext>
            </a:extLst>
          </p:cNvPr>
          <p:cNvSpPr/>
          <p:nvPr/>
        </p:nvSpPr>
        <p:spPr>
          <a:xfrm>
            <a:off x="5496736" y="5519448"/>
            <a:ext cx="446128" cy="424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7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150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200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250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250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5" grpId="0" animBg="1"/>
      <p:bldP spid="16" grpId="0" animBg="1"/>
      <p:bldP spid="18" grpId="0" animBg="1"/>
      <p:bldP spid="19" grpId="0" animBg="1"/>
      <p:bldP spid="20" grpId="0" animBg="1"/>
      <p:bldP spid="21" grpId="0" animBg="1"/>
      <p:bldP spid="22" grpId="0"/>
      <p:bldP spid="23" grpId="0" animBg="1"/>
      <p:bldP spid="24"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C679E-7F03-C7D1-C743-285D9898AE98}"/>
              </a:ext>
            </a:extLst>
          </p:cNvPr>
          <p:cNvSpPr>
            <a:spLocks noGrp="1"/>
          </p:cNvSpPr>
          <p:nvPr>
            <p:ph type="body" sz="quarter" idx="10"/>
          </p:nvPr>
        </p:nvSpPr>
        <p:spPr>
          <a:xfrm>
            <a:off x="4116388" y="2097088"/>
            <a:ext cx="7345510" cy="4103687"/>
          </a:xfrm>
        </p:spPr>
        <p:txBody>
          <a:bodyPr/>
          <a:lstStyle/>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r>
              <a:rPr lang="en-US" dirty="0"/>
              <a:t>Thank You</a:t>
            </a:r>
          </a:p>
        </p:txBody>
      </p:sp>
    </p:spTree>
    <p:extLst>
      <p:ext uri="{BB962C8B-B14F-4D97-AF65-F5344CB8AC3E}">
        <p14:creationId xmlns:p14="http://schemas.microsoft.com/office/powerpoint/2010/main" val="430516995"/>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docProps/app.xml><?xml version="1.0" encoding="utf-8"?>
<Properties xmlns="http://schemas.openxmlformats.org/officeDocument/2006/extended-properties" xmlns:vt="http://schemas.openxmlformats.org/officeDocument/2006/docPropsVTypes">
  <Template>AIDS2022</Template>
  <TotalTime>209</TotalTime>
  <Words>1155</Words>
  <Application>Microsoft Macintosh PowerPoint</Application>
  <PresentationFormat>Widescreen</PresentationFormat>
  <Paragraphs>143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Verdana</vt:lpstr>
      <vt:lpstr>Courier New</vt:lpstr>
      <vt:lpstr>Calibri</vt:lpstr>
      <vt:lpstr>Arial</vt:lpstr>
      <vt:lpstr>AIDS2022</vt:lpstr>
      <vt:lpstr>Setting the Scene: Phylogenetics</vt:lpstr>
      <vt:lpstr>HIV Phylogenetics &amp; Molecular Epidemiology</vt:lpstr>
      <vt:lpstr>HIV Phylogenetics &amp; Molecular Epidemiology</vt:lpstr>
      <vt:lpstr>Example HIV Phylogenetic Trees</vt:lpstr>
      <vt:lpstr>How are HIV sequences used?</vt:lpstr>
      <vt:lpstr>The Bigger Picture: Big Data Analytics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Diana M Tordoff</dc:creator>
  <cp:lastModifiedBy>Diana M Tordoff</cp:lastModifiedBy>
  <cp:revision>24</cp:revision>
  <dcterms:created xsi:type="dcterms:W3CDTF">2022-06-18T19:44:35Z</dcterms:created>
  <dcterms:modified xsi:type="dcterms:W3CDTF">2022-08-01T17:21:37Z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