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58" r:id="rId2"/>
    <p:sldId id="3069" r:id="rId3"/>
    <p:sldId id="1148" r:id="rId4"/>
    <p:sldId id="520" r:id="rId5"/>
    <p:sldId id="3075" r:id="rId6"/>
    <p:sldId id="3059" r:id="rId7"/>
    <p:sldId id="3058" r:id="rId8"/>
    <p:sldId id="3072" r:id="rId9"/>
    <p:sldId id="3074" r:id="rId10"/>
    <p:sldId id="435" r:id="rId11"/>
    <p:sldId id="3062" r:id="rId12"/>
    <p:sldId id="561" r:id="rId13"/>
    <p:sldId id="693" r:id="rId14"/>
    <p:sldId id="3065" r:id="rId15"/>
    <p:sldId id="361" r:id="rId16"/>
    <p:sldId id="1162" r:id="rId17"/>
    <p:sldId id="3067" r:id="rId18"/>
    <p:sldId id="3071" r:id="rId19"/>
    <p:sldId id="3034" r:id="rId20"/>
    <p:sldId id="258" r:id="rId21"/>
    <p:sldId id="3073" r:id="rId22"/>
    <p:sldId id="3008" r:id="rId23"/>
    <p:sldId id="3009" r:id="rId24"/>
    <p:sldId id="3010" r:id="rId25"/>
    <p:sldId id="2982" r:id="rId26"/>
    <p:sldId id="3070" r:id="rId27"/>
    <p:sldId id="3076" r:id="rId28"/>
    <p:sldId id="45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000"/>
  </p:normalViewPr>
  <p:slideViewPr>
    <p:cSldViewPr snapToGrid="0" snapToObjects="1">
      <p:cViewPr varScale="1">
        <p:scale>
          <a:sx n="93" d="100"/>
          <a:sy n="93" d="100"/>
        </p:scale>
        <p:origin x="1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CC90-6AE6-8847-B105-8040E7EAA063}" type="datetimeFigureOut">
              <a:rPr lang="en-US" smtClean="0"/>
              <a:t>7/31/22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C22D-E06A-9947-AB46-B4994667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comprehensive – highlights in the field in last 1-2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2364-2216-4544-964E-779465ABDF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in safety and premature discontinuations</a:t>
            </a:r>
          </a:p>
          <a:p>
            <a:r>
              <a:rPr lang="en-US" dirty="0"/>
              <a:t>Mention WHO Guideline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251E0-055D-F443-BA2E-220C0EFBB4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Nix-TB: 6-month regimen for complicated DR-TB</a:t>
            </a:r>
            <a:endParaRPr lang="en-US" dirty="0"/>
          </a:p>
          <a:p>
            <a:r>
              <a:rPr lang="en-US" dirty="0"/>
              <a:t>15% completed LZD 1200 daily with no interruption or dose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8939-D2F5-9241-8976-77E8F7CA0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Mainly MDR</a:t>
            </a:r>
          </a:p>
          <a:p>
            <a:r>
              <a:rPr lang="en-US" dirty="0"/>
              <a:t>Stopped early by DSMC/B</a:t>
            </a:r>
          </a:p>
          <a:p>
            <a:r>
              <a:rPr lang="en-US" dirty="0"/>
              <a:t>42% early discontinuations in SOC 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changes to the treatment of DR-TB</a:t>
            </a:r>
          </a:p>
          <a:p>
            <a:endParaRPr lang="en-US" dirty="0"/>
          </a:p>
          <a:p>
            <a:r>
              <a:rPr lang="en-US" dirty="0"/>
              <a:t>Number of ongoing trials</a:t>
            </a:r>
          </a:p>
          <a:p>
            <a:endParaRPr lang="en-US" dirty="0"/>
          </a:p>
          <a:p>
            <a:r>
              <a:rPr lang="en-US"/>
              <a:t>PLHIV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Factorial 2 x2</a:t>
            </a:r>
            <a:endParaRPr lang="en-US" dirty="0"/>
          </a:p>
          <a:p>
            <a:endParaRPr lang="en-US" dirty="0"/>
          </a:p>
          <a:p>
            <a:r>
              <a:rPr lang="en-US" dirty="0"/>
              <a:t>Std TB Rx </a:t>
            </a:r>
            <a:r>
              <a:rPr lang="en-US" dirty="0" err="1"/>
              <a:t>therafter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90237-EC9C-AD48-B7A6-F091B684F7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Paed</a:t>
            </a:r>
            <a:r>
              <a:rPr lang="en-US" dirty="0"/>
              <a:t> and adult trials</a:t>
            </a:r>
          </a:p>
          <a:p>
            <a:r>
              <a:rPr lang="en-US" dirty="0"/>
              <a:t>Also TNF blockers trials planned</a:t>
            </a:r>
          </a:p>
          <a:p>
            <a:r>
              <a:rPr lang="en-US" dirty="0"/>
              <a:t>Many majority HIV+ adults – highlight ACT HIV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90237-EC9C-AD48-B7A6-F091B684F7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7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C050FEA-E98F-FA49-AE51-7B9B7AFE830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14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90237-EC9C-AD48-B7A6-F091B684F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2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ROC curves</a:t>
            </a:r>
          </a:p>
          <a:p>
            <a:r>
              <a:rPr lang="en-US" dirty="0"/>
              <a:t>CRP included in screening algorithms has potential to reduce for further diagnostics tests (</a:t>
            </a:r>
            <a:r>
              <a:rPr lang="en-US" dirty="0" err="1"/>
              <a:t>Xpert</a:t>
            </a:r>
            <a:r>
              <a:rPr lang="en-US" dirty="0"/>
              <a:t>)</a:t>
            </a:r>
          </a:p>
          <a:p>
            <a:r>
              <a:rPr lang="en-US" dirty="0"/>
              <a:t>More research in outpatients on ART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Hepatocyte and other cells</a:t>
            </a:r>
          </a:p>
          <a:p>
            <a:endParaRPr lang="en-US" dirty="0"/>
          </a:p>
          <a:p>
            <a:r>
              <a:rPr lang="en-US" dirty="0"/>
              <a:t>Rifabutin also induce but less potent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90237-EC9C-AD48-B7A6-F091B684F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22D-E06A-9947-AB46-B499466783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8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 reduces death risk overall during TB Rx (two studies)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90237-EC9C-AD48-B7A6-F091B684F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8AAB-55EA-D341-90C9-93CE630D7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B11F9-6723-1F43-8957-E61957E2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63948-9B4B-5146-ABFE-EA7DADAB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B517-75C7-2144-A2CA-6A6FBECA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F8C69-EF8C-0246-908C-605AC6B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C2FB-D595-BF48-B08E-C968902C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913C4-C953-2640-A8E1-CD911A43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3B419-5530-354A-9C10-E68F744D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B869-4F23-494F-9B28-5767315A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3173-B41D-A843-A2E1-57DDB68E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00275-531F-2340-BB89-DF73A50B2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FEB22-F2AC-4A4A-BA53-3E8A992CC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9742-BD9B-DA4E-AB45-9D711D2B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F80-5716-874F-9388-78552D40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FE8A-3049-7947-8512-97A8F8B1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22CB-AC16-F842-9196-E436FE2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84EC-5BBD-874B-9B99-E49BC7CC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8F8C-8412-C942-BCCF-4B06DAC7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7ED8F-BBCD-1C4C-881E-4A397DB8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A35C-4D08-C448-B33B-A65A3215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63E7-071D-8444-91A5-B34CC062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C4FB-1411-1B41-A404-1B1F487E6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5940B-D4AB-A646-82A1-4CF77EA4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A691-A461-D54E-965D-2E63F1CC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C713-224C-1D4A-9FC0-6E9E50D2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444F-E466-1249-83FF-A5159957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EB55-E580-0E4F-AEE2-2C488B201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ADC5-CCF9-5D44-A358-4D8E04E7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01734-8324-124F-90F8-20746591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7A0D7-7CE1-D34E-A0BA-A1CB4271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93D5B-70AD-9444-B80D-5DCB45E6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AA88-A43B-0A4B-A3D7-91F4073D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C9B0-9187-7A44-9AC9-B7D534C63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D87B1-CA60-A942-9590-073CC2546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C9E1C-6A20-994B-BA84-E52B76CD1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C1C71-14C0-2D4D-AB9A-15AB23327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FF7C9-F5D0-214A-BFBC-6E2D7BDC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B227D-98E0-7D44-ADCE-858BC85D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1B392-5D0A-4F46-9AD9-98866EE3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562E-02E6-574B-A093-0FF4CF89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9ABF5-22E8-BA4C-A0F1-9004AF60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8FFA9-0B0E-B044-B6E3-D8BB3989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D23D2-3593-A544-A490-E9AB0595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D5A61-1E6B-2742-BACE-CA54F576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94036-EBDE-D449-86D9-8B903404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062C-651C-6649-8F3F-C5F263C4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715E-856E-4D4C-B740-6CFFC124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F0EE-981B-6E4C-9158-3F16ACBC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05A84-ED5E-5D4D-9AF0-DF8CC2106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C2ED5-4F21-7E4F-A00B-84B349F6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F8169-C6CB-034A-BE82-351A977D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45D5-5DD2-E04C-8649-42BB6C66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7D6F-D553-084A-B37A-A90769A3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BE994-E2F5-D742-9B4C-BF016D780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18E54-5244-C348-A995-A93943AB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B260C-917A-5F43-BF3E-FD448F16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E83B-2C0A-CF4A-97B4-94C42AC1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55D5E-4C95-1140-B0E3-EE68D45D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9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3AFE-5876-0A41-BFB3-78589B66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66D2-ECC8-404B-8EE5-A7C8B83B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1D0C3-AF9D-4E4E-83C5-D775F689E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8CE8-76F4-3649-AE08-0A2461400444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9038-9705-2A48-A921-1D41E87B2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C22B-A7CB-9143-8E7E-F25850D07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E202-A4BE-714B-A786-88BE28B7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srn.com/abstract=40929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9466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r>
              <a:rPr lang="en-ZA" sz="7300" dirty="0">
                <a:solidFill>
                  <a:schemeClr val="bg1"/>
                </a:solidFill>
              </a:rPr>
              <a:t>HIV-associated TB:</a:t>
            </a:r>
            <a:br>
              <a:rPr lang="en-ZA" sz="7300" dirty="0">
                <a:solidFill>
                  <a:schemeClr val="bg1"/>
                </a:solidFill>
              </a:rPr>
            </a:br>
            <a:r>
              <a:rPr lang="en-ZA" sz="4900" dirty="0">
                <a:solidFill>
                  <a:schemeClr val="bg1"/>
                </a:solidFill>
              </a:rPr>
              <a:t>What's new and topical</a:t>
            </a:r>
            <a:br>
              <a:rPr lang="en-ZA" sz="4400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IDM logo (colour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57" y="4197090"/>
            <a:ext cx="1722782" cy="8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78" y="4197090"/>
            <a:ext cx="1664828" cy="1690624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3931" y="4384191"/>
            <a:ext cx="11824137" cy="131642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Graeme Meintjes</a:t>
            </a:r>
          </a:p>
          <a:p>
            <a:r>
              <a:rPr lang="en-US" dirty="0"/>
              <a:t>University of Cape Town</a:t>
            </a:r>
          </a:p>
          <a:p>
            <a:r>
              <a:rPr lang="en-US" dirty="0"/>
              <a:t>Groote Schuur Hospital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11" y="5353056"/>
            <a:ext cx="2181074" cy="754429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6F50BD2-F6D0-FD42-9DBE-24E8665BA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84" y="4106015"/>
            <a:ext cx="1601429" cy="160142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4FC5E000-4A96-DA42-962B-0E33A5B18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585" y="5830159"/>
            <a:ext cx="3254829" cy="1027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96F9A-8836-0643-A815-77D581EEA212}"/>
              </a:ext>
            </a:extLst>
          </p:cNvPr>
          <p:cNvSpPr txBox="1"/>
          <p:nvPr/>
        </p:nvSpPr>
        <p:spPr>
          <a:xfrm>
            <a:off x="9246343" y="6344079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31 July 2022</a:t>
            </a:r>
          </a:p>
        </p:txBody>
      </p:sp>
    </p:spTree>
    <p:extLst>
      <p:ext uri="{BB962C8B-B14F-4D97-AF65-F5344CB8AC3E}">
        <p14:creationId xmlns:p14="http://schemas.microsoft.com/office/powerpoint/2010/main" val="21140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BB14-7560-F14F-8B4F-C34230B8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9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Rifampicin induces enzymes/drug transporters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79F4C-7812-C240-8379-72A88FB8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1" y="2955926"/>
            <a:ext cx="6096000" cy="304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2F4320-73E8-394D-92A1-BB4C65F23867}"/>
              </a:ext>
            </a:extLst>
          </p:cNvPr>
          <p:cNvGrpSpPr/>
          <p:nvPr/>
        </p:nvGrpSpPr>
        <p:grpSpPr>
          <a:xfrm>
            <a:off x="2242252" y="2780907"/>
            <a:ext cx="494909" cy="1291472"/>
            <a:chOff x="2587657" y="2780907"/>
            <a:chExt cx="494909" cy="12914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27A9CB-2F2F-124F-A706-55E0ECCB29BF}"/>
                </a:ext>
              </a:extLst>
            </p:cNvPr>
            <p:cNvSpPr/>
            <p:nvPr/>
          </p:nvSpPr>
          <p:spPr>
            <a:xfrm>
              <a:off x="2677213" y="2780907"/>
              <a:ext cx="405353" cy="12160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729C58-16A0-2F48-B7E5-53D9B16FED89}"/>
                </a:ext>
              </a:extLst>
            </p:cNvPr>
            <p:cNvSpPr/>
            <p:nvPr/>
          </p:nvSpPr>
          <p:spPr>
            <a:xfrm>
              <a:off x="2587657" y="3687451"/>
              <a:ext cx="405353" cy="3849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0D55BF5-683B-474C-BB76-BB4C6F0436E9}"/>
              </a:ext>
            </a:extLst>
          </p:cNvPr>
          <p:cNvSpPr/>
          <p:nvPr/>
        </p:nvSpPr>
        <p:spPr>
          <a:xfrm>
            <a:off x="2852084" y="2781631"/>
            <a:ext cx="405353" cy="121605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4D861E-FFCC-BE4F-89A1-691601632C32}"/>
              </a:ext>
            </a:extLst>
          </p:cNvPr>
          <p:cNvSpPr/>
          <p:nvPr/>
        </p:nvSpPr>
        <p:spPr>
          <a:xfrm>
            <a:off x="2953967" y="3687451"/>
            <a:ext cx="405353" cy="3849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40AA8-AACC-594A-A3FC-56A347A11127}"/>
              </a:ext>
            </a:extLst>
          </p:cNvPr>
          <p:cNvSpPr/>
          <p:nvPr/>
        </p:nvSpPr>
        <p:spPr>
          <a:xfrm>
            <a:off x="2073909" y="3183793"/>
            <a:ext cx="357279" cy="210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6643C-210F-4343-8A75-D7BFF47E4DE6}"/>
              </a:ext>
            </a:extLst>
          </p:cNvPr>
          <p:cNvSpPr txBox="1"/>
          <p:nvPr/>
        </p:nvSpPr>
        <p:spPr>
          <a:xfrm>
            <a:off x="1750628" y="3439882"/>
            <a:ext cx="54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PXR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33FC3-F282-A844-B68E-3AE6082EAB0D}"/>
              </a:ext>
            </a:extLst>
          </p:cNvPr>
          <p:cNvSpPr txBox="1"/>
          <p:nvPr/>
        </p:nvSpPr>
        <p:spPr>
          <a:xfrm>
            <a:off x="3239100" y="341790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RXR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46952-B6A2-414D-95B9-38A1DD53F0E6}"/>
              </a:ext>
            </a:extLst>
          </p:cNvPr>
          <p:cNvSpPr/>
          <p:nvPr/>
        </p:nvSpPr>
        <p:spPr>
          <a:xfrm>
            <a:off x="2073909" y="4341672"/>
            <a:ext cx="1555423" cy="274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Response element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2C0F34-5FE2-0243-B038-82E488E2FFC3}"/>
              </a:ext>
            </a:extLst>
          </p:cNvPr>
          <p:cNvSpPr/>
          <p:nvPr/>
        </p:nvSpPr>
        <p:spPr>
          <a:xfrm>
            <a:off x="2090379" y="2020151"/>
            <a:ext cx="1456390" cy="9057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Co-activator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DBED24-9C17-4446-A6FC-0CC84DA452D3}"/>
              </a:ext>
            </a:extLst>
          </p:cNvPr>
          <p:cNvSpPr txBox="1"/>
          <p:nvPr/>
        </p:nvSpPr>
        <p:spPr>
          <a:xfrm>
            <a:off x="901242" y="2890807"/>
            <a:ext cx="117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Rifampicin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binding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423CBC7-8BE5-4B40-B957-822108C81F21}"/>
              </a:ext>
            </a:extLst>
          </p:cNvPr>
          <p:cNvSpPr/>
          <p:nvPr/>
        </p:nvSpPr>
        <p:spPr>
          <a:xfrm>
            <a:off x="3461203" y="3763316"/>
            <a:ext cx="1483627" cy="24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FA77E-B329-1248-9F6E-3FF55C42117B}"/>
              </a:ext>
            </a:extLst>
          </p:cNvPr>
          <p:cNvSpPr/>
          <p:nvPr/>
        </p:nvSpPr>
        <p:spPr>
          <a:xfrm>
            <a:off x="4564278" y="4341672"/>
            <a:ext cx="2053473" cy="274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Target gene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E30E-4781-CE40-A0FD-214FCBC9CDC5}"/>
              </a:ext>
            </a:extLst>
          </p:cNvPr>
          <p:cNvCxnSpPr>
            <a:cxnSpLocks/>
          </p:cNvCxnSpPr>
          <p:nvPr/>
        </p:nvCxnSpPr>
        <p:spPr>
          <a:xfrm flipV="1">
            <a:off x="6465671" y="2544655"/>
            <a:ext cx="1462287" cy="776457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5450E1-D599-3440-9FD9-F701A9D7425A}"/>
              </a:ext>
            </a:extLst>
          </p:cNvPr>
          <p:cNvSpPr txBox="1"/>
          <p:nvPr/>
        </p:nvSpPr>
        <p:spPr>
          <a:xfrm>
            <a:off x="5081318" y="3472254"/>
            <a:ext cx="138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Increased </a:t>
            </a:r>
          </a:p>
          <a:p>
            <a:r>
              <a:rPr lang="en-US" dirty="0">
                <a:solidFill>
                  <a:srgbClr val="C00000"/>
                </a:solidFill>
              </a:rPr>
              <a:t>transcription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DDF342-D944-0148-BE60-F603D338135C}"/>
              </a:ext>
            </a:extLst>
          </p:cNvPr>
          <p:cNvSpPr txBox="1"/>
          <p:nvPr/>
        </p:nvSpPr>
        <p:spPr>
          <a:xfrm>
            <a:off x="8217290" y="2064467"/>
            <a:ext cx="309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Phase 1 metabolizing enzymes</a:t>
            </a:r>
          </a:p>
          <a:p>
            <a:r>
              <a:rPr lang="en-US" dirty="0" err="1"/>
              <a:t>eg.</a:t>
            </a:r>
            <a:r>
              <a:rPr lang="en-US" dirty="0"/>
              <a:t> CYP3A4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DF7194-5044-264B-BEC4-121971774CD4}"/>
              </a:ext>
            </a:extLst>
          </p:cNvPr>
          <p:cNvSpPr txBox="1"/>
          <p:nvPr/>
        </p:nvSpPr>
        <p:spPr>
          <a:xfrm>
            <a:off x="8217290" y="3165144"/>
            <a:ext cx="309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Phase 2 metabolizing enzymes</a:t>
            </a:r>
          </a:p>
          <a:p>
            <a:r>
              <a:rPr lang="en-US" dirty="0" err="1"/>
              <a:t>eg.</a:t>
            </a:r>
            <a:r>
              <a:rPr lang="en-US" dirty="0"/>
              <a:t> UGT1A1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F36CC3-7974-D842-828C-0A8BEA4353E5}"/>
              </a:ext>
            </a:extLst>
          </p:cNvPr>
          <p:cNvSpPr txBox="1"/>
          <p:nvPr/>
        </p:nvSpPr>
        <p:spPr>
          <a:xfrm>
            <a:off x="8217290" y="4440130"/>
            <a:ext cx="199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Efflux transporters</a:t>
            </a:r>
          </a:p>
          <a:p>
            <a:r>
              <a:rPr lang="en-US" dirty="0" err="1"/>
              <a:t>eg.</a:t>
            </a:r>
            <a:r>
              <a:rPr lang="en-US" dirty="0"/>
              <a:t> P-glycoprotein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E48E43-827D-1744-BD18-492BFBA73FD5}"/>
              </a:ext>
            </a:extLst>
          </p:cNvPr>
          <p:cNvCxnSpPr>
            <a:cxnSpLocks/>
          </p:cNvCxnSpPr>
          <p:nvPr/>
        </p:nvCxnSpPr>
        <p:spPr>
          <a:xfrm>
            <a:off x="6511803" y="3580588"/>
            <a:ext cx="1319212" cy="4396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E8073D-414E-CB46-8E88-AF7707923D72}"/>
              </a:ext>
            </a:extLst>
          </p:cNvPr>
          <p:cNvCxnSpPr>
            <a:cxnSpLocks/>
          </p:cNvCxnSpPr>
          <p:nvPr/>
        </p:nvCxnSpPr>
        <p:spPr>
          <a:xfrm>
            <a:off x="6471172" y="3886413"/>
            <a:ext cx="1559136" cy="81769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35A996E-A1CC-5F40-9F25-CEF1408EEDB8}"/>
              </a:ext>
            </a:extLst>
          </p:cNvPr>
          <p:cNvSpPr/>
          <p:nvPr/>
        </p:nvSpPr>
        <p:spPr>
          <a:xfrm>
            <a:off x="101376" y="2030280"/>
            <a:ext cx="14563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Repressor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7176EC2-0F32-B342-9BF7-F6B115F388D1}"/>
              </a:ext>
            </a:extLst>
          </p:cNvPr>
          <p:cNvSpPr/>
          <p:nvPr/>
        </p:nvSpPr>
        <p:spPr>
          <a:xfrm>
            <a:off x="1628508" y="2316084"/>
            <a:ext cx="306141" cy="3748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45C5A-AD6D-A34E-B70B-C736C6A2DD3A}"/>
              </a:ext>
            </a:extLst>
          </p:cNvPr>
          <p:cNvSpPr txBox="1"/>
          <p:nvPr/>
        </p:nvSpPr>
        <p:spPr>
          <a:xfrm>
            <a:off x="3629332" y="5556888"/>
            <a:ext cx="7679766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Rifampicin reduces plasma exposure to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TAF, NNRTIs, </a:t>
            </a:r>
            <a:r>
              <a:rPr lang="en-US" sz="2800" dirty="0" err="1">
                <a:solidFill>
                  <a:schemeClr val="bg1"/>
                </a:solidFill>
              </a:rPr>
              <a:t>InSTIs</a:t>
            </a:r>
            <a:r>
              <a:rPr lang="en-US" sz="2800" dirty="0">
                <a:solidFill>
                  <a:schemeClr val="bg1"/>
                </a:solidFill>
              </a:rPr>
              <a:t>, PIs, </a:t>
            </a:r>
            <a:r>
              <a:rPr lang="en-ZA" sz="2800" dirty="0">
                <a:solidFill>
                  <a:schemeClr val="bg1"/>
                </a:solidFill>
              </a:rPr>
              <a:t>fostemsavir</a:t>
            </a:r>
            <a:r>
              <a:rPr lang="en-US" sz="2800" dirty="0">
                <a:solidFill>
                  <a:schemeClr val="bg1"/>
                </a:solidFill>
              </a:rPr>
              <a:t> and maraviroc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9ACE992-414C-DB41-9DE1-11FFBBE2D890}"/>
              </a:ext>
            </a:extLst>
          </p:cNvPr>
          <p:cNvSpPr/>
          <p:nvPr/>
        </p:nvSpPr>
        <p:spPr>
          <a:xfrm>
            <a:off x="1539988" y="5729251"/>
            <a:ext cx="1514067" cy="63199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4934-CD6A-F741-8B5E-B0B47209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RADIANT-TB trial: Dolutegravir with rifampicin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E281B3-955B-754F-AF10-F1E968F6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200" y="1809933"/>
            <a:ext cx="5411305" cy="406835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9B838-437F-9846-91C9-19B7C4984F3A}"/>
              </a:ext>
            </a:extLst>
          </p:cNvPr>
          <p:cNvSpPr txBox="1"/>
          <p:nvPr/>
        </p:nvSpPr>
        <p:spPr>
          <a:xfrm>
            <a:off x="7772400" y="6346371"/>
            <a:ext cx="362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Griesel, AIDS 2022, Poster EPLBB01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846FA-E9DC-4149-A275-9E2252E9ABF6}"/>
              </a:ext>
            </a:extLst>
          </p:cNvPr>
          <p:cNvSpPr txBox="1"/>
          <p:nvPr/>
        </p:nvSpPr>
        <p:spPr>
          <a:xfrm>
            <a:off x="335291" y="1914388"/>
            <a:ext cx="597464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50mg daily vs 50mg twice daily dolutegravir</a:t>
            </a:r>
          </a:p>
          <a:p>
            <a:r>
              <a:rPr lang="en-US" sz="2400" dirty="0"/>
              <a:t>     with rifampicin-based TB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Phase 2 non-comparative RCT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n=108 (re)initiating first line ART; CD4 &gt;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Randomised</a:t>
            </a:r>
            <a:r>
              <a:rPr lang="en-US" sz="2400" dirty="0"/>
              <a:t> 1:1 to dolutegravir or placebo</a:t>
            </a:r>
          </a:p>
          <a:p>
            <a:r>
              <a:rPr lang="en-US" sz="2400" dirty="0"/>
              <a:t>     12 hours after TLD</a:t>
            </a:r>
          </a:p>
          <a:p>
            <a:endParaRPr lang="en-US" sz="2400" dirty="0"/>
          </a:p>
          <a:p>
            <a:r>
              <a:rPr lang="en-US" sz="2400" dirty="0"/>
              <a:t>	No emergent ART resistance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382F4-A38B-5843-A824-3454C1951A89}"/>
              </a:ext>
            </a:extLst>
          </p:cNvPr>
          <p:cNvSpPr txBox="1"/>
          <p:nvPr/>
        </p:nvSpPr>
        <p:spPr>
          <a:xfrm>
            <a:off x="8900450" y="3933938"/>
            <a:ext cx="2956259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83% in both arms had</a:t>
            </a:r>
          </a:p>
          <a:p>
            <a:pPr algn="ctr"/>
            <a:r>
              <a:rPr lang="en-US" sz="2400" b="1" dirty="0"/>
              <a:t>VL &lt; 50 at week 24</a:t>
            </a:r>
          </a:p>
        </p:txBody>
      </p:sp>
    </p:spTree>
    <p:extLst>
      <p:ext uri="{BB962C8B-B14F-4D97-AF65-F5344CB8AC3E}">
        <p14:creationId xmlns:p14="http://schemas.microsoft.com/office/powerpoint/2010/main" val="205596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7"/>
          <a:stretch/>
        </p:blipFill>
        <p:spPr>
          <a:xfrm>
            <a:off x="1863201" y="1506160"/>
            <a:ext cx="9308400" cy="4628812"/>
          </a:xfrm>
          <a:prstGeom prst="rect">
            <a:avLst/>
          </a:prstGeom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412159" y="3311912"/>
            <a:ext cx="1344706" cy="1985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ZA" dirty="0"/>
              <a:t>	</a:t>
            </a:r>
            <a:r>
              <a:rPr lang="en-ZA" dirty="0">
                <a:solidFill>
                  <a:schemeClr val="bg1"/>
                </a:solidFill>
              </a:rPr>
              <a:t>Early ART in TB reduces mortality if CD4 &lt;50</a:t>
            </a:r>
            <a:br>
              <a:rPr lang="en-ZA" dirty="0">
                <a:solidFill>
                  <a:schemeClr val="bg1"/>
                </a:solidFill>
              </a:rPr>
            </a:br>
            <a:r>
              <a:rPr lang="en-ZA" sz="2200" dirty="0">
                <a:solidFill>
                  <a:schemeClr val="bg1"/>
                </a:solidFill>
              </a:rPr>
              <a:t>              	Comparing starting ART ~2 weeks versus ~8 weeks on TB treatment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9142C-B852-594E-8B95-323D0EB5BD87}"/>
              </a:ext>
            </a:extLst>
          </p:cNvPr>
          <p:cNvSpPr txBox="1"/>
          <p:nvPr/>
        </p:nvSpPr>
        <p:spPr>
          <a:xfrm>
            <a:off x="8033983" y="6236944"/>
            <a:ext cx="29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Uthman, Ann Intern Med 2015;163:32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7C0842-48D0-644B-A2D1-AD0E22BBD193}"/>
              </a:ext>
            </a:extLst>
          </p:cNvPr>
          <p:cNvSpPr/>
          <p:nvPr/>
        </p:nvSpPr>
        <p:spPr>
          <a:xfrm>
            <a:off x="6412159" y="4750420"/>
            <a:ext cx="1344706" cy="206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FEC56-A3E6-A74D-A561-9D55804CEE3C}"/>
              </a:ext>
            </a:extLst>
          </p:cNvPr>
          <p:cNvSpPr txBox="1"/>
          <p:nvPr/>
        </p:nvSpPr>
        <p:spPr>
          <a:xfrm>
            <a:off x="415174" y="304881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CD4 &lt; 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09CED-3035-0A43-AD1B-B3E3DEBC9AC9}"/>
              </a:ext>
            </a:extLst>
          </p:cNvPr>
          <p:cNvSpPr txBox="1"/>
          <p:nvPr/>
        </p:nvSpPr>
        <p:spPr>
          <a:xfrm>
            <a:off x="415174" y="449553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CD4 &gt;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8958E-39AE-EB48-B0F4-4A78151F1AC1}"/>
              </a:ext>
            </a:extLst>
          </p:cNvPr>
          <p:cNvSpPr txBox="1"/>
          <p:nvPr/>
        </p:nvSpPr>
        <p:spPr>
          <a:xfrm>
            <a:off x="9523142" y="3325811"/>
            <a:ext cx="23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29% ↓ mortality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479D2-E844-0145-A9DA-0608A112E89F}"/>
              </a:ext>
            </a:extLst>
          </p:cNvPr>
          <p:cNvSpPr txBox="1"/>
          <p:nvPr/>
        </p:nvSpPr>
        <p:spPr>
          <a:xfrm>
            <a:off x="9523141" y="4853807"/>
            <a:ext cx="191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 difference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29C2700-5867-6C4F-AA5A-4B375F02C94F}"/>
              </a:ext>
            </a:extLst>
          </p:cNvPr>
          <p:cNvSpPr/>
          <p:nvPr/>
        </p:nvSpPr>
        <p:spPr>
          <a:xfrm>
            <a:off x="1863201" y="2692443"/>
            <a:ext cx="222077" cy="122163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647EFF5-42B7-594B-8AA8-4B90AD69620A}"/>
              </a:ext>
            </a:extLst>
          </p:cNvPr>
          <p:cNvSpPr/>
          <p:nvPr/>
        </p:nvSpPr>
        <p:spPr>
          <a:xfrm>
            <a:off x="1863201" y="4122797"/>
            <a:ext cx="222077" cy="122163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2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9" y="1683118"/>
            <a:ext cx="9697453" cy="39020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19473" y="3897535"/>
            <a:ext cx="1344706" cy="2689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1014" y="472701"/>
            <a:ext cx="107809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E40D02-07A1-EB4E-8E27-80534157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Early ART increases TB-IRIS risk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ZA" sz="2200" dirty="0">
                <a:solidFill>
                  <a:schemeClr val="bg1"/>
                </a:solidFill>
              </a:rPr>
              <a:t>	Comparing starting ART ~2 weeks versus ~8 weeks on TB treatment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A2FFD-76A4-4240-8E7F-F4D82E4E1F3B}"/>
              </a:ext>
            </a:extLst>
          </p:cNvPr>
          <p:cNvSpPr txBox="1"/>
          <p:nvPr/>
        </p:nvSpPr>
        <p:spPr>
          <a:xfrm>
            <a:off x="2569301" y="5608293"/>
            <a:ext cx="3693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Early ART (~2 weeks): 17%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Delayed ART (~8 weeks): 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AA25B-CB78-9D45-80C4-74C80D1A44C3}"/>
              </a:ext>
            </a:extLst>
          </p:cNvPr>
          <p:cNvSpPr txBox="1"/>
          <p:nvPr/>
        </p:nvSpPr>
        <p:spPr>
          <a:xfrm>
            <a:off x="7109958" y="5431298"/>
            <a:ext cx="29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Uthman, Ann Intern Med 2015;163:32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69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B81B-384A-7041-8832-C8B3C33F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WHO guidance regarding ART timing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4F67FB-ADFD-794D-A44D-046FA2D7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1985456"/>
            <a:ext cx="8793892" cy="368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281C3-6B9E-7B42-B01D-F3BB1ED0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6" y="2149434"/>
            <a:ext cx="2233837" cy="333696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9E11F-74D6-D047-A9E9-69353AAF3E28}"/>
              </a:ext>
            </a:extLst>
          </p:cNvPr>
          <p:cNvSpPr txBox="1"/>
          <p:nvPr/>
        </p:nvSpPr>
        <p:spPr>
          <a:xfrm>
            <a:off x="567156" y="5672157"/>
            <a:ext cx="227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March 2021</a:t>
            </a:r>
          </a:p>
        </p:txBody>
      </p:sp>
    </p:spTree>
    <p:extLst>
      <p:ext uri="{BB962C8B-B14F-4D97-AF65-F5344CB8AC3E}">
        <p14:creationId xmlns:p14="http://schemas.microsoft.com/office/powerpoint/2010/main" val="34506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DB41-225C-BE4E-9FF0-76D248B9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sz="3600" dirty="0">
                <a:solidFill>
                  <a:schemeClr val="bg1"/>
                </a:solidFill>
              </a:rPr>
              <a:t>4-month regimens for drug-susceptible pulmonary TB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58DC8-1D59-3A49-8001-8A587031802D}"/>
              </a:ext>
            </a:extLst>
          </p:cNvPr>
          <p:cNvSpPr txBox="1"/>
          <p:nvPr/>
        </p:nvSpPr>
        <p:spPr>
          <a:xfrm>
            <a:off x="6936738" y="917864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Dorman, </a:t>
            </a:r>
            <a:r>
              <a:rPr lang="en-ZA" dirty="0">
                <a:solidFill>
                  <a:schemeClr val="bg1"/>
                </a:solidFill>
              </a:rPr>
              <a:t>N </a:t>
            </a:r>
            <a:r>
              <a:rPr lang="en-ZA" dirty="0" err="1">
                <a:solidFill>
                  <a:schemeClr val="bg1"/>
                </a:solidFill>
              </a:rPr>
              <a:t>Engl</a:t>
            </a:r>
            <a:r>
              <a:rPr lang="en-ZA" dirty="0">
                <a:solidFill>
                  <a:schemeClr val="bg1"/>
                </a:solidFill>
              </a:rPr>
              <a:t> J Med 2021;384:1705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C0D83E4C-23BC-FD4F-AE82-4119C456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32" y="1618161"/>
            <a:ext cx="5492055" cy="5071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7ABDFB-D791-284E-BFB3-247845076534}"/>
              </a:ext>
            </a:extLst>
          </p:cNvPr>
          <p:cNvSpPr txBox="1"/>
          <p:nvPr/>
        </p:nvSpPr>
        <p:spPr>
          <a:xfrm>
            <a:off x="303613" y="1718908"/>
            <a:ext cx="553735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3-arm open-label non-inferiority RCT: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RIFAPENTINE (P)-MOXIFLOXACIN ARM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2 months PHZM + 2 months PHM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RIFAPENTINE (P) ARM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2 months PHZE + 2 months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2 months RHZE + 4 months RH</a:t>
            </a:r>
          </a:p>
          <a:p>
            <a:endParaRPr lang="en-US" sz="2000" dirty="0"/>
          </a:p>
          <a:p>
            <a:r>
              <a:rPr lang="en-US" sz="2000" dirty="0"/>
              <a:t>2516 participants </a:t>
            </a:r>
            <a:r>
              <a:rPr lang="en-US" dirty="0">
                <a:sym typeface="Symbol" pitchFamily="2" charset="2"/>
              </a:rPr>
              <a:t> </a:t>
            </a:r>
            <a:r>
              <a:rPr lang="en-US" sz="2000" dirty="0"/>
              <a:t> 12 years; 8% HIV-positive</a:t>
            </a:r>
          </a:p>
          <a:p>
            <a:r>
              <a:rPr lang="en-US" sz="2000" dirty="0"/>
              <a:t>Non-inferiority margin = 6.6%</a:t>
            </a:r>
          </a:p>
          <a:p>
            <a:endParaRPr lang="en-US" sz="2000" dirty="0"/>
          </a:p>
          <a:p>
            <a:r>
              <a:rPr lang="en-US" sz="2000" b="1" dirty="0"/>
              <a:t>RIFAPENTINE-MOXIFLOXACIN ARM NON-INFERIOR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7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9B0A-B9C1-D146-8FA8-D4823C43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Nix-TB trial: </a:t>
            </a:r>
            <a:r>
              <a:rPr lang="en-US" dirty="0" err="1">
                <a:solidFill>
                  <a:schemeClr val="bg1"/>
                </a:solidFill>
              </a:rPr>
              <a:t>Bedaquiline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Pretomanid</a:t>
            </a:r>
            <a:r>
              <a:rPr lang="en-US" dirty="0">
                <a:solidFill>
                  <a:schemeClr val="bg1"/>
                </a:solidFill>
              </a:rPr>
              <a:t>, Linezolid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26 weeks treatment + 6 months follow-up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89B47-EB0B-9244-9615-6BC34822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1" y="1679161"/>
            <a:ext cx="6436246" cy="487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B028E-5F6C-1E4A-872F-8B27235BCE5A}"/>
              </a:ext>
            </a:extLst>
          </p:cNvPr>
          <p:cNvSpPr txBox="1"/>
          <p:nvPr/>
        </p:nvSpPr>
        <p:spPr>
          <a:xfrm>
            <a:off x="2107095" y="2597426"/>
            <a:ext cx="5401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11/109 patients </a:t>
            </a:r>
            <a:r>
              <a:rPr lang="en-US" sz="2000" b="1" dirty="0"/>
              <a:t>(10%) had unfavorable outcomes</a:t>
            </a:r>
          </a:p>
          <a:p>
            <a:r>
              <a:rPr lang="en-US" sz="2000" dirty="0"/>
              <a:t>          7 died; 1 LTFU; 1 withdrew; 2 relapses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B8402-ECC0-0E4A-95BF-7B3CD8BA475B}"/>
              </a:ext>
            </a:extLst>
          </p:cNvPr>
          <p:cNvSpPr txBox="1"/>
          <p:nvPr/>
        </p:nvSpPr>
        <p:spPr>
          <a:xfrm>
            <a:off x="8046095" y="2130216"/>
            <a:ext cx="3590470" cy="3046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65% XDR-TB (others MDR)</a:t>
            </a:r>
          </a:p>
          <a:p>
            <a:r>
              <a:rPr lang="en-US" sz="2400" dirty="0"/>
              <a:t>51% HIV-positive</a:t>
            </a:r>
          </a:p>
          <a:p>
            <a:endParaRPr lang="en-US" sz="2400" dirty="0"/>
          </a:p>
          <a:p>
            <a:r>
              <a:rPr lang="en-US" sz="2400" dirty="0"/>
              <a:t>81% peripheral neuropathy</a:t>
            </a:r>
          </a:p>
          <a:p>
            <a:r>
              <a:rPr lang="en-US" sz="2400" dirty="0"/>
              <a:t>48% myelosuppression</a:t>
            </a:r>
          </a:p>
          <a:p>
            <a:endParaRPr lang="en-US" sz="2400" dirty="0"/>
          </a:p>
          <a:p>
            <a:r>
              <a:rPr lang="en-US" sz="2400" dirty="0"/>
              <a:t>Outcomes similar in </a:t>
            </a:r>
          </a:p>
          <a:p>
            <a:r>
              <a:rPr lang="en-US" sz="2400" dirty="0"/>
              <a:t>HIV positive &amp; 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02EF3-F5ED-E349-AA9A-9F83CC34881F}"/>
              </a:ext>
            </a:extLst>
          </p:cNvPr>
          <p:cNvSpPr txBox="1"/>
          <p:nvPr/>
        </p:nvSpPr>
        <p:spPr>
          <a:xfrm>
            <a:off x="8046095" y="6184539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Conradie, N </a:t>
            </a:r>
            <a:r>
              <a:rPr lang="en-US" dirty="0" err="1"/>
              <a:t>Engl</a:t>
            </a:r>
            <a:r>
              <a:rPr lang="en-US" dirty="0"/>
              <a:t> J Med 2020;382:893</a:t>
            </a:r>
          </a:p>
        </p:txBody>
      </p:sp>
    </p:spTree>
    <p:extLst>
      <p:ext uri="{BB962C8B-B14F-4D97-AF65-F5344CB8AC3E}">
        <p14:creationId xmlns:p14="http://schemas.microsoft.com/office/powerpoint/2010/main" val="235786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AD24-DDF7-4B4C-8AB6-1531E3F9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>
                <a:solidFill>
                  <a:schemeClr val="bg1"/>
                </a:solidFill>
              </a:rPr>
              <a:t>ZeNix</a:t>
            </a:r>
            <a:r>
              <a:rPr lang="en-US" dirty="0">
                <a:solidFill>
                  <a:schemeClr val="bg1"/>
                </a:solidFill>
              </a:rPr>
              <a:t> trial: Nix-TB regimen with variable LZD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6D35-0CDD-8449-A39F-540CFDA8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181 participants (20% HIV-positive) randomized to one of 4 regimens</a:t>
            </a:r>
          </a:p>
          <a:p>
            <a:r>
              <a:rPr lang="en-US" dirty="0"/>
              <a:t>All 6 months </a:t>
            </a:r>
            <a:r>
              <a:rPr lang="en-US" dirty="0" err="1"/>
              <a:t>BPaL</a:t>
            </a:r>
            <a:r>
              <a:rPr lang="en-US" dirty="0"/>
              <a:t> with varying linezolid (LZD) dose and duration</a:t>
            </a:r>
          </a:p>
          <a:p>
            <a:r>
              <a:rPr lang="en-US" dirty="0"/>
              <a:t>Outcome evaluated 6 months after completing treatment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for LZD dose modification less with lower dose and shorter duration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CCD915-FBFE-2944-8D1A-C84463A8C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66025"/>
              </p:ext>
            </p:extLst>
          </p:nvPr>
        </p:nvGraphicFramePr>
        <p:xfrm>
          <a:off x="1641102" y="3429000"/>
          <a:ext cx="845292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585">
                  <a:extLst>
                    <a:ext uri="{9D8B030D-6E8A-4147-A177-3AD203B41FA5}">
                      <a16:colId xmlns:a16="http://schemas.microsoft.com/office/drawing/2014/main" val="3051413231"/>
                    </a:ext>
                  </a:extLst>
                </a:gridCol>
                <a:gridCol w="1690585">
                  <a:extLst>
                    <a:ext uri="{9D8B030D-6E8A-4147-A177-3AD203B41FA5}">
                      <a16:colId xmlns:a16="http://schemas.microsoft.com/office/drawing/2014/main" val="690456956"/>
                    </a:ext>
                  </a:extLst>
                </a:gridCol>
                <a:gridCol w="1690585">
                  <a:extLst>
                    <a:ext uri="{9D8B030D-6E8A-4147-A177-3AD203B41FA5}">
                      <a16:colId xmlns:a16="http://schemas.microsoft.com/office/drawing/2014/main" val="23765201"/>
                    </a:ext>
                  </a:extLst>
                </a:gridCol>
                <a:gridCol w="1690585">
                  <a:extLst>
                    <a:ext uri="{9D8B030D-6E8A-4147-A177-3AD203B41FA5}">
                      <a16:colId xmlns:a16="http://schemas.microsoft.com/office/drawing/2014/main" val="1632763826"/>
                    </a:ext>
                  </a:extLst>
                </a:gridCol>
                <a:gridCol w="1690585">
                  <a:extLst>
                    <a:ext uri="{9D8B030D-6E8A-4147-A177-3AD203B41FA5}">
                      <a16:colId xmlns:a16="http://schemas.microsoft.com/office/drawing/2014/main" val="1417843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Linezolid dose</a:t>
                      </a:r>
                    </a:p>
                    <a:p>
                      <a:r>
                        <a:rPr lang="en-US" sz="2000" dirty="0"/>
                        <a:t>&amp; duration</a:t>
                      </a:r>
                    </a:p>
                    <a:p>
                      <a:r>
                        <a:rPr lang="en-US" sz="2000" dirty="0"/>
                        <a:t>(# assessable)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1200mg</a:t>
                      </a:r>
                    </a:p>
                    <a:p>
                      <a:r>
                        <a:rPr lang="en-US" sz="2000" dirty="0"/>
                        <a:t>26 weeks</a:t>
                      </a:r>
                    </a:p>
                    <a:p>
                      <a:r>
                        <a:rPr lang="en-US" sz="2000" dirty="0"/>
                        <a:t>(n=44)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1200mg</a:t>
                      </a:r>
                    </a:p>
                    <a:p>
                      <a:r>
                        <a:rPr lang="en-US" sz="2000" dirty="0"/>
                        <a:t>9 weeks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(n=45)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600mg</a:t>
                      </a:r>
                    </a:p>
                    <a:p>
                      <a:r>
                        <a:rPr lang="en-US" sz="2000" dirty="0"/>
                        <a:t>26 weeks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(n=44)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600mg </a:t>
                      </a:r>
                    </a:p>
                    <a:p>
                      <a:r>
                        <a:rPr lang="en-US" sz="2000" dirty="0"/>
                        <a:t>9 weeks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(n=44)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Favorable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</a:t>
                      </a:r>
                    </a:p>
                    <a:p>
                      <a:r>
                        <a:rPr lang="en-US" sz="2000" b="1" dirty="0"/>
                        <a:t>(93%)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</a:t>
                      </a:r>
                    </a:p>
                    <a:p>
                      <a:r>
                        <a:rPr lang="en-US" sz="2000" b="1" dirty="0"/>
                        <a:t>(89%)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</a:t>
                      </a:r>
                    </a:p>
                    <a:p>
                      <a:r>
                        <a:rPr lang="en-US" sz="2000" b="1" dirty="0"/>
                        <a:t>(91%)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</a:t>
                      </a:r>
                    </a:p>
                    <a:p>
                      <a:r>
                        <a:rPr lang="en-US" sz="2000" b="1" dirty="0"/>
                        <a:t>(84%)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8366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83921-2B29-0C4F-8E32-97296101FCDB}"/>
              </a:ext>
            </a:extLst>
          </p:cNvPr>
          <p:cNvSpPr txBox="1"/>
          <p:nvPr/>
        </p:nvSpPr>
        <p:spPr>
          <a:xfrm>
            <a:off x="7568540" y="6190632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Conradie, IAS 2021, Abstract 2405</a:t>
            </a:r>
          </a:p>
        </p:txBody>
      </p:sp>
    </p:spTree>
    <p:extLst>
      <p:ext uri="{BB962C8B-B14F-4D97-AF65-F5344CB8AC3E}">
        <p14:creationId xmlns:p14="http://schemas.microsoft.com/office/powerpoint/2010/main" val="189200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BE40-B76A-584A-BBAF-8CA1D23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TB-PRACTECAL: 6 month all oral regimens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42B087-E73A-374F-9DA5-A09AD79BE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78031"/>
              </p:ext>
            </p:extLst>
          </p:nvPr>
        </p:nvGraphicFramePr>
        <p:xfrm>
          <a:off x="838200" y="3592641"/>
          <a:ext cx="10515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523245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56631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533487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39321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56843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BPaL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(n=60)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BPaL</a:t>
                      </a:r>
                      <a:r>
                        <a:rPr lang="en-US" sz="2000" dirty="0"/>
                        <a:t> + Clofazimine</a:t>
                      </a:r>
                    </a:p>
                    <a:p>
                      <a:r>
                        <a:rPr lang="en-US" sz="2000" dirty="0"/>
                        <a:t>(n=64)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BPaL</a:t>
                      </a:r>
                      <a:r>
                        <a:rPr lang="en-US" sz="2000" dirty="0"/>
                        <a:t> + Moxifloxacin</a:t>
                      </a:r>
                    </a:p>
                    <a:p>
                      <a:r>
                        <a:rPr lang="en-US" sz="2000" dirty="0"/>
                        <a:t>(n=62)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WHO SoC </a:t>
                      </a:r>
                    </a:p>
                    <a:p>
                      <a:r>
                        <a:rPr lang="en-US" sz="2000" dirty="0"/>
                        <a:t>36-96 weeks</a:t>
                      </a:r>
                    </a:p>
                    <a:p>
                      <a:r>
                        <a:rPr lang="en-US" sz="2000" dirty="0"/>
                        <a:t>(n=66)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0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Unfavorable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34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SAE or</a:t>
                      </a:r>
                    </a:p>
                    <a:p>
                      <a:r>
                        <a:rPr lang="en-US" sz="2000" dirty="0"/>
                        <a:t>new grade 3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49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3CB55A-7CB5-CD4F-AE4A-F620EDAD2C48}"/>
              </a:ext>
            </a:extLst>
          </p:cNvPr>
          <p:cNvSpPr txBox="1"/>
          <p:nvPr/>
        </p:nvSpPr>
        <p:spPr>
          <a:xfrm>
            <a:off x="8070273" y="6304002"/>
            <a:ext cx="343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Nyang’wa</a:t>
            </a:r>
            <a:r>
              <a:rPr lang="en-US" dirty="0"/>
              <a:t>, CROI 2022, Abstract 71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55A13-6CB4-844A-9A35-69A3A91D4BD9}"/>
              </a:ext>
            </a:extLst>
          </p:cNvPr>
          <p:cNvSpPr txBox="1"/>
          <p:nvPr/>
        </p:nvSpPr>
        <p:spPr>
          <a:xfrm>
            <a:off x="1436915" y="1551161"/>
            <a:ext cx="7648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Open label RCT: Belarus, South Africa, Uzbekistan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23% HIV-positive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30% cavitation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28% fluoroquinolone resistant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EFF2C-3AC9-2944-836A-C7954D1FFB0F}"/>
              </a:ext>
            </a:extLst>
          </p:cNvPr>
          <p:cNvSpPr txBox="1"/>
          <p:nvPr/>
        </p:nvSpPr>
        <p:spPr>
          <a:xfrm>
            <a:off x="1854910" y="6119336"/>
            <a:ext cx="453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BPaL</a:t>
            </a:r>
            <a:r>
              <a:rPr lang="en-US" sz="2000" dirty="0"/>
              <a:t> = </a:t>
            </a:r>
            <a:r>
              <a:rPr lang="en-US" sz="2000" dirty="0" err="1"/>
              <a:t>Bedaquiline</a:t>
            </a:r>
            <a:r>
              <a:rPr lang="en-US" sz="2000" dirty="0"/>
              <a:t>, </a:t>
            </a:r>
            <a:r>
              <a:rPr lang="en-US" sz="2000" dirty="0" err="1"/>
              <a:t>Pretomanid</a:t>
            </a:r>
            <a:r>
              <a:rPr lang="en-US" sz="2000" dirty="0"/>
              <a:t>, Linezolid</a:t>
            </a:r>
          </a:p>
        </p:txBody>
      </p:sp>
    </p:spTree>
    <p:extLst>
      <p:ext uri="{BB962C8B-B14F-4D97-AF65-F5344CB8AC3E}">
        <p14:creationId xmlns:p14="http://schemas.microsoft.com/office/powerpoint/2010/main" val="102489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15D3-021F-0B49-BC15-C8B0F7D1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WHO Rapid Communication: May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1B49-6C1A-DB48-AEA1-6C0577EB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The </a:t>
            </a:r>
            <a:r>
              <a:rPr lang="en-ZA" dirty="0">
                <a:solidFill>
                  <a:srgbClr val="0070C0"/>
                </a:solidFill>
              </a:rPr>
              <a:t>6-month </a:t>
            </a:r>
            <a:r>
              <a:rPr lang="en-ZA" dirty="0" err="1">
                <a:solidFill>
                  <a:srgbClr val="0070C0"/>
                </a:solidFill>
              </a:rPr>
              <a:t>BPaLM</a:t>
            </a:r>
            <a:r>
              <a:rPr lang="en-ZA" dirty="0">
                <a:solidFill>
                  <a:srgbClr val="0070C0"/>
                </a:solidFill>
              </a:rPr>
              <a:t> regimen, comprising </a:t>
            </a:r>
            <a:r>
              <a:rPr lang="en-ZA" dirty="0" err="1">
                <a:solidFill>
                  <a:srgbClr val="0070C0"/>
                </a:solidFill>
              </a:rPr>
              <a:t>bedaquiline</a:t>
            </a:r>
            <a:r>
              <a:rPr lang="en-ZA" dirty="0">
                <a:solidFill>
                  <a:srgbClr val="0070C0"/>
                </a:solidFill>
              </a:rPr>
              <a:t>, </a:t>
            </a:r>
            <a:r>
              <a:rPr lang="en-ZA" dirty="0" err="1">
                <a:solidFill>
                  <a:srgbClr val="0070C0"/>
                </a:solidFill>
              </a:rPr>
              <a:t>pretomanid</a:t>
            </a:r>
            <a:r>
              <a:rPr lang="en-ZA" dirty="0">
                <a:solidFill>
                  <a:srgbClr val="0070C0"/>
                </a:solidFill>
              </a:rPr>
              <a:t>, linezolid (600mg) and moxifloxacin</a:t>
            </a:r>
            <a:r>
              <a:rPr lang="en-ZA" dirty="0"/>
              <a:t>, may be used programmatically in place of 9-month or longer (&gt;18 months) regimens, in patients (aged ≥15 years) with </a:t>
            </a:r>
            <a:r>
              <a:rPr lang="en-ZA" dirty="0">
                <a:solidFill>
                  <a:srgbClr val="0070C0"/>
                </a:solidFill>
              </a:rPr>
              <a:t>MDR/RR-TB who have not had previous exposure to </a:t>
            </a:r>
            <a:r>
              <a:rPr lang="en-ZA" dirty="0" err="1">
                <a:solidFill>
                  <a:srgbClr val="0070C0"/>
                </a:solidFill>
              </a:rPr>
              <a:t>bedaquiline</a:t>
            </a:r>
            <a:r>
              <a:rPr lang="en-ZA" dirty="0">
                <a:solidFill>
                  <a:srgbClr val="0070C0"/>
                </a:solidFill>
              </a:rPr>
              <a:t>, </a:t>
            </a:r>
            <a:r>
              <a:rPr lang="en-ZA" dirty="0" err="1">
                <a:solidFill>
                  <a:srgbClr val="0070C0"/>
                </a:solidFill>
              </a:rPr>
              <a:t>pretomanid</a:t>
            </a:r>
            <a:r>
              <a:rPr lang="en-ZA" dirty="0">
                <a:solidFill>
                  <a:srgbClr val="0070C0"/>
                </a:solidFill>
              </a:rPr>
              <a:t> and linezolid </a:t>
            </a:r>
            <a:r>
              <a:rPr lang="en-ZA" dirty="0"/>
              <a:t>(defined as &gt;1 month exposure).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>
                <a:solidFill>
                  <a:srgbClr val="0070C0"/>
                </a:solidFill>
              </a:rPr>
              <a:t>This regimen may be used without moxifloxacin (</a:t>
            </a:r>
            <a:r>
              <a:rPr lang="en-ZA" dirty="0" err="1">
                <a:solidFill>
                  <a:srgbClr val="0070C0"/>
                </a:solidFill>
              </a:rPr>
              <a:t>BPaL</a:t>
            </a:r>
            <a:r>
              <a:rPr lang="en-ZA" dirty="0">
                <a:solidFill>
                  <a:srgbClr val="0070C0"/>
                </a:solidFill>
              </a:rPr>
              <a:t>) in the case of documented resistance to fluoroquinolones </a:t>
            </a:r>
            <a:r>
              <a:rPr lang="en-ZA" dirty="0"/>
              <a:t>(in patients with pre-XDR-TB). Drug susceptibility testing (DST) to fluoroquinolones is strongly encouraged, but DST should not delay treatment initiation.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5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A369-D4C5-D548-A0DF-AB5FE58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86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FF33-B7EE-2144-B1F8-B4835FBF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 epidemiology</a:t>
            </a:r>
          </a:p>
          <a:p>
            <a:r>
              <a:rPr lang="en-US" dirty="0"/>
              <a:t>Systematic screening for TB in PLHIV</a:t>
            </a:r>
          </a:p>
          <a:p>
            <a:r>
              <a:rPr lang="en-US" dirty="0"/>
              <a:t>Treatment issues</a:t>
            </a:r>
          </a:p>
          <a:p>
            <a:pPr lvl="1"/>
            <a:r>
              <a:rPr lang="en-US" dirty="0"/>
              <a:t>ART and TB treatment</a:t>
            </a:r>
          </a:p>
          <a:p>
            <a:pPr lvl="1"/>
            <a:r>
              <a:rPr lang="en-US" dirty="0"/>
              <a:t>TB drug-induced liver injury</a:t>
            </a:r>
          </a:p>
          <a:p>
            <a:pPr lvl="1"/>
            <a:r>
              <a:rPr lang="en-US" dirty="0"/>
              <a:t>Treatment of drug-susceptible TB</a:t>
            </a:r>
          </a:p>
          <a:p>
            <a:pPr lvl="1"/>
            <a:r>
              <a:rPr lang="en-US" dirty="0"/>
              <a:t>Treatment of rifampicin-resistant TB</a:t>
            </a:r>
          </a:p>
          <a:p>
            <a:pPr lvl="1"/>
            <a:r>
              <a:rPr lang="en-US" dirty="0"/>
              <a:t>Disseminated HIV-associated TB</a:t>
            </a:r>
          </a:p>
          <a:p>
            <a:pPr lvl="1"/>
            <a:r>
              <a:rPr lang="en-US" dirty="0"/>
              <a:t>TB meningitis</a:t>
            </a:r>
          </a:p>
          <a:p>
            <a:r>
              <a:rPr lang="en-US" dirty="0"/>
              <a:t>TB preventive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6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E7E-8D73-A040-A11E-90B93632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Disseminated TB in </a:t>
            </a:r>
            <a:r>
              <a:rPr lang="en-US" dirty="0" err="1">
                <a:solidFill>
                  <a:schemeClr val="bg1"/>
                </a:solidFill>
              </a:rPr>
              <a:t>hospitalised</a:t>
            </a:r>
            <a:r>
              <a:rPr lang="en-US" dirty="0">
                <a:solidFill>
                  <a:schemeClr val="bg1"/>
                </a:solidFill>
              </a:rPr>
              <a:t> PLHIV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B357-7DF4-CA47-AB3F-564513237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Meta-analysis: </a:t>
            </a:r>
            <a:r>
              <a:rPr lang="en-ZA" dirty="0"/>
              <a:t>predicted probability of </a:t>
            </a:r>
            <a:r>
              <a:rPr lang="en-ZA" i="1" dirty="0" err="1"/>
              <a:t>Mtb</a:t>
            </a:r>
            <a:r>
              <a:rPr lang="en-ZA" i="1" dirty="0"/>
              <a:t> </a:t>
            </a:r>
            <a:r>
              <a:rPr lang="en-ZA" dirty="0"/>
              <a:t>blood stream infection in inpatients with HIV-TB, WHO danger signs, and CD4=76 was 45%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Mortality 21.5% in large inpatient cohort in SA; death associated with:</a:t>
            </a:r>
          </a:p>
          <a:p>
            <a:pPr lvl="1"/>
            <a:r>
              <a:rPr lang="en-US" dirty="0"/>
              <a:t>Biomarkers of sepsis and organ dysfunction</a:t>
            </a:r>
          </a:p>
          <a:p>
            <a:pPr lvl="1"/>
            <a:r>
              <a:rPr lang="en-US" dirty="0"/>
              <a:t>Markers of </a:t>
            </a:r>
            <a:r>
              <a:rPr lang="en-US" dirty="0" err="1"/>
              <a:t>Mtb</a:t>
            </a:r>
            <a:r>
              <a:rPr lang="en-US" dirty="0"/>
              <a:t> dissemination in blood and urine</a:t>
            </a:r>
          </a:p>
          <a:p>
            <a:pPr lvl="1"/>
            <a:r>
              <a:rPr lang="en-US" dirty="0"/>
              <a:t>Innate immune activation profile in blood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Xpert</a:t>
            </a:r>
            <a:r>
              <a:rPr lang="en-US" dirty="0"/>
              <a:t> Ultra performed on lysed blood showed “dose response” relationship with mortality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BFF31-461C-4449-AFB9-DD5B6A0243B2}"/>
              </a:ext>
            </a:extLst>
          </p:cNvPr>
          <p:cNvSpPr txBox="1"/>
          <p:nvPr/>
        </p:nvSpPr>
        <p:spPr>
          <a:xfrm>
            <a:off x="8077199" y="5845927"/>
            <a:ext cx="3739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Barr, Lancet Infect Dis 2020</a:t>
            </a:r>
            <a:r>
              <a:rPr lang="en-ZA" dirty="0"/>
              <a:t>;20:742</a:t>
            </a:r>
            <a:endParaRPr lang="en-US" dirty="0"/>
          </a:p>
          <a:p>
            <a:r>
              <a:rPr lang="en-ZA" dirty="0"/>
              <a:t>Schutz, </a:t>
            </a:r>
            <a:r>
              <a:rPr lang="en-ZA" dirty="0" err="1"/>
              <a:t>PLoS</a:t>
            </a:r>
            <a:r>
              <a:rPr lang="en-ZA" dirty="0"/>
              <a:t> Med 2019;16:e1002840</a:t>
            </a:r>
          </a:p>
          <a:p>
            <a:r>
              <a:rPr lang="en-US" dirty="0" err="1"/>
              <a:t>Boloko</a:t>
            </a:r>
            <a:r>
              <a:rPr lang="en-US" dirty="0"/>
              <a:t>, Lancet Microbe 2022;</a:t>
            </a:r>
            <a:r>
              <a:rPr lang="en-ZA" dirty="0"/>
              <a:t>3:e521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44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332F7-4FBC-7A43-B288-C2D2B81F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8"/>
          <a:stretch/>
        </p:blipFill>
        <p:spPr>
          <a:xfrm>
            <a:off x="498939" y="1502690"/>
            <a:ext cx="9960064" cy="4990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E5233-A6F4-9E43-A1AD-1FEF3107D626}"/>
              </a:ext>
            </a:extLst>
          </p:cNvPr>
          <p:cNvSpPr txBox="1"/>
          <p:nvPr/>
        </p:nvSpPr>
        <p:spPr>
          <a:xfrm>
            <a:off x="7720939" y="6308209"/>
            <a:ext cx="361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Boloko</a:t>
            </a:r>
            <a:r>
              <a:rPr lang="en-US" dirty="0"/>
              <a:t>, Lancet Microbe 2022;</a:t>
            </a:r>
            <a:r>
              <a:rPr lang="en-ZA" dirty="0"/>
              <a:t>3:e521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F9085-3329-E144-BA43-BB982CDD27CD}"/>
              </a:ext>
            </a:extLst>
          </p:cNvPr>
          <p:cNvSpPr txBox="1"/>
          <p:nvPr/>
        </p:nvSpPr>
        <p:spPr>
          <a:xfrm>
            <a:off x="4457059" y="4660479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Increasing </a:t>
            </a:r>
            <a:r>
              <a:rPr lang="en-US" dirty="0" err="1">
                <a:solidFill>
                  <a:srgbClr val="0070C0"/>
                </a:solidFill>
              </a:rPr>
              <a:t>Mtb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DNA abundance </a:t>
            </a:r>
          </a:p>
          <a:p>
            <a:r>
              <a:rPr lang="en-US" dirty="0">
                <a:solidFill>
                  <a:srgbClr val="0070C0"/>
                </a:solidFill>
              </a:rPr>
              <a:t>in blood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0B7E0DD-3AE2-1148-B590-0C9A469D2215}"/>
              </a:ext>
            </a:extLst>
          </p:cNvPr>
          <p:cNvSpPr/>
          <p:nvPr/>
        </p:nvSpPr>
        <p:spPr>
          <a:xfrm>
            <a:off x="4074841" y="4739085"/>
            <a:ext cx="234779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61C08-5A30-AF4D-AC3A-78489474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Ultra on lysed whole blood</a:t>
            </a:r>
          </a:p>
        </p:txBody>
      </p:sp>
    </p:spTree>
    <p:extLst>
      <p:ext uri="{BB962C8B-B14F-4D97-AF65-F5344CB8AC3E}">
        <p14:creationId xmlns:p14="http://schemas.microsoft.com/office/powerpoint/2010/main" val="208875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9C57-1906-5440-9570-12A45161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22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NEW-STRAT TB: Randomized controlled trial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0B7F9-AD96-D74F-B162-29262984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141" y="908794"/>
            <a:ext cx="1095995" cy="1102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C5CD0-1CD2-7A45-9B63-EC695988A112}"/>
              </a:ext>
            </a:extLst>
          </p:cNvPr>
          <p:cNvSpPr txBox="1"/>
          <p:nvPr/>
        </p:nvSpPr>
        <p:spPr>
          <a:xfrm>
            <a:off x="4692358" y="1819283"/>
            <a:ext cx="1426160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</a:t>
            </a:r>
          </a:p>
          <a:p>
            <a:r>
              <a:rPr lang="en-US" dirty="0">
                <a:solidFill>
                  <a:schemeClr val="bg1"/>
                </a:solidFill>
              </a:rPr>
              <a:t>TB treatment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B8BF8-51B4-BA40-9B66-19C3271040A9}"/>
              </a:ext>
            </a:extLst>
          </p:cNvPr>
          <p:cNvSpPr txBox="1"/>
          <p:nvPr/>
        </p:nvSpPr>
        <p:spPr>
          <a:xfrm>
            <a:off x="4633171" y="3435104"/>
            <a:ext cx="1426160" cy="258532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</a:t>
            </a:r>
          </a:p>
          <a:p>
            <a:r>
              <a:rPr lang="en-US" dirty="0">
                <a:solidFill>
                  <a:schemeClr val="bg1"/>
                </a:solidFill>
              </a:rPr>
              <a:t>TB treatment</a:t>
            </a:r>
          </a:p>
          <a:p>
            <a:r>
              <a:rPr lang="en-US" dirty="0">
                <a:solidFill>
                  <a:schemeClr val="bg1"/>
                </a:solidFill>
              </a:rPr>
              <a:t>PLUS</a:t>
            </a:r>
          </a:p>
          <a:p>
            <a:r>
              <a:rPr lang="en-US" dirty="0">
                <a:solidFill>
                  <a:schemeClr val="bg1"/>
                </a:solidFill>
              </a:rPr>
              <a:t>High dose Rif 35mg/kg</a:t>
            </a:r>
          </a:p>
          <a:p>
            <a:r>
              <a:rPr lang="en-US" dirty="0">
                <a:solidFill>
                  <a:schemeClr val="bg1"/>
                </a:solidFill>
              </a:rPr>
              <a:t>and Levofloxacin for 14 days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C8550-A431-0F41-8633-D551D4928B60}"/>
              </a:ext>
            </a:extLst>
          </p:cNvPr>
          <p:cNvCxnSpPr>
            <a:cxnSpLocks/>
          </p:cNvCxnSpPr>
          <p:nvPr/>
        </p:nvCxnSpPr>
        <p:spPr>
          <a:xfrm>
            <a:off x="2653847" y="2063384"/>
            <a:ext cx="163407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E9A7DB-3742-AC44-B4E0-2D32ED86C815}"/>
              </a:ext>
            </a:extLst>
          </p:cNvPr>
          <p:cNvCxnSpPr>
            <a:cxnSpLocks/>
          </p:cNvCxnSpPr>
          <p:nvPr/>
        </p:nvCxnSpPr>
        <p:spPr>
          <a:xfrm>
            <a:off x="2640432" y="2201207"/>
            <a:ext cx="1597588" cy="13762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E311D4-1C99-444D-8F88-C5BB5FF5980E}"/>
              </a:ext>
            </a:extLst>
          </p:cNvPr>
          <p:cNvSpPr txBox="1"/>
          <p:nvPr/>
        </p:nvSpPr>
        <p:spPr>
          <a:xfrm>
            <a:off x="2676180" y="4068724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First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randomisation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857C6-31F4-0B4C-8CBD-42022EC8E09B}"/>
              </a:ext>
            </a:extLst>
          </p:cNvPr>
          <p:cNvSpPr txBox="1"/>
          <p:nvPr/>
        </p:nvSpPr>
        <p:spPr>
          <a:xfrm>
            <a:off x="8054683" y="2607295"/>
            <a:ext cx="21180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Placebo 14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36473-1877-A34B-BD20-804A7AA04E79}"/>
              </a:ext>
            </a:extLst>
          </p:cNvPr>
          <p:cNvSpPr txBox="1"/>
          <p:nvPr/>
        </p:nvSpPr>
        <p:spPr>
          <a:xfrm>
            <a:off x="8054683" y="1864355"/>
            <a:ext cx="21180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Prednisone 14 days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2C0F1D-878E-CC45-9E09-748D794E4B17}"/>
              </a:ext>
            </a:extLst>
          </p:cNvPr>
          <p:cNvSpPr txBox="1"/>
          <p:nvPr/>
        </p:nvSpPr>
        <p:spPr>
          <a:xfrm>
            <a:off x="8054683" y="4643036"/>
            <a:ext cx="21180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Placebo 14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70BED-EF27-1944-AEAA-8D7C57C42FC3}"/>
              </a:ext>
            </a:extLst>
          </p:cNvPr>
          <p:cNvSpPr txBox="1"/>
          <p:nvPr/>
        </p:nvSpPr>
        <p:spPr>
          <a:xfrm>
            <a:off x="8054683" y="3820475"/>
            <a:ext cx="21180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Prednisone 14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05980-E7B2-D648-98CC-CCDBBC1488DB}"/>
              </a:ext>
            </a:extLst>
          </p:cNvPr>
          <p:cNvSpPr txBox="1"/>
          <p:nvPr/>
        </p:nvSpPr>
        <p:spPr>
          <a:xfrm>
            <a:off x="6391937" y="2992648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Second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randomisation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62A2BD-1602-8044-909B-32CE64969DCA}"/>
              </a:ext>
            </a:extLst>
          </p:cNvPr>
          <p:cNvCxnSpPr>
            <a:cxnSpLocks/>
          </p:cNvCxnSpPr>
          <p:nvPr/>
        </p:nvCxnSpPr>
        <p:spPr>
          <a:xfrm>
            <a:off x="6454482" y="4214045"/>
            <a:ext cx="1362845" cy="5364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5A33EC-1768-7242-B52B-CBAD77195C27}"/>
              </a:ext>
            </a:extLst>
          </p:cNvPr>
          <p:cNvCxnSpPr>
            <a:cxnSpLocks/>
          </p:cNvCxnSpPr>
          <p:nvPr/>
        </p:nvCxnSpPr>
        <p:spPr>
          <a:xfrm>
            <a:off x="6430328" y="2247626"/>
            <a:ext cx="1255395" cy="4920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829197-9347-4C4E-91FD-BCD93A18AEAD}"/>
              </a:ext>
            </a:extLst>
          </p:cNvPr>
          <p:cNvCxnSpPr>
            <a:cxnSpLocks/>
          </p:cNvCxnSpPr>
          <p:nvPr/>
        </p:nvCxnSpPr>
        <p:spPr>
          <a:xfrm>
            <a:off x="6430328" y="2063384"/>
            <a:ext cx="125539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3CCFB2-EF83-B84E-87B2-207921B5A65E}"/>
              </a:ext>
            </a:extLst>
          </p:cNvPr>
          <p:cNvCxnSpPr>
            <a:cxnSpLocks/>
          </p:cNvCxnSpPr>
          <p:nvPr/>
        </p:nvCxnSpPr>
        <p:spPr>
          <a:xfrm>
            <a:off x="6451690" y="3985250"/>
            <a:ext cx="136563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F99FDC-DDDB-F844-AC28-1FD2C1662420}"/>
              </a:ext>
            </a:extLst>
          </p:cNvPr>
          <p:cNvSpPr txBox="1"/>
          <p:nvPr/>
        </p:nvSpPr>
        <p:spPr>
          <a:xfrm>
            <a:off x="859462" y="5913322"/>
            <a:ext cx="335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Recruitment started August 2021</a:t>
            </a:r>
          </a:p>
          <a:p>
            <a:r>
              <a:rPr lang="en-US" i="1" dirty="0"/>
              <a:t>183/732 recruited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E6C3C1-5AB0-C845-A50B-F62F0BB72185}"/>
              </a:ext>
            </a:extLst>
          </p:cNvPr>
          <p:cNvSpPr txBox="1"/>
          <p:nvPr/>
        </p:nvSpPr>
        <p:spPr>
          <a:xfrm>
            <a:off x="859462" y="5094988"/>
            <a:ext cx="24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Co-PIs: </a:t>
            </a:r>
            <a:r>
              <a:rPr lang="en-US" dirty="0" err="1"/>
              <a:t>Meintjes</a:t>
            </a:r>
            <a:r>
              <a:rPr lang="en-US" dirty="0"/>
              <a:t>, Schutz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37E4AB-1D94-DC4B-A4B3-3F5794CEBACA}"/>
              </a:ext>
            </a:extLst>
          </p:cNvPr>
          <p:cNvSpPr txBox="1"/>
          <p:nvPr/>
        </p:nvSpPr>
        <p:spPr>
          <a:xfrm>
            <a:off x="7991572" y="5545573"/>
            <a:ext cx="316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u="sng" dirty="0"/>
              <a:t>PRIMARY ENDPOINT</a:t>
            </a:r>
            <a:r>
              <a:rPr lang="en-ZA" b="1" dirty="0"/>
              <a:t>: </a:t>
            </a:r>
          </a:p>
          <a:p>
            <a:r>
              <a:rPr lang="en-ZA" b="1" dirty="0"/>
              <a:t>All-cause mortality at 12 weeks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9F8758-EE4A-4848-8974-133D4B5C5D4A}"/>
              </a:ext>
            </a:extLst>
          </p:cNvPr>
          <p:cNvSpPr/>
          <p:nvPr/>
        </p:nvSpPr>
        <p:spPr>
          <a:xfrm>
            <a:off x="522688" y="1829187"/>
            <a:ext cx="1800874" cy="2131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Hospitalised</a:t>
            </a:r>
            <a:r>
              <a:rPr lang="en-US" dirty="0">
                <a:solidFill>
                  <a:schemeClr val="bg1"/>
                </a:solidFill>
              </a:rPr>
              <a:t> adults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Disseminated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HIV-TB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 =732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6A044-5846-8D44-9BEA-B84CCBFA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C11E-D8B1-F847-A076-99C5DF676E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1698-FC85-5546-9ABB-8F180484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TB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0A6E-983A-2A44-94D3-E9E4D8733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087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Estimated that 0.3-4.9% of all people with TB have TBM</a:t>
            </a:r>
          </a:p>
          <a:p>
            <a:endParaRPr lang="en-US" dirty="0"/>
          </a:p>
          <a:p>
            <a:r>
              <a:rPr lang="en-US" dirty="0"/>
              <a:t>Mortality higher in PLHIV and exceeds 60% in some studies</a:t>
            </a:r>
          </a:p>
          <a:p>
            <a:endParaRPr lang="en-US" dirty="0"/>
          </a:p>
          <a:p>
            <a:r>
              <a:rPr lang="en-US" dirty="0"/>
              <a:t>Standard TB treatment of 9-12 months duration advised</a:t>
            </a:r>
          </a:p>
          <a:p>
            <a:endParaRPr lang="en-US" dirty="0"/>
          </a:p>
          <a:p>
            <a:r>
              <a:rPr lang="en-US" dirty="0"/>
              <a:t>Dexamethasone improves survival; not specifically evaluated in PLHIV</a:t>
            </a:r>
          </a:p>
          <a:p>
            <a:endParaRPr lang="en-US" dirty="0"/>
          </a:p>
          <a:p>
            <a:r>
              <a:rPr lang="en-US" dirty="0"/>
              <a:t>ART initiation delay of 4-8 weeks advised due to risk of neurological IRIS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4CAF1-7052-F84D-9BFB-8D128AB24B84}"/>
              </a:ext>
            </a:extLst>
          </p:cNvPr>
          <p:cNvSpPr txBox="1"/>
          <p:nvPr/>
        </p:nvSpPr>
        <p:spPr>
          <a:xfrm>
            <a:off x="7635833" y="6032488"/>
            <a:ext cx="386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Huynh, Lancet Neurol 2022;21:450</a:t>
            </a:r>
          </a:p>
          <a:p>
            <a:r>
              <a:rPr lang="en-US" dirty="0"/>
              <a:t>Wilkinson, </a:t>
            </a:r>
            <a:r>
              <a:rPr lang="en-ZA" dirty="0"/>
              <a:t>Nat Rev </a:t>
            </a:r>
            <a:r>
              <a:rPr lang="en-ZA" dirty="0" err="1"/>
              <a:t>Neurol</a:t>
            </a:r>
            <a:r>
              <a:rPr lang="en-ZA" dirty="0"/>
              <a:t> 2017;13:581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1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6D5E-A1F0-B048-A676-7974A48D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Current and planned TBM trials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F9347-BEE7-544E-B164-F889DD4E9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12064"/>
              </p:ext>
            </p:extLst>
          </p:nvPr>
        </p:nvGraphicFramePr>
        <p:xfrm>
          <a:off x="1153886" y="1599995"/>
          <a:ext cx="1085008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045">
                  <a:extLst>
                    <a:ext uri="{9D8B030D-6E8A-4147-A177-3AD203B41FA5}">
                      <a16:colId xmlns:a16="http://schemas.microsoft.com/office/drawing/2014/main" val="3492157243"/>
                    </a:ext>
                  </a:extLst>
                </a:gridCol>
                <a:gridCol w="707742">
                  <a:extLst>
                    <a:ext uri="{9D8B030D-6E8A-4147-A177-3AD203B41FA5}">
                      <a16:colId xmlns:a16="http://schemas.microsoft.com/office/drawing/2014/main" val="1375739768"/>
                    </a:ext>
                  </a:extLst>
                </a:gridCol>
                <a:gridCol w="4034133">
                  <a:extLst>
                    <a:ext uri="{9D8B030D-6E8A-4147-A177-3AD203B41FA5}">
                      <a16:colId xmlns:a16="http://schemas.microsoft.com/office/drawing/2014/main" val="4099645924"/>
                    </a:ext>
                  </a:extLst>
                </a:gridCol>
                <a:gridCol w="4032169">
                  <a:extLst>
                    <a:ext uri="{9D8B030D-6E8A-4147-A177-3AD203B41FA5}">
                      <a16:colId xmlns:a16="http://schemas.microsoft.com/office/drawing/2014/main" val="416926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Title/Number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Intervention(s)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1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NCT03787940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High-dose INH (NAT2 stratified)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7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HARVEST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High-dose Rifampicin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Indonesia, SA, Uganda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0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TBM-KIDS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High-dose Rifampicin and Levofloxacin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India and Malawi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9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High-dose Rifampicin and Linezolid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Uganda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48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High-dose Rifampicin and Linezolid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5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LAST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LTA4H-stratified Dexamethasone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6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 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Dexamethasone in HIV-associated TBM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Vietnam and Indonesia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4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CTRI/2018/02/011722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Indomethacin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8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INTENSE-TBM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High-dose Rifampicin and Linezolid </a:t>
                      </a:r>
                      <a:r>
                        <a:rPr lang="en-US" sz="1600" u="sng" dirty="0"/>
                        <a:t>and</a:t>
                      </a:r>
                      <a:r>
                        <a:rPr lang="en-US" sz="1600" dirty="0"/>
                        <a:t> 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Cote d’Ivoire, Madagascar, SA, Uganda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6-month intensified TB treatment </a:t>
                      </a:r>
                      <a:r>
                        <a:rPr lang="en-US" sz="1600" u="sng" dirty="0"/>
                        <a:t>and</a:t>
                      </a:r>
                      <a:r>
                        <a:rPr lang="en-US" sz="1600" dirty="0"/>
                        <a:t> 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India, Uganda, Vietnam, Zambia, Zimbabwe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9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LASER-TBM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High-dose Rifampicin and Linezolid </a:t>
                      </a:r>
                      <a:r>
                        <a:rPr lang="en-US" sz="1600" u="sng" dirty="0"/>
                        <a:t>and</a:t>
                      </a:r>
                      <a:r>
                        <a:rPr lang="en-US" sz="1600" dirty="0"/>
                        <a:t> 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South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87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19E512-84C0-9445-9E15-289DED524CD6}"/>
              </a:ext>
            </a:extLst>
          </p:cNvPr>
          <p:cNvSpPr txBox="1"/>
          <p:nvPr/>
        </p:nvSpPr>
        <p:spPr>
          <a:xfrm>
            <a:off x="8239964" y="6300755"/>
            <a:ext cx="350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Huynh, Lancet Neurol 2022; 21:450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11EC8-C8BC-6542-9C55-C14F0AEF13D7}"/>
              </a:ext>
            </a:extLst>
          </p:cNvPr>
          <p:cNvSpPr txBox="1"/>
          <p:nvPr/>
        </p:nvSpPr>
        <p:spPr>
          <a:xfrm>
            <a:off x="178172" y="272247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TB Rx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05EE2-BDB2-0D45-9A9B-95A3FC01CDE5}"/>
              </a:ext>
            </a:extLst>
          </p:cNvPr>
          <p:cNvSpPr txBox="1"/>
          <p:nvPr/>
        </p:nvSpPr>
        <p:spPr>
          <a:xfrm>
            <a:off x="113669" y="418526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Adjunct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C856E-3292-5541-999E-B82E589B754C}"/>
              </a:ext>
            </a:extLst>
          </p:cNvPr>
          <p:cNvSpPr txBox="1"/>
          <p:nvPr/>
        </p:nvSpPr>
        <p:spPr>
          <a:xfrm>
            <a:off x="54646" y="5236626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TB Rx</a:t>
            </a:r>
          </a:p>
          <a:p>
            <a:pPr algn="ctr"/>
            <a:r>
              <a:rPr lang="en-US" sz="1600" dirty="0"/>
              <a:t>+ Adjunct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7AAC21E-9B4E-6B47-8269-942CEA4AF6C0}"/>
              </a:ext>
            </a:extLst>
          </p:cNvPr>
          <p:cNvSpPr/>
          <p:nvPr/>
        </p:nvSpPr>
        <p:spPr>
          <a:xfrm>
            <a:off x="973777" y="4999512"/>
            <a:ext cx="121248" cy="1059004"/>
          </a:xfrm>
          <a:prstGeom prst="leftBrace">
            <a:avLst>
              <a:gd name="adj1" fmla="val 73060"/>
              <a:gd name="adj2" fmla="val 488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9262E4F-5F61-4845-81B5-3C651B72AD79}"/>
              </a:ext>
            </a:extLst>
          </p:cNvPr>
          <p:cNvSpPr/>
          <p:nvPr/>
        </p:nvSpPr>
        <p:spPr>
          <a:xfrm>
            <a:off x="973777" y="3825035"/>
            <a:ext cx="121248" cy="1059004"/>
          </a:xfrm>
          <a:prstGeom prst="leftBrace">
            <a:avLst>
              <a:gd name="adj1" fmla="val 73060"/>
              <a:gd name="adj2" fmla="val 488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FAB728D-3D1C-E848-BE54-55A8A6DFA319}"/>
              </a:ext>
            </a:extLst>
          </p:cNvPr>
          <p:cNvSpPr/>
          <p:nvPr/>
        </p:nvSpPr>
        <p:spPr>
          <a:xfrm>
            <a:off x="973777" y="2045796"/>
            <a:ext cx="121248" cy="1663765"/>
          </a:xfrm>
          <a:prstGeom prst="leftBrace">
            <a:avLst>
              <a:gd name="adj1" fmla="val 73060"/>
              <a:gd name="adj2" fmla="val 488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CAF1-3A7D-4446-AA84-7431D393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TB preventive therapy: main options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0C7B6-416A-5146-AC94-17AB9312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97209" cy="4588427"/>
          </a:xfrm>
        </p:spPr>
        <p:txBody>
          <a:bodyPr>
            <a:normAutofit/>
          </a:bodyPr>
          <a:lstStyle/>
          <a:p>
            <a:r>
              <a:rPr lang="en-US"/>
              <a:t>Isoniazid for </a:t>
            </a:r>
            <a:r>
              <a:rPr lang="en-US" dirty="0"/>
              <a:t>6 - 36 months (IPT)</a:t>
            </a:r>
          </a:p>
          <a:p>
            <a:endParaRPr lang="en-US" dirty="0"/>
          </a:p>
          <a:p>
            <a:r>
              <a:rPr lang="en-US" dirty="0"/>
              <a:t>Isoniazid + Rifapentine weekly for 3 months (3HP)</a:t>
            </a:r>
          </a:p>
          <a:p>
            <a:endParaRPr lang="en-US" dirty="0"/>
          </a:p>
          <a:p>
            <a:r>
              <a:rPr lang="en-US" dirty="0"/>
              <a:t>Isoniazid + Rifampicin daily for 3 months</a:t>
            </a:r>
          </a:p>
          <a:p>
            <a:endParaRPr lang="en-US" dirty="0"/>
          </a:p>
          <a:p>
            <a:r>
              <a:rPr lang="en-US" dirty="0"/>
              <a:t>Isoniazid + Rifapentine daily for 1 month (1HP)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A8B12-D6EF-1344-970B-D68A897F1848}"/>
              </a:ext>
            </a:extLst>
          </p:cNvPr>
          <p:cNvSpPr txBox="1"/>
          <p:nvPr/>
        </p:nvSpPr>
        <p:spPr>
          <a:xfrm>
            <a:off x="1650670" y="5890831"/>
            <a:ext cx="837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Currently limited access to Rifapentine in LMIC settings</a:t>
            </a:r>
          </a:p>
        </p:txBody>
      </p:sp>
    </p:spTree>
    <p:extLst>
      <p:ext uri="{BB962C8B-B14F-4D97-AF65-F5344CB8AC3E}">
        <p14:creationId xmlns:p14="http://schemas.microsoft.com/office/powerpoint/2010/main" val="26483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8BC7-1246-1F43-9545-D3A899F9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Annual TB preventive therapy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3314-7905-134D-B05F-4E22FBEE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WHIP3TB trial compared 3 strategies:</a:t>
            </a:r>
          </a:p>
          <a:p>
            <a:pPr lvl="1"/>
            <a:r>
              <a:rPr lang="en-US" dirty="0"/>
              <a:t>Single-round 3HP</a:t>
            </a:r>
          </a:p>
          <a:p>
            <a:pPr lvl="1"/>
            <a:r>
              <a:rPr lang="en-US" dirty="0"/>
              <a:t>Annual 3HP</a:t>
            </a:r>
          </a:p>
          <a:p>
            <a:pPr lvl="1"/>
            <a:r>
              <a:rPr lang="en-US" dirty="0"/>
              <a:t>6 months INH</a:t>
            </a:r>
          </a:p>
          <a:p>
            <a:r>
              <a:rPr lang="en-US" dirty="0"/>
              <a:t>Completion rates: combined 3HP arms vs 6 months INH</a:t>
            </a:r>
          </a:p>
          <a:p>
            <a:pPr lvl="1"/>
            <a:r>
              <a:rPr lang="en-US" dirty="0"/>
              <a:t>90% vs 51% (RR=1.78, p&lt;0.001)</a:t>
            </a:r>
          </a:p>
          <a:p>
            <a:r>
              <a:rPr lang="en-US" dirty="0"/>
              <a:t>TB incidence 0-24 months: annual vs single-round 3HP</a:t>
            </a:r>
          </a:p>
          <a:p>
            <a:pPr lvl="1"/>
            <a:r>
              <a:rPr lang="en-US" dirty="0"/>
              <a:t>1.21 vs 1.26/100 person-years (HR=0.96, p=0.85)</a:t>
            </a:r>
          </a:p>
          <a:p>
            <a:r>
              <a:rPr lang="en-US" dirty="0"/>
              <a:t>Annual 3HP did not reduce TB incidence over 2 years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B7FB5-D1A8-7A46-92F7-155C0814B8B4}"/>
              </a:ext>
            </a:extLst>
          </p:cNvPr>
          <p:cNvSpPr txBox="1"/>
          <p:nvPr/>
        </p:nvSpPr>
        <p:spPr>
          <a:xfrm>
            <a:off x="7099465" y="6081156"/>
            <a:ext cx="436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Churchyard, Ann Intern Med 2021;174:1367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42D71-7B21-3547-B1CA-248CB15B5878}"/>
              </a:ext>
            </a:extLst>
          </p:cNvPr>
          <p:cNvSpPr txBox="1"/>
          <p:nvPr/>
        </p:nvSpPr>
        <p:spPr>
          <a:xfrm>
            <a:off x="5486399" y="2683824"/>
            <a:ext cx="4402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3HP = INH + Rifapentine weekly for 3 months</a:t>
            </a:r>
          </a:p>
        </p:txBody>
      </p:sp>
    </p:spTree>
    <p:extLst>
      <p:ext uri="{BB962C8B-B14F-4D97-AF65-F5344CB8AC3E}">
        <p14:creationId xmlns:p14="http://schemas.microsoft.com/office/powerpoint/2010/main" val="194651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ECEF-78D5-7743-9157-7A29C7F9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Key new developments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BE62-7817-CE4D-9375-A6730C62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evidence and guidelines for systematic screening for TB</a:t>
            </a:r>
          </a:p>
          <a:p>
            <a:pPr lvl="1"/>
            <a:r>
              <a:rPr lang="en-US" dirty="0"/>
              <a:t>Role for CRP, Chest X-ray, and molecular diagnostics</a:t>
            </a:r>
          </a:p>
          <a:p>
            <a:pPr lvl="1"/>
            <a:endParaRPr lang="en-US" dirty="0"/>
          </a:p>
          <a:p>
            <a:r>
              <a:rPr lang="en-US" dirty="0"/>
              <a:t>Alternative 4-month regimen for drug susceptible TB</a:t>
            </a:r>
          </a:p>
          <a:p>
            <a:pPr lvl="1"/>
            <a:r>
              <a:rPr lang="en-US" dirty="0"/>
              <a:t>Including rifapentine and moxifloxacin</a:t>
            </a:r>
          </a:p>
          <a:p>
            <a:endParaRPr lang="en-US" dirty="0"/>
          </a:p>
          <a:p>
            <a:r>
              <a:rPr lang="en-US" dirty="0"/>
              <a:t>Alternative 6-month regimens for drug resistant TB</a:t>
            </a:r>
          </a:p>
          <a:p>
            <a:pPr lvl="1"/>
            <a:r>
              <a:rPr lang="en-US" dirty="0" err="1"/>
              <a:t>BPaLM</a:t>
            </a:r>
            <a:r>
              <a:rPr lang="en-US" dirty="0"/>
              <a:t> and </a:t>
            </a:r>
            <a:r>
              <a:rPr lang="en-US" dirty="0" err="1"/>
              <a:t>BPaL</a:t>
            </a:r>
            <a:r>
              <a:rPr lang="en-US" dirty="0"/>
              <a:t> regimens</a:t>
            </a:r>
          </a:p>
        </p:txBody>
      </p:sp>
    </p:spTree>
    <p:extLst>
      <p:ext uri="{BB962C8B-B14F-4D97-AF65-F5344CB8AC3E}">
        <p14:creationId xmlns:p14="http://schemas.microsoft.com/office/powerpoint/2010/main" val="29100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	Acknowledgements</a:t>
            </a:r>
          </a:p>
        </p:txBody>
      </p:sp>
      <p:pic>
        <p:nvPicPr>
          <p:cNvPr id="59398" name="Picture 3" descr="Screen Shot 2013-05-12 at 1.4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89" y="5146037"/>
            <a:ext cx="2141347" cy="9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4" descr="Screen Shot 2013-05-12 at 1.4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09" y="5244428"/>
            <a:ext cx="1793823" cy="7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200" y="1685987"/>
            <a:ext cx="22862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UCT</a:t>
            </a:r>
          </a:p>
          <a:p>
            <a:r>
              <a:rPr lang="en-US" sz="1600" dirty="0"/>
              <a:t>Charlotte Schutz</a:t>
            </a:r>
          </a:p>
          <a:p>
            <a:r>
              <a:rPr lang="en-US" sz="1600" dirty="0"/>
              <a:t>Amy Ward</a:t>
            </a:r>
          </a:p>
          <a:p>
            <a:r>
              <a:rPr lang="en-US" sz="1600" dirty="0" err="1"/>
              <a:t>Muki</a:t>
            </a:r>
            <a:r>
              <a:rPr lang="en-US" sz="1600" dirty="0"/>
              <a:t> </a:t>
            </a:r>
            <a:r>
              <a:rPr lang="en-US" sz="1600" dirty="0" err="1"/>
              <a:t>Shey</a:t>
            </a:r>
            <a:endParaRPr lang="en-US" sz="1600" dirty="0"/>
          </a:p>
          <a:p>
            <a:r>
              <a:rPr lang="en-US" sz="1600" dirty="0"/>
              <a:t>Robert Wilkinson</a:t>
            </a:r>
          </a:p>
          <a:p>
            <a:r>
              <a:rPr lang="en-US" sz="1600" dirty="0"/>
              <a:t>Gary </a:t>
            </a:r>
            <a:r>
              <a:rPr lang="en-US" sz="1600" dirty="0" err="1"/>
              <a:t>Maartens</a:t>
            </a:r>
            <a:endParaRPr lang="en-US" sz="1600" dirty="0"/>
          </a:p>
          <a:p>
            <a:r>
              <a:rPr lang="en-US" sz="1600" dirty="0"/>
              <a:t>Bianca </a:t>
            </a:r>
            <a:r>
              <a:rPr lang="en-US" sz="1600" dirty="0" err="1"/>
              <a:t>Sossen</a:t>
            </a:r>
            <a:endParaRPr lang="en-US" sz="1600" dirty="0"/>
          </a:p>
          <a:p>
            <a:r>
              <a:rPr lang="en-US" sz="1600" dirty="0"/>
              <a:t>Linda </a:t>
            </a:r>
            <a:r>
              <a:rPr lang="en-US" sz="1600" dirty="0" err="1"/>
              <a:t>Boloko</a:t>
            </a:r>
            <a:endParaRPr lang="en-US" sz="1600" dirty="0"/>
          </a:p>
          <a:p>
            <a:r>
              <a:rPr lang="en-US" sz="1600" dirty="0" err="1"/>
              <a:t>Phiona</a:t>
            </a:r>
            <a:r>
              <a:rPr lang="en-US" sz="1600" dirty="0"/>
              <a:t> </a:t>
            </a:r>
            <a:r>
              <a:rPr lang="en-US" sz="1600" dirty="0" err="1"/>
              <a:t>Namale</a:t>
            </a:r>
            <a:endParaRPr lang="en-US" sz="1600" dirty="0"/>
          </a:p>
          <a:p>
            <a:r>
              <a:rPr lang="en-US" sz="1600" dirty="0"/>
              <a:t>Mark Nicol</a:t>
            </a:r>
          </a:p>
          <a:p>
            <a:r>
              <a:rPr lang="en-US" sz="1600" dirty="0"/>
              <a:t>Katalin Wilkinson</a:t>
            </a:r>
          </a:p>
          <a:p>
            <a:r>
              <a:rPr lang="en-US" sz="1600" dirty="0" err="1"/>
              <a:t>Rulan</a:t>
            </a:r>
            <a:r>
              <a:rPr lang="en-US" sz="1600" dirty="0"/>
              <a:t> Griesel</a:t>
            </a:r>
          </a:p>
          <a:p>
            <a:r>
              <a:rPr lang="en-US" sz="1600" dirty="0"/>
              <a:t>Ying Zhao</a:t>
            </a:r>
          </a:p>
          <a:p>
            <a:r>
              <a:rPr lang="en-US" sz="1600" dirty="0" err="1"/>
              <a:t>Ashar</a:t>
            </a:r>
            <a:r>
              <a:rPr lang="en-US" sz="1600" dirty="0"/>
              <a:t> Dhana</a:t>
            </a:r>
          </a:p>
          <a:p>
            <a:r>
              <a:rPr lang="en-US" sz="1600" dirty="0" err="1"/>
              <a:t>Zaayid</a:t>
            </a:r>
            <a:r>
              <a:rPr lang="en-US" sz="1600" dirty="0"/>
              <a:t> Omar</a:t>
            </a:r>
          </a:p>
          <a:p>
            <a:r>
              <a:rPr lang="en-US" sz="1600" dirty="0" err="1"/>
              <a:t>Avuyonke</a:t>
            </a:r>
            <a:r>
              <a:rPr lang="en-US" sz="1600" dirty="0"/>
              <a:t> Balfour</a:t>
            </a:r>
          </a:p>
          <a:p>
            <a:r>
              <a:rPr lang="en-US" sz="1600" dirty="0" err="1"/>
              <a:t>Nomfundo</a:t>
            </a:r>
            <a:r>
              <a:rPr lang="en-US" sz="1600" dirty="0"/>
              <a:t> Sibiya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458" y="1682448"/>
            <a:ext cx="1699747" cy="170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76EAD-163B-0347-9655-4124217A7B37}"/>
              </a:ext>
            </a:extLst>
          </p:cNvPr>
          <p:cNvSpPr txBox="1"/>
          <p:nvPr/>
        </p:nvSpPr>
        <p:spPr>
          <a:xfrm>
            <a:off x="2843268" y="1685987"/>
            <a:ext cx="2309735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University of Liverpool</a:t>
            </a:r>
          </a:p>
          <a:p>
            <a:r>
              <a:rPr lang="en-US" sz="1600" dirty="0"/>
              <a:t>David Barr</a:t>
            </a:r>
          </a:p>
          <a:p>
            <a:r>
              <a:rPr lang="en-US" sz="1600" dirty="0"/>
              <a:t>Gerry Davies</a:t>
            </a:r>
          </a:p>
          <a:p>
            <a:r>
              <a:rPr lang="en-US" sz="1600" dirty="0"/>
              <a:t>Kate Haigh</a:t>
            </a:r>
          </a:p>
          <a:p>
            <a:r>
              <a:rPr lang="en-US" sz="1600" dirty="0"/>
              <a:t>Andrew Hill </a:t>
            </a:r>
          </a:p>
          <a:p>
            <a:r>
              <a:rPr lang="en-US" sz="1600" dirty="0"/>
              <a:t>Bryony Simmons</a:t>
            </a:r>
          </a:p>
          <a:p>
            <a:endParaRPr lang="en-US" sz="1600" dirty="0"/>
          </a:p>
          <a:p>
            <a:r>
              <a:rPr lang="en-ZA" sz="1600" b="1" u="sng" dirty="0" err="1"/>
              <a:t>Fundacão</a:t>
            </a:r>
            <a:r>
              <a:rPr lang="en-ZA" sz="1600" b="1" u="sng" dirty="0"/>
              <a:t> Oswaldo Cruz</a:t>
            </a:r>
          </a:p>
          <a:p>
            <a:r>
              <a:rPr lang="en-ZA" sz="1600" dirty="0"/>
              <a:t>Bruno Andrade</a:t>
            </a:r>
          </a:p>
          <a:p>
            <a:r>
              <a:rPr lang="en-ZA" sz="1600" dirty="0"/>
              <a:t>Kiyoshi </a:t>
            </a:r>
            <a:r>
              <a:rPr lang="en-ZA" sz="1600" dirty="0" err="1"/>
              <a:t>Fukutani</a:t>
            </a:r>
            <a:endParaRPr lang="en-ZA" sz="1600" dirty="0"/>
          </a:p>
          <a:p>
            <a:endParaRPr lang="en-ZA" sz="1600" dirty="0"/>
          </a:p>
          <a:p>
            <a:r>
              <a:rPr lang="en-ZA" sz="1600" b="1" u="sng" dirty="0"/>
              <a:t>University of Amsterdam</a:t>
            </a:r>
          </a:p>
          <a:p>
            <a:r>
              <a:rPr lang="en-ZA" sz="1600" dirty="0"/>
              <a:t>Saskia Janssen</a:t>
            </a:r>
          </a:p>
          <a:p>
            <a:endParaRPr lang="en-ZA" sz="1600" dirty="0"/>
          </a:p>
          <a:p>
            <a:r>
              <a:rPr lang="en-ZA" sz="1600" b="1" u="sng" dirty="0"/>
              <a:t>MSF</a:t>
            </a:r>
          </a:p>
          <a:p>
            <a:r>
              <a:rPr lang="en-ZA" sz="1600" dirty="0"/>
              <a:t>Rosie Burton</a:t>
            </a:r>
          </a:p>
          <a:p>
            <a:endParaRPr lang="en-ZA" sz="1600" dirty="0"/>
          </a:p>
          <a:p>
            <a:r>
              <a:rPr lang="en-US" sz="1600" b="1" u="sng" dirty="0"/>
              <a:t>UCSF </a:t>
            </a:r>
          </a:p>
          <a:p>
            <a:r>
              <a:rPr lang="en-US" sz="1600" dirty="0"/>
              <a:t>Andrew </a:t>
            </a:r>
            <a:r>
              <a:rPr lang="en-US" sz="1600" dirty="0" err="1"/>
              <a:t>Kerkhoff</a:t>
            </a:r>
            <a:endParaRPr lang="en-ZA" sz="1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0BE77-8003-504E-B495-749640653DDE}"/>
              </a:ext>
            </a:extLst>
          </p:cNvPr>
          <p:cNvSpPr txBox="1"/>
          <p:nvPr/>
        </p:nvSpPr>
        <p:spPr>
          <a:xfrm>
            <a:off x="5507410" y="1685987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ADF7BF-A9CB-D24E-A99B-394DA6454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99" y="3869040"/>
            <a:ext cx="1931552" cy="10430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D0864-CD2E-2C42-BE3C-59CC259E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C11E-D8B1-F847-A076-99C5DF676E2D}" type="slidenum">
              <a:rPr lang="en-US" smtClean="0"/>
              <a:t>28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7228D3-B9CD-2942-A5CD-87AEF767E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7077" y="3869040"/>
            <a:ext cx="1085707" cy="10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7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CAF1-3A7D-4446-AA84-7431D393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Global epidemiology of HIV-TB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0C7B6-416A-5146-AC94-17AB9312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1" y="3169271"/>
            <a:ext cx="4704522" cy="3152016"/>
          </a:xfrm>
        </p:spPr>
        <p:txBody>
          <a:bodyPr/>
          <a:lstStyle/>
          <a:p>
            <a:pPr marL="0" indent="0">
              <a:buNone/>
            </a:pPr>
            <a:r>
              <a:rPr lang="en-ZA" u="sng" dirty="0"/>
              <a:t>In 2020</a:t>
            </a:r>
            <a:r>
              <a:rPr lang="en-ZA" dirty="0"/>
              <a:t>:</a:t>
            </a:r>
          </a:p>
          <a:p>
            <a:r>
              <a:rPr lang="en-ZA" dirty="0"/>
              <a:t>787,000 cases of TB in PLHIV</a:t>
            </a:r>
          </a:p>
          <a:p>
            <a:pPr lvl="1"/>
            <a:r>
              <a:rPr lang="en-ZA" dirty="0"/>
              <a:t>Out of 9.9 million globally</a:t>
            </a:r>
          </a:p>
          <a:p>
            <a:r>
              <a:rPr lang="en-ZA" dirty="0"/>
              <a:t>214,000 TB deaths in PLHIV </a:t>
            </a:r>
          </a:p>
          <a:p>
            <a:pPr lvl="1"/>
            <a:r>
              <a:rPr lang="en-ZA" dirty="0"/>
              <a:t>60% reduction from 2000 </a:t>
            </a:r>
          </a:p>
          <a:p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3BCE44-5590-CA42-B497-ADB01615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429" y="1"/>
            <a:ext cx="2104571" cy="2967882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24656B45-03BE-B14F-8895-6D7ADD9AA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35" y="1672627"/>
            <a:ext cx="6215165" cy="48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B5A2ED8-4E4C-0849-B1BC-85418CA2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0" y="444499"/>
            <a:ext cx="9419833" cy="6288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78E73-6574-204A-B21F-1954FD0D5018}"/>
              </a:ext>
            </a:extLst>
          </p:cNvPr>
          <p:cNvSpPr txBox="1"/>
          <p:nvPr/>
        </p:nvSpPr>
        <p:spPr>
          <a:xfrm>
            <a:off x="332509" y="6228835"/>
            <a:ext cx="290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Global TB Report, 2021</a:t>
            </a:r>
          </a:p>
        </p:txBody>
      </p:sp>
    </p:spTree>
    <p:extLst>
      <p:ext uri="{BB962C8B-B14F-4D97-AF65-F5344CB8AC3E}">
        <p14:creationId xmlns:p14="http://schemas.microsoft.com/office/powerpoint/2010/main" val="196739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DCF-B0B4-AE41-8E9D-7DA2292B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Diagnosis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5D65-F745-0E4B-8D22-20773EC2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Prior to COVID-19, WHO estimated that each year 1/3 of people who developed active TB disease were undiagnosed globally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ZA" dirty="0"/>
              <a:t>TB case notifications declined 7.1 million (2019) to 5.8 million (2020)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D5B29-033F-3C43-B9A3-60A41D9FC87D}"/>
              </a:ext>
            </a:extLst>
          </p:cNvPr>
          <p:cNvSpPr txBox="1"/>
          <p:nvPr/>
        </p:nvSpPr>
        <p:spPr>
          <a:xfrm>
            <a:off x="7112318" y="5675667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Global TB Report 2020</a:t>
            </a:r>
          </a:p>
          <a:p>
            <a:r>
              <a:rPr lang="en-US" dirty="0" err="1"/>
              <a:t>Trajman</a:t>
            </a:r>
            <a:r>
              <a:rPr lang="en-US" dirty="0"/>
              <a:t>, </a:t>
            </a:r>
            <a:r>
              <a:rPr lang="en-ZA" dirty="0"/>
              <a:t>Int J </a:t>
            </a:r>
            <a:r>
              <a:rPr lang="en-ZA" dirty="0" err="1"/>
              <a:t>Tuberc</a:t>
            </a:r>
            <a:r>
              <a:rPr lang="en-ZA" dirty="0"/>
              <a:t> Lung Dis 2022;26:710 </a:t>
            </a:r>
          </a:p>
        </p:txBody>
      </p:sp>
    </p:spTree>
    <p:extLst>
      <p:ext uri="{BB962C8B-B14F-4D97-AF65-F5344CB8AC3E}">
        <p14:creationId xmlns:p14="http://schemas.microsoft.com/office/powerpoint/2010/main" val="287597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A369-D4C5-D548-A0DF-AB5FE58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CRP for TB screening in outpatient PLHIV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0D854-1B93-E841-938B-136B7B3C694A}"/>
              </a:ext>
            </a:extLst>
          </p:cNvPr>
          <p:cNvSpPr txBox="1"/>
          <p:nvPr/>
        </p:nvSpPr>
        <p:spPr>
          <a:xfrm>
            <a:off x="7564581" y="6277918"/>
            <a:ext cx="36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Dhana, Lancet Infect Dis 2022;22:507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ACD199E-BFE5-5046-8B59-E712ADA9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75" y="1522132"/>
            <a:ext cx="6242837" cy="4940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9A029-1D60-1D45-8BAF-931B2CABD742}"/>
              </a:ext>
            </a:extLst>
          </p:cNvPr>
          <p:cNvSpPr txBox="1"/>
          <p:nvPr/>
        </p:nvSpPr>
        <p:spPr>
          <a:xfrm>
            <a:off x="3369198" y="3207528"/>
            <a:ext cx="307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WHO 4-symptom screen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C-reactive protein </a:t>
            </a:r>
            <a:r>
              <a:rPr lang="en-ZA" sz="2000" dirty="0">
                <a:solidFill>
                  <a:srgbClr val="7030A0"/>
                </a:solidFill>
              </a:rPr>
              <a:t>≥ </a:t>
            </a:r>
            <a:r>
              <a:rPr lang="en-US" sz="2000" dirty="0">
                <a:solidFill>
                  <a:srgbClr val="7030A0"/>
                </a:solidFill>
              </a:rPr>
              <a:t>10mg/L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D8A22-A4E6-DD45-A751-96681C102F3C}"/>
              </a:ext>
            </a:extLst>
          </p:cNvPr>
          <p:cNvSpPr txBox="1"/>
          <p:nvPr/>
        </p:nvSpPr>
        <p:spPr>
          <a:xfrm>
            <a:off x="7018158" y="1816012"/>
            <a:ext cx="45002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Individual patient meta-analysis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 = 15,666 from 22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WHO 4-symptom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Sensitivity = 82%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Specificity = 42%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C-reactive protein </a:t>
            </a:r>
            <a:r>
              <a:rPr lang="en-ZA" sz="2400" b="1" dirty="0"/>
              <a:t>≥ </a:t>
            </a:r>
            <a:r>
              <a:rPr lang="en-US" sz="2400" b="1" dirty="0"/>
              <a:t>10mg/L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Sensitivity = 77%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Specificity = 74%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Point-of-care CRP test available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64FC48-4D56-2848-9F8B-1B17F12FF09A}"/>
              </a:ext>
            </a:extLst>
          </p:cNvPr>
          <p:cNvCxnSpPr>
            <a:cxnSpLocks/>
          </p:cNvCxnSpPr>
          <p:nvPr/>
        </p:nvCxnSpPr>
        <p:spPr>
          <a:xfrm flipH="1" flipV="1">
            <a:off x="2953265" y="3275842"/>
            <a:ext cx="324325" cy="31050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154E94-6426-DE42-A8B5-040386758010}"/>
              </a:ext>
            </a:extLst>
          </p:cNvPr>
          <p:cNvCxnSpPr>
            <a:cxnSpLocks/>
          </p:cNvCxnSpPr>
          <p:nvPr/>
        </p:nvCxnSpPr>
        <p:spPr>
          <a:xfrm flipH="1" flipV="1">
            <a:off x="2199504" y="3079272"/>
            <a:ext cx="1078086" cy="101771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5F3968-8466-704A-ADA6-59972EB68766}"/>
              </a:ext>
            </a:extLst>
          </p:cNvPr>
          <p:cNvSpPr txBox="1"/>
          <p:nvPr/>
        </p:nvSpPr>
        <p:spPr>
          <a:xfrm>
            <a:off x="2600696" y="4777188"/>
            <a:ext cx="245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Summary ROC curves</a:t>
            </a:r>
          </a:p>
        </p:txBody>
      </p:sp>
    </p:spTree>
    <p:extLst>
      <p:ext uri="{BB962C8B-B14F-4D97-AF65-F5344CB8AC3E}">
        <p14:creationId xmlns:p14="http://schemas.microsoft.com/office/powerpoint/2010/main" val="123604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70B0-44D0-DF4F-97D0-0D15E1D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501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Targeted Universal Testing for TB (TUTT)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85CA-A44A-354F-A7F1-FE2E6B54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randomized trial in South Africa involving 62 primary clinics</a:t>
            </a:r>
          </a:p>
          <a:p>
            <a:r>
              <a:rPr lang="en-ZA" b="1" dirty="0"/>
              <a:t>TUTT</a:t>
            </a:r>
            <a:r>
              <a:rPr lang="en-ZA" dirty="0"/>
              <a:t> = clinic attendees with HIV, recent close contact with TB, or prior TB episode offered sputum test for TB, irrespective symptoms</a:t>
            </a:r>
          </a:p>
          <a:p>
            <a:r>
              <a:rPr lang="en-ZA" b="1" dirty="0"/>
              <a:t>SoC </a:t>
            </a:r>
            <a:r>
              <a:rPr lang="en-ZA" dirty="0"/>
              <a:t>= symptom-directed TB testing </a:t>
            </a:r>
          </a:p>
          <a:p>
            <a:r>
              <a:rPr lang="en-ZA" dirty="0"/>
              <a:t>In primary analysis, no difference in TB diagnoses between arms</a:t>
            </a:r>
          </a:p>
          <a:p>
            <a:r>
              <a:rPr lang="en-ZA" dirty="0"/>
              <a:t>Pre-specified difference-in-differences analyses</a:t>
            </a:r>
          </a:p>
          <a:p>
            <a:pPr lvl="1"/>
            <a:r>
              <a:rPr lang="en-ZA" dirty="0"/>
              <a:t>Number of TB diagnoses in SoC clinics decreased over time</a:t>
            </a:r>
          </a:p>
          <a:p>
            <a:pPr lvl="1"/>
            <a:r>
              <a:rPr lang="en-ZA" dirty="0"/>
              <a:t>TUTT clinics had a 17% relative increase in TB diagnoses per month compared to the prior year (interaction IRR = 1.17, 95%CI = 1.14-1.19)</a:t>
            </a:r>
          </a:p>
          <a:p>
            <a:endParaRPr lang="en-ZA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194E6-040E-4F4D-8624-1EE2120C02E6}"/>
              </a:ext>
            </a:extLst>
          </p:cNvPr>
          <p:cNvSpPr txBox="1"/>
          <p:nvPr/>
        </p:nvSpPr>
        <p:spPr>
          <a:xfrm>
            <a:off x="3560063" y="6176963"/>
            <a:ext cx="779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Martinson, preprint 2022. </a:t>
            </a:r>
            <a:r>
              <a:rPr lang="en-ZA" dirty="0"/>
              <a:t>Available at SSRN: </a:t>
            </a:r>
            <a:r>
              <a:rPr lang="en-ZA" u="sng" dirty="0">
                <a:hlinkClick r:id="rId3"/>
              </a:rPr>
              <a:t>https://ssrn.com/abstract=4092970</a:t>
            </a:r>
            <a:r>
              <a:rPr lang="en-Z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7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059E38-567D-324E-A987-831CD276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39" y="1171855"/>
            <a:ext cx="2709058" cy="381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B5C4-32E4-4D47-A329-CE9295188A07}"/>
              </a:ext>
            </a:extLst>
          </p:cNvPr>
          <p:cNvSpPr txBox="1"/>
          <p:nvPr/>
        </p:nvSpPr>
        <p:spPr>
          <a:xfrm>
            <a:off x="832075" y="5096971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in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1F272-C56F-0D48-A867-77139F4F0964}"/>
              </a:ext>
            </a:extLst>
          </p:cNvPr>
          <p:cNvSpPr txBox="1"/>
          <p:nvPr/>
        </p:nvSpPr>
        <p:spPr>
          <a:xfrm>
            <a:off x="3339252" y="1171855"/>
            <a:ext cx="854048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Main changes for adults and adolescents living with HIV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Screening with Chest X-ray improves sensitivity of </a:t>
            </a:r>
          </a:p>
          <a:p>
            <a:r>
              <a:rPr lang="en-ZA" sz="2400" dirty="0"/>
              <a:t>     4-symptom screen for detecting TB, including in those on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CRP (cut-off &gt; 5mg/L) may be used for TB screening in addition </a:t>
            </a:r>
          </a:p>
          <a:p>
            <a:r>
              <a:rPr lang="en-ZA" sz="2400" dirty="0"/>
              <a:t>     to 4-symptom screen in settings with a high TB burden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Molecular WHO-recommended rapid diagnostics may be used </a:t>
            </a:r>
          </a:p>
          <a:p>
            <a:r>
              <a:rPr lang="en-ZA" sz="2400" dirty="0"/>
              <a:t>     for TB screening in settings with a high TB burden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dirty="0"/>
              <a:t>Particular recommendation for systematic testing of inpatients with HIV </a:t>
            </a:r>
          </a:p>
          <a:p>
            <a:pPr lvl="1"/>
            <a:r>
              <a:rPr lang="en-ZA" dirty="0"/>
              <a:t>       in medical wards where TB prevalence is &gt; 10%</a:t>
            </a:r>
            <a:endParaRPr lang="en-ZA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1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CDBC-ED24-1A4A-8373-01B8626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Co-treatment with TB medication and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4880-A2EE-1D4B-BC1B-D921067B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Drug-drug interactions</a:t>
            </a:r>
          </a:p>
          <a:p>
            <a:endParaRPr lang="en-US" dirty="0"/>
          </a:p>
          <a:p>
            <a:r>
              <a:rPr lang="en-US" dirty="0"/>
              <a:t>Shared toxicities</a:t>
            </a:r>
          </a:p>
          <a:p>
            <a:endParaRPr lang="en-US" dirty="0"/>
          </a:p>
          <a:p>
            <a:r>
              <a:rPr lang="en-US" dirty="0"/>
              <a:t>Paradoxical TB-IRIS</a:t>
            </a:r>
          </a:p>
        </p:txBody>
      </p:sp>
    </p:spTree>
    <p:extLst>
      <p:ext uri="{BB962C8B-B14F-4D97-AF65-F5344CB8AC3E}">
        <p14:creationId xmlns:p14="http://schemas.microsoft.com/office/powerpoint/2010/main" val="307456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1934</Words>
  <Application>Microsoft Macintosh PowerPoint</Application>
  <PresentationFormat>Widescreen</PresentationFormat>
  <Paragraphs>443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   HIV-associated TB: What's new and topical </vt:lpstr>
      <vt:lpstr> Scope</vt:lpstr>
      <vt:lpstr> Global epidemiology of HIV-TB</vt:lpstr>
      <vt:lpstr>PowerPoint Presentation</vt:lpstr>
      <vt:lpstr>Diagnosis gap</vt:lpstr>
      <vt:lpstr> CRP for TB screening in outpatient PLHIV</vt:lpstr>
      <vt:lpstr> Targeted Universal Testing for TB (TUTT)</vt:lpstr>
      <vt:lpstr>PowerPoint Presentation</vt:lpstr>
      <vt:lpstr> Co-treatment with TB medication and ART</vt:lpstr>
      <vt:lpstr> Rifampicin induces enzymes/drug transporters</vt:lpstr>
      <vt:lpstr> RADIANT-TB trial: Dolutegravir with rifampicin</vt:lpstr>
      <vt:lpstr> Early ART in TB reduces mortality if CD4 &lt;50                Comparing starting ART ~2 weeks versus ~8 weeks on TB treatment</vt:lpstr>
      <vt:lpstr> Early ART increases TB-IRIS risk  Comparing starting ART ~2 weeks versus ~8 weeks on TB treatment</vt:lpstr>
      <vt:lpstr> WHO guidance regarding ART timing</vt:lpstr>
      <vt:lpstr> 4-month regimens for drug-susceptible pulmonary TB</vt:lpstr>
      <vt:lpstr>Nix-TB trial: Bedaquiline, Pretomanid, Linezolid 26 weeks treatment + 6 months follow-up</vt:lpstr>
      <vt:lpstr> ZeNix trial: Nix-TB regimen with variable LZD</vt:lpstr>
      <vt:lpstr> TB-PRACTECAL: 6 month all oral regimens </vt:lpstr>
      <vt:lpstr> WHO Rapid Communication: May 2022</vt:lpstr>
      <vt:lpstr> Disseminated TB in hospitalised PLHIV</vt:lpstr>
      <vt:lpstr> Xpert Ultra on lysed whole blood</vt:lpstr>
      <vt:lpstr> NEW-STRAT TB: Randomized controlled trial</vt:lpstr>
      <vt:lpstr> TB meningitis</vt:lpstr>
      <vt:lpstr> Current and planned TBM trials</vt:lpstr>
      <vt:lpstr> TB preventive therapy: main options</vt:lpstr>
      <vt:lpstr> Annual TB preventive therapy ?</vt:lpstr>
      <vt:lpstr> Key new developments </vt:lpstr>
      <vt:lpstr>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IAS talk</dc:title>
  <dc:creator>Graeme Meintjes</dc:creator>
  <cp:lastModifiedBy>Graeme Meintjes</cp:lastModifiedBy>
  <cp:revision>132</cp:revision>
  <dcterms:created xsi:type="dcterms:W3CDTF">2022-06-24T06:32:17Z</dcterms:created>
  <dcterms:modified xsi:type="dcterms:W3CDTF">2022-07-31T13:04:04Z</dcterms:modified>
</cp:coreProperties>
</file>