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9" r:id="rId3"/>
    <p:sldMasterId id="2147483684" r:id="rId4"/>
  </p:sldMasterIdLst>
  <p:notesMasterIdLst>
    <p:notesMasterId r:id="rId27"/>
  </p:notesMasterIdLst>
  <p:sldIdLst>
    <p:sldId id="256" r:id="rId5"/>
    <p:sldId id="2146847501" r:id="rId6"/>
    <p:sldId id="3452" r:id="rId7"/>
    <p:sldId id="2146847415" r:id="rId8"/>
    <p:sldId id="3453" r:id="rId9"/>
    <p:sldId id="2146847468" r:id="rId10"/>
    <p:sldId id="2146847480" r:id="rId11"/>
    <p:sldId id="2146847471" r:id="rId12"/>
    <p:sldId id="2146847472" r:id="rId13"/>
    <p:sldId id="2146847474" r:id="rId14"/>
    <p:sldId id="2146847297" r:id="rId15"/>
    <p:sldId id="2146847479" r:id="rId16"/>
    <p:sldId id="2146847478" r:id="rId17"/>
    <p:sldId id="2146847486" r:id="rId18"/>
    <p:sldId id="2146847487" r:id="rId19"/>
    <p:sldId id="2146847483" r:id="rId20"/>
    <p:sldId id="2146847499" r:id="rId21"/>
    <p:sldId id="2146847458" r:id="rId22"/>
    <p:sldId id="2146847476" r:id="rId23"/>
    <p:sldId id="2146847490" r:id="rId24"/>
    <p:sldId id="2146847489" r:id="rId25"/>
    <p:sldId id="21468475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86973"/>
  </p:normalViewPr>
  <p:slideViewPr>
    <p:cSldViewPr snapToGrid="0" snapToObjects="1">
      <p:cViewPr>
        <p:scale>
          <a:sx n="77" d="100"/>
          <a:sy n="77" d="100"/>
        </p:scale>
        <p:origin x="712" y="656"/>
      </p:cViewPr>
      <p:guideLst/>
    </p:cSldViewPr>
  </p:slideViewPr>
  <p:outlineViewPr>
    <p:cViewPr>
      <p:scale>
        <a:sx n="33" d="100"/>
        <a:sy n="33" d="100"/>
      </p:scale>
      <p:origin x="0" y="-1770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302632625467272"/>
          <c:y val="8.9855999078394103E-2"/>
          <c:w val="0.38711735553979909"/>
          <c:h val="0.9096192630802763"/>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rgbClr val="B3B3B3"/>
              </a:solidFill>
            </c:spPr>
            <c:extLst>
              <c:ext xmlns:c16="http://schemas.microsoft.com/office/drawing/2014/chart" uri="{C3380CC4-5D6E-409C-BE32-E72D297353CC}">
                <c16:uniqueId val="{00000001-9E3C-4CED-A12D-654C1C7B5266}"/>
              </c:ext>
            </c:extLst>
          </c:dPt>
          <c:dPt>
            <c:idx val="1"/>
            <c:invertIfNegative val="0"/>
            <c:bubble3D val="0"/>
            <c:spPr>
              <a:solidFill>
                <a:srgbClr val="E1471D"/>
              </a:solidFill>
            </c:spPr>
            <c:extLst>
              <c:ext xmlns:c16="http://schemas.microsoft.com/office/drawing/2014/chart" uri="{C3380CC4-5D6E-409C-BE32-E72D297353CC}">
                <c16:uniqueId val="{00000003-9E3C-4CED-A12D-654C1C7B5266}"/>
              </c:ext>
            </c:extLst>
          </c:dPt>
          <c:dPt>
            <c:idx val="2"/>
            <c:invertIfNegative val="0"/>
            <c:bubble3D val="0"/>
            <c:spPr>
              <a:solidFill>
                <a:srgbClr val="B3B3B3"/>
              </a:solidFill>
            </c:spPr>
            <c:extLst>
              <c:ext xmlns:c16="http://schemas.microsoft.com/office/drawing/2014/chart" uri="{C3380CC4-5D6E-409C-BE32-E72D297353CC}">
                <c16:uniqueId val="{00000005-9E3C-4CED-A12D-654C1C7B5266}"/>
              </c:ext>
            </c:extLst>
          </c:dPt>
          <c:dPt>
            <c:idx val="3"/>
            <c:invertIfNegative val="0"/>
            <c:bubble3D val="0"/>
            <c:spPr>
              <a:solidFill>
                <a:srgbClr val="B3B3B3"/>
              </a:solidFill>
            </c:spPr>
            <c:extLst>
              <c:ext xmlns:c16="http://schemas.microsoft.com/office/drawing/2014/chart" uri="{C3380CC4-5D6E-409C-BE32-E72D297353CC}">
                <c16:uniqueId val="{00000007-9E3C-4CED-A12D-654C1C7B5266}"/>
              </c:ext>
            </c:extLst>
          </c:dPt>
          <c:dPt>
            <c:idx val="4"/>
            <c:invertIfNegative val="0"/>
            <c:bubble3D val="0"/>
            <c:spPr>
              <a:solidFill>
                <a:srgbClr val="B3B3B3"/>
              </a:solidFill>
            </c:spPr>
            <c:extLst>
              <c:ext xmlns:c16="http://schemas.microsoft.com/office/drawing/2014/chart" uri="{C3380CC4-5D6E-409C-BE32-E72D297353CC}">
                <c16:uniqueId val="{00000009-9E3C-4CED-A12D-654C1C7B5266}"/>
              </c:ext>
            </c:extLst>
          </c:dPt>
          <c:dPt>
            <c:idx val="5"/>
            <c:invertIfNegative val="0"/>
            <c:bubble3D val="0"/>
            <c:spPr>
              <a:solidFill>
                <a:srgbClr val="B3B3B3"/>
              </a:solidFill>
            </c:spPr>
            <c:extLst>
              <c:ext xmlns:c16="http://schemas.microsoft.com/office/drawing/2014/chart" uri="{C3380CC4-5D6E-409C-BE32-E72D297353CC}">
                <c16:uniqueId val="{0000000B-9E3C-4CED-A12D-654C1C7B5266}"/>
              </c:ext>
            </c:extLst>
          </c:dPt>
          <c:dPt>
            <c:idx val="6"/>
            <c:invertIfNegative val="0"/>
            <c:bubble3D val="0"/>
            <c:spPr>
              <a:solidFill>
                <a:srgbClr val="B3B3B3"/>
              </a:solidFill>
            </c:spPr>
            <c:extLst>
              <c:ext xmlns:c16="http://schemas.microsoft.com/office/drawing/2014/chart" uri="{C3380CC4-5D6E-409C-BE32-E72D297353CC}">
                <c16:uniqueId val="{0000000D-9E3C-4CED-A12D-654C1C7B5266}"/>
              </c:ext>
            </c:extLst>
          </c:dPt>
          <c:dPt>
            <c:idx val="7"/>
            <c:invertIfNegative val="0"/>
            <c:bubble3D val="0"/>
            <c:spPr>
              <a:solidFill>
                <a:srgbClr val="B3B3B3"/>
              </a:solidFill>
            </c:spPr>
            <c:extLst>
              <c:ext xmlns:c16="http://schemas.microsoft.com/office/drawing/2014/chart" uri="{C3380CC4-5D6E-409C-BE32-E72D297353CC}">
                <c16:uniqueId val="{0000000F-9E3C-4CED-A12D-654C1C7B5266}"/>
              </c:ext>
            </c:extLst>
          </c:dPt>
          <c:cat>
            <c:strRef>
              <c:f>Sheet1!$A$2:$A$9</c:f>
              <c:strCache>
                <c:ptCount val="8"/>
                <c:pt idx="0">
                  <c:v>Reduces long-term effects of HIV medicine on my body</c:v>
                </c:pt>
                <c:pt idx="1">
                  <c:v>Longer lasting so I can take treatment less often (eg, monthly injection administered by a doctor/nurse)</c:v>
                </c:pt>
                <c:pt idx="2">
                  <c:v>Less side effects </c:v>
                </c:pt>
                <c:pt idx="3">
                  <c:v>Can take less HIV medicine and get the same effect</c:v>
                </c:pt>
                <c:pt idx="4">
                  <c:v>Does not cause a problem with medication I currently take for other illnesses</c:v>
                </c:pt>
                <c:pt idx="5">
                  <c:v>Less pills each day</c:v>
                </c:pt>
                <c:pt idx="6">
                  <c:v>No food restrictions or requirements</c:v>
                </c:pt>
                <c:pt idx="7">
                  <c:v>Smaller pill sizes</c:v>
                </c:pt>
              </c:strCache>
            </c:strRef>
          </c:cat>
          <c:val>
            <c:numRef>
              <c:f>Sheet1!$B$2:$B$9</c:f>
              <c:numCache>
                <c:formatCode>General</c:formatCode>
                <c:ptCount val="8"/>
                <c:pt idx="0">
                  <c:v>197.6</c:v>
                </c:pt>
                <c:pt idx="1">
                  <c:v>166.2</c:v>
                </c:pt>
                <c:pt idx="2">
                  <c:v>147</c:v>
                </c:pt>
                <c:pt idx="3">
                  <c:v>110.4</c:v>
                </c:pt>
                <c:pt idx="4">
                  <c:v>81.2</c:v>
                </c:pt>
                <c:pt idx="5">
                  <c:v>43.5</c:v>
                </c:pt>
                <c:pt idx="6">
                  <c:v>37.799999999999997</c:v>
                </c:pt>
                <c:pt idx="7">
                  <c:v>16.3</c:v>
                </c:pt>
              </c:numCache>
            </c:numRef>
          </c:val>
          <c:extLst>
            <c:ext xmlns:c16="http://schemas.microsoft.com/office/drawing/2014/chart" uri="{C3380CC4-5D6E-409C-BE32-E72D297353CC}">
              <c16:uniqueId val="{00000010-9E3C-4CED-A12D-654C1C7B5266}"/>
            </c:ext>
          </c:extLst>
        </c:ser>
        <c:dLbls>
          <c:showLegendKey val="0"/>
          <c:showVal val="0"/>
          <c:showCatName val="0"/>
          <c:showSerName val="0"/>
          <c:showPercent val="0"/>
          <c:showBubbleSize val="0"/>
        </c:dLbls>
        <c:gapWidth val="44"/>
        <c:axId val="242393944"/>
        <c:axId val="242395512"/>
      </c:barChart>
      <c:catAx>
        <c:axId val="242393944"/>
        <c:scaling>
          <c:orientation val="maxMin"/>
        </c:scaling>
        <c:delete val="0"/>
        <c:axPos val="l"/>
        <c:numFmt formatCode="General" sourceLinked="0"/>
        <c:majorTickMark val="none"/>
        <c:minorTickMark val="none"/>
        <c:tickLblPos val="none"/>
        <c:spPr>
          <a:solidFill>
            <a:srgbClr val="FF6600"/>
          </a:solidFill>
          <a:ln w="19050">
            <a:solidFill>
              <a:srgbClr val="000000"/>
            </a:solidFill>
          </a:ln>
        </c:spPr>
        <c:txPr>
          <a:bodyPr anchor="ctr" anchorCtr="0"/>
          <a:lstStyle/>
          <a:p>
            <a:pPr>
              <a:defRPr sz="700" baseline="0">
                <a:solidFill>
                  <a:schemeClr val="tx1"/>
                </a:solidFill>
              </a:defRPr>
            </a:pPr>
            <a:endParaRPr lang="en-US"/>
          </a:p>
        </c:txPr>
        <c:crossAx val="242395512"/>
        <c:crosses val="autoZero"/>
        <c:auto val="1"/>
        <c:lblAlgn val="ctr"/>
        <c:lblOffset val="100"/>
        <c:noMultiLvlLbl val="0"/>
      </c:catAx>
      <c:valAx>
        <c:axId val="242395512"/>
        <c:scaling>
          <c:orientation val="minMax"/>
          <c:max val="200"/>
        </c:scaling>
        <c:delete val="1"/>
        <c:axPos val="t"/>
        <c:majorGridlines>
          <c:spPr>
            <a:ln>
              <a:solidFill>
                <a:srgbClr val="808080">
                  <a:lumMod val="20000"/>
                  <a:lumOff val="80000"/>
                </a:srgbClr>
              </a:solidFill>
            </a:ln>
          </c:spPr>
        </c:majorGridlines>
        <c:numFmt formatCode="General" sourceLinked="1"/>
        <c:majorTickMark val="out"/>
        <c:minorTickMark val="none"/>
        <c:tickLblPos val="nextTo"/>
        <c:crossAx val="242393944"/>
        <c:crosses val="autoZero"/>
        <c:crossBetween val="between"/>
        <c:majorUnit val="50"/>
      </c:valAx>
      <c:spPr>
        <a:noFill/>
        <a:ln w="25392">
          <a:noFill/>
        </a:ln>
      </c:spPr>
    </c:plotArea>
    <c:plotVisOnly val="1"/>
    <c:dispBlanksAs val="gap"/>
    <c:showDLblsOverMax val="0"/>
  </c:chart>
  <c:txPr>
    <a:bodyPr/>
    <a:lstStyle/>
    <a:p>
      <a:pPr>
        <a:defRPr sz="1799"/>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F65C52-EA02-8044-A474-50DBC8E3A522}" type="datetimeFigureOut">
              <a:rPr lang="en-US" smtClean="0"/>
              <a:t>7/9/22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E2545-EABB-5B44-9529-43D2DE800A50}" type="slidenum">
              <a:rPr lang="en-US" smtClean="0"/>
              <a:t>‹#›</a:t>
            </a:fld>
            <a:endParaRPr lang="en-US"/>
          </a:p>
        </p:txBody>
      </p:sp>
    </p:spTree>
    <p:extLst>
      <p:ext uri="{BB962C8B-B14F-4D97-AF65-F5344CB8AC3E}">
        <p14:creationId xmlns:p14="http://schemas.microsoft.com/office/powerpoint/2010/main" val="110090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a:p>
        </p:txBody>
      </p:sp>
    </p:spTree>
    <p:extLst>
      <p:ext uri="{BB962C8B-B14F-4D97-AF65-F5344CB8AC3E}">
        <p14:creationId xmlns:p14="http://schemas.microsoft.com/office/powerpoint/2010/main" val="4081312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200" b="0" i="0" u="none" strike="noStrike" kern="1200" dirty="0">
                <a:solidFill>
                  <a:schemeClr val="tx1"/>
                </a:solidFill>
                <a:effectLst/>
                <a:latin typeface="+mn-lt"/>
                <a:ea typeface="+mn-ea"/>
                <a:cs typeface="+mn-cs"/>
              </a:rPr>
              <a:t>In May 2022, </a:t>
            </a:r>
            <a:r>
              <a:rPr lang="en-MY" sz="1200" b="0" i="0" u="none" strike="noStrike" kern="1200" dirty="0" err="1">
                <a:solidFill>
                  <a:schemeClr val="tx1"/>
                </a:solidFill>
                <a:effectLst/>
                <a:latin typeface="+mn-lt"/>
                <a:ea typeface="+mn-ea"/>
                <a:cs typeface="+mn-cs"/>
              </a:rPr>
              <a:t>ViiV</a:t>
            </a:r>
            <a:r>
              <a:rPr lang="en-MY" sz="1200" b="0" i="0" u="none" strike="noStrike" kern="1200" dirty="0">
                <a:solidFill>
                  <a:schemeClr val="tx1"/>
                </a:solidFill>
                <a:effectLst/>
                <a:latin typeface="+mn-lt"/>
                <a:ea typeface="+mn-ea"/>
                <a:cs typeface="+mn-cs"/>
              </a:rPr>
              <a:t> Healthcare committed to grant VL for patents relating to LA Cabotegravir  for </a:t>
            </a:r>
            <a:r>
              <a:rPr lang="en-MY" sz="1200" b="0" i="0" u="none" strike="noStrike" kern="1200" dirty="0" err="1">
                <a:solidFill>
                  <a:schemeClr val="tx1"/>
                </a:solidFill>
                <a:effectLst/>
                <a:latin typeface="+mn-lt"/>
                <a:ea typeface="+mn-ea"/>
                <a:cs typeface="+mn-cs"/>
              </a:rPr>
              <a:t>PrEP</a:t>
            </a:r>
            <a:r>
              <a:rPr lang="en-MY" sz="1200" b="0" i="0" u="none" strike="noStrike" kern="1200" dirty="0">
                <a:solidFill>
                  <a:schemeClr val="tx1"/>
                </a:solidFill>
                <a:effectLst/>
                <a:latin typeface="+mn-lt"/>
                <a:ea typeface="+mn-ea"/>
                <a:cs typeface="+mn-cs"/>
              </a:rPr>
              <a:t> to Medicines Patent Pool. </a:t>
            </a:r>
          </a:p>
          <a:p>
            <a:r>
              <a:rPr lang="en-MY" sz="1200" b="0" i="0" u="none" strike="noStrike" kern="1200" dirty="0" err="1">
                <a:solidFill>
                  <a:schemeClr val="tx1"/>
                </a:solidFill>
                <a:effectLst/>
                <a:latin typeface="+mn-lt"/>
                <a:ea typeface="+mn-ea"/>
                <a:cs typeface="+mn-cs"/>
              </a:rPr>
              <a:t>ViiV</a:t>
            </a:r>
            <a:r>
              <a:rPr lang="en-MY" sz="1200" b="0" i="0" u="none" strike="noStrike" kern="1200" dirty="0">
                <a:solidFill>
                  <a:schemeClr val="tx1"/>
                </a:solidFill>
                <a:effectLst/>
                <a:latin typeface="+mn-lt"/>
                <a:ea typeface="+mn-ea"/>
                <a:cs typeface="+mn-cs"/>
              </a:rPr>
              <a:t> Healthcare and MPP are actively negotiating voluntary licensing terms to help widen access to LA CAB</a:t>
            </a:r>
          </a:p>
          <a:p>
            <a:r>
              <a:rPr lang="en-US" dirty="0"/>
              <a:t>https://</a:t>
            </a:r>
            <a:r>
              <a:rPr lang="en-US" dirty="0" err="1"/>
              <a:t>i-base.info</a:t>
            </a:r>
            <a:r>
              <a:rPr lang="en-US" dirty="0"/>
              <a:t>/</a:t>
            </a:r>
            <a:r>
              <a:rPr lang="en-US" dirty="0" err="1"/>
              <a:t>htb</a:t>
            </a:r>
            <a:r>
              <a:rPr lang="en-US" dirty="0"/>
              <a:t>/42974</a:t>
            </a:r>
          </a:p>
        </p:txBody>
      </p:sp>
      <p:sp>
        <p:nvSpPr>
          <p:cNvPr id="4" name="Slide Number Placeholder 3"/>
          <p:cNvSpPr>
            <a:spLocks noGrp="1"/>
          </p:cNvSpPr>
          <p:nvPr>
            <p:ph type="sldNum" sz="quarter" idx="5"/>
          </p:nvPr>
        </p:nvSpPr>
        <p:spPr/>
        <p:txBody>
          <a:bodyPr/>
          <a:lstStyle/>
          <a:p>
            <a:fld id="{667E2545-EABB-5B44-9529-43D2DE800A50}" type="slidenum">
              <a:rPr lang="en-US" smtClean="0"/>
              <a:t>20</a:t>
            </a:fld>
            <a:endParaRPr lang="en-US"/>
          </a:p>
        </p:txBody>
      </p:sp>
    </p:spTree>
    <p:extLst>
      <p:ext uri="{BB962C8B-B14F-4D97-AF65-F5344CB8AC3E}">
        <p14:creationId xmlns:p14="http://schemas.microsoft.com/office/powerpoint/2010/main" val="345084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PWH, people with HIV.</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8079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Atlas 2 M – because of increased risk of virological failure with Q48W, more frequent VL testing to align with 8 weekly injections</a:t>
            </a:r>
          </a:p>
        </p:txBody>
      </p:sp>
      <p:sp>
        <p:nvSpPr>
          <p:cNvPr id="4" name="Slide Number Placeholder 3"/>
          <p:cNvSpPr>
            <a:spLocks noGrp="1"/>
          </p:cNvSpPr>
          <p:nvPr>
            <p:ph type="sldNum" sz="quarter" idx="5"/>
          </p:nvPr>
        </p:nvSpPr>
        <p:spPr/>
        <p:txBody>
          <a:bodyPr/>
          <a:lstStyle/>
          <a:p>
            <a:fld id="{667E2545-EABB-5B44-9529-43D2DE800A50}" type="slidenum">
              <a:rPr lang="en-US" smtClean="0"/>
              <a:t>5</a:t>
            </a:fld>
            <a:endParaRPr lang="en-US"/>
          </a:p>
        </p:txBody>
      </p:sp>
    </p:spTree>
    <p:extLst>
      <p:ext uri="{BB962C8B-B14F-4D97-AF65-F5344CB8AC3E}">
        <p14:creationId xmlns:p14="http://schemas.microsoft.com/office/powerpoint/2010/main" val="107905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www.aidsmap.com</a:t>
            </a:r>
            <a:r>
              <a:rPr lang="en-US" dirty="0"/>
              <a:t>/news/oct-2020/two-thirds-people-living-hiv-would-try-injectable-treatment-according-european-survey</a:t>
            </a:r>
          </a:p>
          <a:p>
            <a:endParaRPr lang="en-US" dirty="0"/>
          </a:p>
          <a:p>
            <a:r>
              <a:rPr lang="en-MY" dirty="0"/>
              <a:t>65.8% were interested in trying LA. The majority (80%--90%) of those with unmet needs felt LA would help, including those with strong medical needs (malabsorption and interfering gastrointestinal conditions), suboptimal adherence, confidentiality/privacy concerns and emotional burden of daily dosing. </a:t>
            </a:r>
          </a:p>
          <a:p>
            <a:r>
              <a:rPr lang="en-MY" dirty="0"/>
              <a:t>Benefits included not having to carry pills when travelling (56.3%). Furthermore, 50.0% of people living with HIV perceived LA would minimize transmission risk and improve their sexual health. </a:t>
            </a:r>
          </a:p>
          <a:p>
            <a:r>
              <a:rPr lang="en-MY" dirty="0"/>
              <a:t>The most disliked attribute was scheduling appointments (37.2%). </a:t>
            </a:r>
          </a:p>
          <a:p>
            <a:r>
              <a:rPr lang="en-MY" dirty="0"/>
              <a:t>Interest in trying a long-acting HIV regimen was highest among PLWH &lt; 50 years (69.8%), those recently diagnosed with HIV during 2017-- 2019 (84.1%), those with perceived stigma from their daily oral ART (83.3%) and those stressed by their daily dosing schedule with oral ART (78.0%). </a:t>
            </a:r>
          </a:p>
          <a:p>
            <a:endParaRPr lang="en-US" dirty="0"/>
          </a:p>
        </p:txBody>
      </p:sp>
      <p:sp>
        <p:nvSpPr>
          <p:cNvPr id="4" name="Slide Number Placeholder 3"/>
          <p:cNvSpPr>
            <a:spLocks noGrp="1"/>
          </p:cNvSpPr>
          <p:nvPr>
            <p:ph type="sldNum" sz="quarter" idx="5"/>
          </p:nvPr>
        </p:nvSpPr>
        <p:spPr/>
        <p:txBody>
          <a:bodyPr/>
          <a:lstStyle/>
          <a:p>
            <a:fld id="{667E2545-EABB-5B44-9529-43D2DE800A50}" type="slidenum">
              <a:rPr lang="en-US" smtClean="0"/>
              <a:t>9</a:t>
            </a:fld>
            <a:endParaRPr lang="en-US"/>
          </a:p>
        </p:txBody>
      </p:sp>
    </p:spTree>
    <p:extLst>
      <p:ext uri="{BB962C8B-B14F-4D97-AF65-F5344CB8AC3E}">
        <p14:creationId xmlns:p14="http://schemas.microsoft.com/office/powerpoint/2010/main" val="673112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Consistent factors that motivate switching ART to LA </a:t>
            </a:r>
            <a:r>
              <a:rPr lang="en-US" sz="1200" dirty="0" err="1"/>
              <a:t>tx</a:t>
            </a:r>
            <a:r>
              <a:rPr lang="en-US" sz="1200" dirty="0"/>
              <a:t>  across most studies in different settings include pill fatigue, the need for strict adherence, unintended HIV disclosure and daily reminder of being HIV positive with pills</a:t>
            </a:r>
          </a:p>
          <a:p>
            <a:endParaRPr lang="en-US" dirty="0"/>
          </a:p>
        </p:txBody>
      </p:sp>
      <p:sp>
        <p:nvSpPr>
          <p:cNvPr id="4" name="Slide Number Placeholder 3"/>
          <p:cNvSpPr>
            <a:spLocks noGrp="1"/>
          </p:cNvSpPr>
          <p:nvPr>
            <p:ph type="sldNum" sz="quarter" idx="5"/>
          </p:nvPr>
        </p:nvSpPr>
        <p:spPr/>
        <p:txBody>
          <a:bodyPr/>
          <a:lstStyle/>
          <a:p>
            <a:fld id="{667E2545-EABB-5B44-9529-43D2DE800A50}" type="slidenum">
              <a:rPr lang="en-US" smtClean="0"/>
              <a:t>10</a:t>
            </a:fld>
            <a:endParaRPr lang="en-US"/>
          </a:p>
        </p:txBody>
      </p:sp>
    </p:spTree>
    <p:extLst>
      <p:ext uri="{BB962C8B-B14F-4D97-AF65-F5344CB8AC3E}">
        <p14:creationId xmlns:p14="http://schemas.microsoft.com/office/powerpoint/2010/main" val="322983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i="1"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86459-2378-4323-806D-EA04947E03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274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Viral load testing must be in line with trials– every IMI</a:t>
            </a:r>
          </a:p>
          <a:p>
            <a:r>
              <a:rPr lang="en-US" dirty="0"/>
              <a:t>Requirement for more frequent VL testing </a:t>
            </a:r>
          </a:p>
          <a:p>
            <a:r>
              <a:rPr lang="en-US" dirty="0"/>
              <a:t>RPV stored at 5- 8 degrees C, remove 15 mins pre-injection, cannot be refrigerated again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Conflict with differentiated service delivery models – allows patients to be seen every 6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Mechanism to access oral bridging to be in place prior to initiation of LA CAB/RPV in event of missed injections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Widespread NNRTI (RPV) resistance in Africa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67E2545-EABB-5B44-9529-43D2DE800A50}" type="slidenum">
              <a:rPr lang="en-US" smtClean="0"/>
              <a:t>13</a:t>
            </a:fld>
            <a:endParaRPr lang="en-US"/>
          </a:p>
        </p:txBody>
      </p:sp>
    </p:spTree>
    <p:extLst>
      <p:ext uri="{BB962C8B-B14F-4D97-AF65-F5344CB8AC3E}">
        <p14:creationId xmlns:p14="http://schemas.microsoft.com/office/powerpoint/2010/main" val="3947251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successes of the current models of DSD for HIV treatment that have scaled up in LMIC leading to more patient </a:t>
            </a:r>
            <a:r>
              <a:rPr lang="en-US" dirty="0" err="1"/>
              <a:t>centred</a:t>
            </a:r>
            <a:r>
              <a:rPr lang="en-US" dirty="0"/>
              <a:t> care and increased  access should be leveraged upon</a:t>
            </a:r>
          </a:p>
          <a:p>
            <a:r>
              <a:rPr lang="en-US" dirty="0"/>
              <a:t>and should not lead to re-medicalization of care </a:t>
            </a:r>
          </a:p>
          <a:p>
            <a:endParaRPr lang="en-US" dirty="0"/>
          </a:p>
          <a:p>
            <a:r>
              <a:rPr lang="en-US" dirty="0"/>
              <a:t>For treatment, service delivery questions:</a:t>
            </a:r>
          </a:p>
          <a:p>
            <a:pPr marL="228600" indent="-228600">
              <a:buAutoNum type="arabicPeriod"/>
            </a:pPr>
            <a:r>
              <a:rPr lang="en-US" dirty="0"/>
              <a:t>How to integrate LA ART into existing client preferred service models?</a:t>
            </a:r>
          </a:p>
          <a:p>
            <a:pPr marL="228600" indent="-228600">
              <a:buAutoNum type="arabicPeriod"/>
            </a:pPr>
            <a:r>
              <a:rPr lang="en-US" dirty="0"/>
              <a:t>How to address additional training/certifications?</a:t>
            </a:r>
          </a:p>
          <a:p>
            <a:pPr marL="228600" indent="-228600">
              <a:buAutoNum type="arabicPeriod"/>
            </a:pPr>
            <a:r>
              <a:rPr lang="en-US" dirty="0"/>
              <a:t>Cold chain requirements</a:t>
            </a:r>
          </a:p>
          <a:p>
            <a:pPr marL="228600" indent="-228600">
              <a:buAutoNum type="arabicPeriod"/>
            </a:pPr>
            <a:r>
              <a:rPr lang="en-US" dirty="0"/>
              <a:t>Effective scheduling and follow up\</a:t>
            </a:r>
          </a:p>
          <a:p>
            <a:pPr marL="228600" indent="-228600">
              <a:buAutoNum type="arabicPeriod"/>
            </a:pPr>
            <a:r>
              <a:rPr lang="en-US" dirty="0"/>
              <a:t>Track potential resistance</a:t>
            </a:r>
          </a:p>
          <a:p>
            <a:endParaRPr lang="en-US" dirty="0"/>
          </a:p>
          <a:p>
            <a:endParaRPr lang="en-US" dirty="0"/>
          </a:p>
        </p:txBody>
      </p:sp>
      <p:sp>
        <p:nvSpPr>
          <p:cNvPr id="4" name="Slide Number Placeholder 3"/>
          <p:cNvSpPr>
            <a:spLocks noGrp="1"/>
          </p:cNvSpPr>
          <p:nvPr>
            <p:ph type="sldNum" sz="quarter" idx="5"/>
          </p:nvPr>
        </p:nvSpPr>
        <p:spPr/>
        <p:txBody>
          <a:bodyPr/>
          <a:lstStyle/>
          <a:p>
            <a:fld id="{667E2545-EABB-5B44-9529-43D2DE800A50}" type="slidenum">
              <a:rPr lang="en-US" smtClean="0"/>
              <a:t>15</a:t>
            </a:fld>
            <a:endParaRPr lang="en-US"/>
          </a:p>
        </p:txBody>
      </p:sp>
    </p:spTree>
    <p:extLst>
      <p:ext uri="{BB962C8B-B14F-4D97-AF65-F5344CB8AC3E}">
        <p14:creationId xmlns:p14="http://schemas.microsoft.com/office/powerpoint/2010/main" val="3717242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 current generic equivalent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Affordability is the most significant barrier to global implementation </a:t>
            </a:r>
            <a:r>
              <a:rPr lang="en-US" sz="1200" dirty="0" err="1"/>
              <a:t>esp</a:t>
            </a:r>
            <a:r>
              <a:rPr lang="en-US" sz="1200" dirty="0"/>
              <a:t> in SSA, Asia &amp; Latin America</a:t>
            </a:r>
          </a:p>
          <a:p>
            <a:r>
              <a:rPr lang="en-US" sz="1200" dirty="0"/>
              <a:t>Need to also factor programmatic costs of delivering IM injections by highly trained staff </a:t>
            </a:r>
          </a:p>
          <a:p>
            <a:endParaRPr lang="en-US" dirty="0"/>
          </a:p>
        </p:txBody>
      </p:sp>
      <p:sp>
        <p:nvSpPr>
          <p:cNvPr id="4" name="Slide Number Placeholder 3"/>
          <p:cNvSpPr>
            <a:spLocks noGrp="1"/>
          </p:cNvSpPr>
          <p:nvPr>
            <p:ph type="sldNum" sz="quarter" idx="5"/>
          </p:nvPr>
        </p:nvSpPr>
        <p:spPr/>
        <p:txBody>
          <a:bodyPr/>
          <a:lstStyle/>
          <a:p>
            <a:fld id="{667E2545-EABB-5B44-9529-43D2DE800A50}" type="slidenum">
              <a:rPr lang="en-US" smtClean="0"/>
              <a:t>19</a:t>
            </a:fld>
            <a:endParaRPr lang="en-US"/>
          </a:p>
        </p:txBody>
      </p:sp>
    </p:spTree>
    <p:extLst>
      <p:ext uri="{BB962C8B-B14F-4D97-AF65-F5344CB8AC3E}">
        <p14:creationId xmlns:p14="http://schemas.microsoft.com/office/powerpoint/2010/main" val="2367956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6849-7F1D-9A4B-882C-173F22C8276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67FBA40-FB18-4B46-9536-33B855AC8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FD817A2-BD5C-434D-A74E-1D2A8A337FAD}"/>
              </a:ext>
            </a:extLst>
          </p:cNvPr>
          <p:cNvSpPr>
            <a:spLocks noGrp="1"/>
          </p:cNvSpPr>
          <p:nvPr>
            <p:ph type="dt" sz="half" idx="10"/>
          </p:nvPr>
        </p:nvSpPr>
        <p:spPr/>
        <p:txBody>
          <a:bodyPr/>
          <a:lstStyle/>
          <a:p>
            <a:fld id="{B55D96E5-9FDF-A641-A872-31157A5D0658}" type="datetimeFigureOut">
              <a:rPr lang="en-US" smtClean="0"/>
              <a:t>7/9/22</a:t>
            </a:fld>
            <a:endParaRPr lang="en-US"/>
          </a:p>
        </p:txBody>
      </p:sp>
      <p:sp>
        <p:nvSpPr>
          <p:cNvPr id="5" name="Footer Placeholder 4">
            <a:extLst>
              <a:ext uri="{FF2B5EF4-FFF2-40B4-BE49-F238E27FC236}">
                <a16:creationId xmlns:a16="http://schemas.microsoft.com/office/drawing/2014/main" id="{0E219CAE-6EB6-F94F-829B-89D4190F79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64D62-8FCD-5D45-B822-15888DC8C147}"/>
              </a:ext>
            </a:extLst>
          </p:cNvPr>
          <p:cNvSpPr>
            <a:spLocks noGrp="1"/>
          </p:cNvSpPr>
          <p:nvPr>
            <p:ph type="sldNum" sz="quarter" idx="12"/>
          </p:nvPr>
        </p:nvSpPr>
        <p:spPr/>
        <p:txBody>
          <a:bodyPr/>
          <a:lstStyle/>
          <a:p>
            <a:fld id="{77CAF4B3-9D21-664A-9723-9D61E278DE01}" type="slidenum">
              <a:rPr lang="en-US" smtClean="0"/>
              <a:t>‹#›</a:t>
            </a:fld>
            <a:endParaRPr lang="en-US"/>
          </a:p>
        </p:txBody>
      </p:sp>
    </p:spTree>
    <p:extLst>
      <p:ext uri="{BB962C8B-B14F-4D97-AF65-F5344CB8AC3E}">
        <p14:creationId xmlns:p14="http://schemas.microsoft.com/office/powerpoint/2010/main" val="266511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C1CE-FA52-6043-80CE-A7F9BB39821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43B11B4-4272-9E4C-9B53-258BF6E43D7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647EA3-E180-C84B-849E-D5DEA67A0B77}"/>
              </a:ext>
            </a:extLst>
          </p:cNvPr>
          <p:cNvSpPr>
            <a:spLocks noGrp="1"/>
          </p:cNvSpPr>
          <p:nvPr>
            <p:ph type="dt" sz="half" idx="10"/>
          </p:nvPr>
        </p:nvSpPr>
        <p:spPr/>
        <p:txBody>
          <a:bodyPr/>
          <a:lstStyle/>
          <a:p>
            <a:fld id="{B55D96E5-9FDF-A641-A872-31157A5D0658}" type="datetimeFigureOut">
              <a:rPr lang="en-US" smtClean="0"/>
              <a:t>7/9/22</a:t>
            </a:fld>
            <a:endParaRPr lang="en-US"/>
          </a:p>
        </p:txBody>
      </p:sp>
      <p:sp>
        <p:nvSpPr>
          <p:cNvPr id="5" name="Footer Placeholder 4">
            <a:extLst>
              <a:ext uri="{FF2B5EF4-FFF2-40B4-BE49-F238E27FC236}">
                <a16:creationId xmlns:a16="http://schemas.microsoft.com/office/drawing/2014/main" id="{5ABE3602-1A8D-F646-BF1E-08A384C4F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C5019-67DF-A847-B99F-CDD08DBAACF9}"/>
              </a:ext>
            </a:extLst>
          </p:cNvPr>
          <p:cNvSpPr>
            <a:spLocks noGrp="1"/>
          </p:cNvSpPr>
          <p:nvPr>
            <p:ph type="sldNum" sz="quarter" idx="12"/>
          </p:nvPr>
        </p:nvSpPr>
        <p:spPr/>
        <p:txBody>
          <a:bodyPr/>
          <a:lstStyle/>
          <a:p>
            <a:fld id="{77CAF4B3-9D21-664A-9723-9D61E278DE01}" type="slidenum">
              <a:rPr lang="en-US" smtClean="0"/>
              <a:t>‹#›</a:t>
            </a:fld>
            <a:endParaRPr lang="en-US"/>
          </a:p>
        </p:txBody>
      </p:sp>
    </p:spTree>
    <p:extLst>
      <p:ext uri="{BB962C8B-B14F-4D97-AF65-F5344CB8AC3E}">
        <p14:creationId xmlns:p14="http://schemas.microsoft.com/office/powerpoint/2010/main" val="1282629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78A508-70D0-4149-9081-D1E43833F2D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9BAC79D-14EF-8844-9C83-DC93902EA08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F6441E-62D4-FA49-B4CE-6267A36DD7E1}"/>
              </a:ext>
            </a:extLst>
          </p:cNvPr>
          <p:cNvSpPr>
            <a:spLocks noGrp="1"/>
          </p:cNvSpPr>
          <p:nvPr>
            <p:ph type="dt" sz="half" idx="10"/>
          </p:nvPr>
        </p:nvSpPr>
        <p:spPr/>
        <p:txBody>
          <a:bodyPr/>
          <a:lstStyle/>
          <a:p>
            <a:fld id="{B55D96E5-9FDF-A641-A872-31157A5D0658}" type="datetimeFigureOut">
              <a:rPr lang="en-US" smtClean="0"/>
              <a:t>7/9/22</a:t>
            </a:fld>
            <a:endParaRPr lang="en-US"/>
          </a:p>
        </p:txBody>
      </p:sp>
      <p:sp>
        <p:nvSpPr>
          <p:cNvPr id="5" name="Footer Placeholder 4">
            <a:extLst>
              <a:ext uri="{FF2B5EF4-FFF2-40B4-BE49-F238E27FC236}">
                <a16:creationId xmlns:a16="http://schemas.microsoft.com/office/drawing/2014/main" id="{33C9D152-17E1-A240-B541-DA6FAE9C6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295E0-21BF-4547-A897-1448A18AB547}"/>
              </a:ext>
            </a:extLst>
          </p:cNvPr>
          <p:cNvSpPr>
            <a:spLocks noGrp="1"/>
          </p:cNvSpPr>
          <p:nvPr>
            <p:ph type="sldNum" sz="quarter" idx="12"/>
          </p:nvPr>
        </p:nvSpPr>
        <p:spPr/>
        <p:txBody>
          <a:bodyPr/>
          <a:lstStyle/>
          <a:p>
            <a:fld id="{77CAF4B3-9D21-664A-9723-9D61E278DE01}" type="slidenum">
              <a:rPr lang="en-US" smtClean="0"/>
              <a:t>‹#›</a:t>
            </a:fld>
            <a:endParaRPr lang="en-US"/>
          </a:p>
        </p:txBody>
      </p:sp>
    </p:spTree>
    <p:extLst>
      <p:ext uri="{BB962C8B-B14F-4D97-AF65-F5344CB8AC3E}">
        <p14:creationId xmlns:p14="http://schemas.microsoft.com/office/powerpoint/2010/main" val="942893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52DCD9-8769-4ED5-B8CC-B00FC588BA8C}"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E565D52E-38D8-4762-B9F9-9EA6D135B769}"/>
              </a:ext>
            </a:extLst>
          </p:cNvPr>
          <p:cNvSpPr>
            <a:spLocks noGrp="1"/>
          </p:cNvSpPr>
          <p:nvPr>
            <p:ph type="body" sz="quarter" idx="12"/>
          </p:nvPr>
        </p:nvSpPr>
        <p:spPr>
          <a:xfrm>
            <a:off x="803275" y="1592263"/>
            <a:ext cx="10933113" cy="4622800"/>
          </a:xfrm>
        </p:spPr>
        <p:txBody>
          <a:bodyPr>
            <a:noAutofit/>
          </a:bodyPr>
          <a:lstStyle>
            <a:lvl1pPr>
              <a:buClr>
                <a:schemeClr val="accent3"/>
              </a:buClr>
              <a:defRPr>
                <a:solidFill>
                  <a:schemeClr val="tx2"/>
                </a:solidFill>
              </a:defRPr>
            </a:lvl1pPr>
            <a:lvl2pPr>
              <a:buClr>
                <a:schemeClr val="accent3"/>
              </a:buClr>
              <a:defRPr>
                <a:solidFill>
                  <a:schemeClr val="tx2"/>
                </a:solidFill>
              </a:defRPr>
            </a:lvl2pPr>
            <a:lvl3pPr>
              <a:buClr>
                <a:schemeClr val="accent3"/>
              </a:buClr>
              <a:defRPr>
                <a:solidFill>
                  <a:schemeClr val="tx2"/>
                </a:solidFill>
              </a:defRPr>
            </a:lvl3pPr>
            <a:lvl4pPr>
              <a:buClr>
                <a:schemeClr val="accent3"/>
              </a:buClr>
              <a:defRPr>
                <a:solidFill>
                  <a:schemeClr val="tx2"/>
                </a:solidFill>
              </a:defRPr>
            </a:lvl4pPr>
            <a:lvl5pPr>
              <a:buClr>
                <a:schemeClr val="accent3"/>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7">
            <a:extLst>
              <a:ext uri="{FF2B5EF4-FFF2-40B4-BE49-F238E27FC236}">
                <a16:creationId xmlns:a16="http://schemas.microsoft.com/office/drawing/2014/main" id="{30CB4685-B433-48FF-AE43-428CB330063C}"/>
              </a:ext>
            </a:extLst>
          </p:cNvPr>
          <p:cNvSpPr>
            <a:spLocks noGrp="1"/>
          </p:cNvSpPr>
          <p:nvPr>
            <p:ph type="body" sz="quarter" idx="13" hasCustomPrompt="1"/>
          </p:nvPr>
        </p:nvSpPr>
        <p:spPr>
          <a:xfrm>
            <a:off x="803276" y="6597878"/>
            <a:ext cx="4919346" cy="107722"/>
          </a:xfrm>
        </p:spPr>
        <p:txBody>
          <a:bodyPr wrap="square" anchor="b">
            <a:spAutoFit/>
          </a:bodyPr>
          <a:lstStyle>
            <a:lvl1pPr marL="0" indent="0">
              <a:spcBef>
                <a:spcPts val="300"/>
              </a:spcBef>
              <a:buNone/>
              <a:defRPr sz="700">
                <a:solidFill>
                  <a:schemeClr val="tx2"/>
                </a:solidFill>
              </a:defRPr>
            </a:lvl1pPr>
          </a:lstStyle>
          <a:p>
            <a:pPr lvl="0"/>
            <a:r>
              <a:rPr lang="en-US" dirty="0"/>
              <a:t>Click to add footnotes</a:t>
            </a:r>
          </a:p>
        </p:txBody>
      </p:sp>
      <p:sp>
        <p:nvSpPr>
          <p:cNvPr id="7" name="Text Placeholder 11">
            <a:extLst>
              <a:ext uri="{FF2B5EF4-FFF2-40B4-BE49-F238E27FC236}">
                <a16:creationId xmlns:a16="http://schemas.microsoft.com/office/drawing/2014/main" id="{B9660AC6-B11A-4D39-B0FE-D05D7C4EFBA6}"/>
              </a:ext>
            </a:extLst>
          </p:cNvPr>
          <p:cNvSpPr>
            <a:spLocks noGrp="1"/>
          </p:cNvSpPr>
          <p:nvPr>
            <p:ph type="body" sz="quarter" idx="14" hasCustomPrompt="1"/>
          </p:nvPr>
        </p:nvSpPr>
        <p:spPr>
          <a:xfrm>
            <a:off x="6469380" y="6597878"/>
            <a:ext cx="5267008" cy="107722"/>
          </a:xfrm>
        </p:spPr>
        <p:txBody>
          <a:bodyPr wrap="square" anchor="b">
            <a:spAutoFit/>
          </a:bodyPr>
          <a:lstStyle>
            <a:lvl1pPr marL="0" indent="0" algn="r">
              <a:spcBef>
                <a:spcPts val="0"/>
              </a:spcBef>
              <a:buNone/>
              <a:defRPr sz="700">
                <a:solidFill>
                  <a:schemeClr val="tx2"/>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
        <p:nvSpPr>
          <p:cNvPr id="8" name="Title Placeholder 1">
            <a:extLst>
              <a:ext uri="{FF2B5EF4-FFF2-40B4-BE49-F238E27FC236}">
                <a16:creationId xmlns:a16="http://schemas.microsoft.com/office/drawing/2014/main" id="{293ED92E-3D94-4A33-A25F-DCDC7FA5B9B8}"/>
              </a:ext>
            </a:extLst>
          </p:cNvPr>
          <p:cNvSpPr>
            <a:spLocks noGrp="1"/>
          </p:cNvSpPr>
          <p:nvPr>
            <p:ph type="title"/>
          </p:nvPr>
        </p:nvSpPr>
        <p:spPr>
          <a:xfrm>
            <a:off x="803275" y="184935"/>
            <a:ext cx="10933113" cy="883578"/>
          </a:xfrm>
          <a:prstGeom prst="rect">
            <a:avLst/>
          </a:prstGeom>
        </p:spPr>
        <p:txBody>
          <a:bodyPr vert="horz" lIns="0" tIns="0" rIns="0" bIns="0" rtlCol="0" anchor="b" anchorCtr="0">
            <a:no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1691101911"/>
      </p:ext>
    </p:extLst>
  </p:cSld>
  <p:clrMapOvr>
    <a:masterClrMapping/>
  </p:clrMapOvr>
  <p:extLst>
    <p:ext uri="{DCECCB84-F9BA-43D5-87BE-67443E8EF086}">
      <p15:sldGuideLst xmlns:p15="http://schemas.microsoft.com/office/powerpoint/2012/main">
        <p15:guide id="1" orient="horz" pos="61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B309050-9054-D04E-9F48-6712928E9B75}"/>
              </a:ext>
            </a:extLst>
          </p:cNvPr>
          <p:cNvPicPr>
            <a:picLocks noChangeAspect="1"/>
          </p:cNvPicPr>
          <p:nvPr userDrawn="1"/>
        </p:nvPicPr>
        <p:blipFill>
          <a:blip r:embed="rId2"/>
          <a:srcRect/>
          <a:stretch/>
        </p:blipFill>
        <p:spPr>
          <a:xfrm>
            <a:off x="8261964" y="3232764"/>
            <a:ext cx="3949700" cy="3644900"/>
          </a:xfrm>
          <a:prstGeom prst="rect">
            <a:avLst/>
          </a:prstGeom>
        </p:spPr>
      </p:pic>
      <p:pic>
        <p:nvPicPr>
          <p:cNvPr id="12" name="Picture 11">
            <a:extLst>
              <a:ext uri="{FF2B5EF4-FFF2-40B4-BE49-F238E27FC236}">
                <a16:creationId xmlns:a16="http://schemas.microsoft.com/office/drawing/2014/main" id="{D52E9838-9331-2646-832C-3F14E16166B8}"/>
              </a:ext>
            </a:extLst>
          </p:cNvPr>
          <p:cNvPicPr>
            <a:picLocks noChangeAspect="1"/>
          </p:cNvPicPr>
          <p:nvPr userDrawn="1"/>
        </p:nvPicPr>
        <p:blipFill>
          <a:blip r:embed="rId3"/>
          <a:stretch>
            <a:fillRect/>
          </a:stretch>
        </p:blipFill>
        <p:spPr>
          <a:xfrm>
            <a:off x="-12527" y="-12526"/>
            <a:ext cx="5080000" cy="2540000"/>
          </a:xfrm>
          <a:prstGeom prst="rect">
            <a:avLst/>
          </a:prstGeom>
        </p:spPr>
      </p:pic>
      <p:pic>
        <p:nvPicPr>
          <p:cNvPr id="14" name="Picture 13">
            <a:extLst>
              <a:ext uri="{FF2B5EF4-FFF2-40B4-BE49-F238E27FC236}">
                <a16:creationId xmlns:a16="http://schemas.microsoft.com/office/drawing/2014/main" id="{A03CF88D-A3E6-2F46-9667-2E1662497EFF}"/>
              </a:ext>
            </a:extLst>
          </p:cNvPr>
          <p:cNvPicPr>
            <a:picLocks noChangeAspect="1"/>
          </p:cNvPicPr>
          <p:nvPr userDrawn="1"/>
        </p:nvPicPr>
        <p:blipFill>
          <a:blip r:embed="rId4"/>
          <a:srcRect/>
          <a:stretch/>
        </p:blipFill>
        <p:spPr>
          <a:xfrm>
            <a:off x="93949" y="4075223"/>
            <a:ext cx="3790063" cy="2476280"/>
          </a:xfrm>
          <a:prstGeom prst="rect">
            <a:avLst/>
          </a:prstGeom>
        </p:spPr>
      </p:pic>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2097087"/>
            <a:ext cx="7632700" cy="4103687"/>
          </a:xfrm>
          <a:prstGeom prst="rect">
            <a:avLst/>
          </a:prstGeom>
        </p:spPr>
        <p:txBody>
          <a:bodyPr lIns="0" tIns="0" rIns="0" bIns="0" anchor="t">
            <a:normAutofit/>
          </a:bodyPr>
          <a:lstStyle>
            <a:lvl1pPr>
              <a:defRPr sz="6000"/>
            </a:lvl1pPr>
          </a:lstStyle>
          <a:p>
            <a:r>
              <a:rPr lang="en-GB"/>
              <a:t>Click to edit Master title style</a:t>
            </a:r>
            <a:endParaRPr lang="en-US" dirty="0"/>
          </a:p>
        </p:txBody>
      </p:sp>
      <p:sp>
        <p:nvSpPr>
          <p:cNvPr id="19" name="TextBox 18">
            <a:extLst>
              <a:ext uri="{FF2B5EF4-FFF2-40B4-BE49-F238E27FC236}">
                <a16:creationId xmlns:a16="http://schemas.microsoft.com/office/drawing/2014/main" id="{3BC16089-C6C1-484F-807A-E6437A6C68CB}"/>
              </a:ext>
            </a:extLst>
          </p:cNvPr>
          <p:cNvSpPr txBox="1"/>
          <p:nvPr userDrawn="1"/>
        </p:nvSpPr>
        <p:spPr>
          <a:xfrm>
            <a:off x="8075613" y="0"/>
            <a:ext cx="3673474" cy="441325"/>
          </a:xfrm>
          <a:prstGeom prst="rect">
            <a:avLst/>
          </a:prstGeom>
          <a:noFill/>
        </p:spPr>
        <p:txBody>
          <a:bodyPr wrap="square" lIns="0" tIns="0" rIns="0" bIns="0" rtlCol="0" anchor="b">
            <a:noAutofit/>
          </a:bodyPr>
          <a:lstStyle/>
          <a:p>
            <a:r>
              <a:rPr lang="en-GB" sz="1000" kern="1200" dirty="0">
                <a:solidFill>
                  <a:schemeClr val="tx1"/>
                </a:solidFill>
                <a:effectLst/>
                <a:latin typeface="+mn-lt"/>
                <a:ea typeface="+mn-ea"/>
                <a:cs typeface="+mn-cs"/>
              </a:rPr>
              <a:t>29 July – 2 August · Montreal &amp; virtual</a:t>
            </a:r>
          </a:p>
        </p:txBody>
      </p:sp>
      <p:sp>
        <p:nvSpPr>
          <p:cNvPr id="20" name="TextBox 19">
            <a:extLst>
              <a:ext uri="{FF2B5EF4-FFF2-40B4-BE49-F238E27FC236}">
                <a16:creationId xmlns:a16="http://schemas.microsoft.com/office/drawing/2014/main" id="{24CE7B83-A267-FE4B-B22D-B04ED8CC9174}"/>
              </a:ext>
            </a:extLst>
          </p:cNvPr>
          <p:cNvSpPr txBox="1"/>
          <p:nvPr userDrawn="1"/>
        </p:nvSpPr>
        <p:spPr>
          <a:xfrm>
            <a:off x="4116389" y="-1"/>
            <a:ext cx="1763712" cy="441325"/>
          </a:xfrm>
          <a:prstGeom prst="rect">
            <a:avLst/>
          </a:prstGeom>
          <a:noFill/>
        </p:spPr>
        <p:txBody>
          <a:bodyPr wrap="square" lIns="0" tIns="0" rIns="0" bIns="0" rtlCol="0" anchor="b">
            <a:noAutofit/>
          </a:bodyPr>
          <a:lstStyle/>
          <a:p>
            <a:r>
              <a:rPr lang="en-GB" sz="1000" kern="1200" dirty="0">
                <a:solidFill>
                  <a:schemeClr val="tx1"/>
                </a:solidFill>
                <a:effectLst/>
                <a:latin typeface="+mn-lt"/>
                <a:ea typeface="+mn-ea"/>
                <a:cs typeface="+mn-cs"/>
              </a:rPr>
              <a:t>aids2022.org</a:t>
            </a:r>
          </a:p>
        </p:txBody>
      </p:sp>
      <p:sp>
        <p:nvSpPr>
          <p:cNvPr id="3" name="Text Placeholder 2">
            <a:extLst>
              <a:ext uri="{FF2B5EF4-FFF2-40B4-BE49-F238E27FC236}">
                <a16:creationId xmlns:a16="http://schemas.microsoft.com/office/drawing/2014/main" id="{24B60FDB-A672-194A-8015-15EF87CA8EA2}"/>
              </a:ext>
            </a:extLst>
          </p:cNvPr>
          <p:cNvSpPr>
            <a:spLocks noGrp="1"/>
          </p:cNvSpPr>
          <p:nvPr>
            <p:ph type="body" sz="quarter" idx="10" hasCustomPrompt="1"/>
          </p:nvPr>
        </p:nvSpPr>
        <p:spPr>
          <a:xfrm>
            <a:off x="4116388" y="1231490"/>
            <a:ext cx="7632700" cy="433798"/>
          </a:xfrm>
        </p:spPr>
        <p:txBody>
          <a:bodyPr anchor="t">
            <a:normAutofit/>
          </a:bodyPr>
          <a:lstStyle>
            <a:lvl1pPr>
              <a:defRPr sz="2800" b="1" i="0">
                <a:solidFill>
                  <a:schemeClr val="accent1"/>
                </a:solidFill>
                <a:latin typeface="+mj-lt"/>
                <a:ea typeface="IAS Ribbon Sans Bold" pitchFamily="2" charset="0"/>
              </a:defRPr>
            </a:lvl1pPr>
          </a:lstStyle>
          <a:p>
            <a:pPr lvl="0"/>
            <a:r>
              <a:rPr lang="en-GB" dirty="0"/>
              <a:t>Session name</a:t>
            </a:r>
          </a:p>
        </p:txBody>
      </p:sp>
      <p:sp>
        <p:nvSpPr>
          <p:cNvPr id="5" name="Text Placeholder 4">
            <a:extLst>
              <a:ext uri="{FF2B5EF4-FFF2-40B4-BE49-F238E27FC236}">
                <a16:creationId xmlns:a16="http://schemas.microsoft.com/office/drawing/2014/main" id="{395A5847-221C-FD44-96A5-ECB756A29F6A}"/>
              </a:ext>
            </a:extLst>
          </p:cNvPr>
          <p:cNvSpPr>
            <a:spLocks noGrp="1"/>
          </p:cNvSpPr>
          <p:nvPr>
            <p:ph type="body" sz="quarter" idx="11" hasCustomPrompt="1"/>
          </p:nvPr>
        </p:nvSpPr>
        <p:spPr>
          <a:xfrm>
            <a:off x="4116388" y="765175"/>
            <a:ext cx="7632700" cy="385199"/>
          </a:xfrm>
        </p:spPr>
        <p:txBody>
          <a:bodyPr anchor="b">
            <a:normAutofit/>
          </a:bodyPr>
          <a:lstStyle>
            <a:lvl1pPr>
              <a:defRPr sz="1600"/>
            </a:lvl1pPr>
          </a:lstStyle>
          <a:p>
            <a:pPr lvl="0"/>
            <a:r>
              <a:rPr lang="en-GB" dirty="0"/>
              <a:t>Presenter name &amp; affiliation</a:t>
            </a:r>
          </a:p>
        </p:txBody>
      </p:sp>
      <p:sp>
        <p:nvSpPr>
          <p:cNvPr id="15" name="TextBox 14">
            <a:extLst>
              <a:ext uri="{FF2B5EF4-FFF2-40B4-BE49-F238E27FC236}">
                <a16:creationId xmlns:a16="http://schemas.microsoft.com/office/drawing/2014/main" id="{D6AF9883-2A5D-DB4A-BEBE-7B3D801EF74A}"/>
              </a:ext>
            </a:extLst>
          </p:cNvPr>
          <p:cNvSpPr txBox="1"/>
          <p:nvPr userDrawn="1"/>
        </p:nvSpPr>
        <p:spPr>
          <a:xfrm>
            <a:off x="6312024" y="1"/>
            <a:ext cx="1763589" cy="441324"/>
          </a:xfrm>
          <a:prstGeom prst="rect">
            <a:avLst/>
          </a:prstGeom>
          <a:noFill/>
        </p:spPr>
        <p:txBody>
          <a:bodyPr wrap="square" lIns="0" tIns="0" rIns="0" bIns="0" rtlCol="0" anchor="b">
            <a:noAutofit/>
          </a:bodyPr>
          <a:lstStyle/>
          <a:p>
            <a:r>
              <a:rPr lang="en-GB" sz="1000" kern="1200" dirty="0">
                <a:solidFill>
                  <a:schemeClr val="tx1"/>
                </a:solidFill>
                <a:effectLst/>
                <a:latin typeface="+mn-lt"/>
                <a:ea typeface="+mn-ea"/>
                <a:cs typeface="+mn-cs"/>
              </a:rPr>
              <a:t>#AIDS2022</a:t>
            </a:r>
          </a:p>
        </p:txBody>
      </p:sp>
    </p:spTree>
    <p:extLst>
      <p:ext uri="{BB962C8B-B14F-4D97-AF65-F5344CB8AC3E}">
        <p14:creationId xmlns:p14="http://schemas.microsoft.com/office/powerpoint/2010/main" val="328819212"/>
      </p:ext>
    </p:extLst>
  </p:cSld>
  <p:clrMapOvr>
    <a:masterClrMapping/>
  </p:clrMapOvr>
  <p:extLst>
    <p:ext uri="{DCECCB84-F9BA-43D5-87BE-67443E8EF086}">
      <p15:sldGuideLst xmlns:p15="http://schemas.microsoft.com/office/powerpoint/2012/main">
        <p15:guide id="1" orient="horz" pos="48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1D340-2339-4DA0-AE7C-61A1595D8C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3648075"/>
            <a:ext cx="6096000" cy="3209925"/>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595648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824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B418BC65-FA9C-4AD6-96A5-06C2F5B697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90"/>
          <a:stretch/>
        </p:blipFill>
        <p:spPr>
          <a:xfrm>
            <a:off x="9034667" y="5560297"/>
            <a:ext cx="3157333" cy="1029416"/>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712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300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46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1048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5E39-D486-C94A-ABD6-B7D60824064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2321412-7073-4342-84C8-66163ADA3C0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C6B7F8-E205-F14D-903F-A3E4ABF0A5AC}"/>
              </a:ext>
            </a:extLst>
          </p:cNvPr>
          <p:cNvSpPr>
            <a:spLocks noGrp="1"/>
          </p:cNvSpPr>
          <p:nvPr>
            <p:ph type="dt" sz="half" idx="10"/>
          </p:nvPr>
        </p:nvSpPr>
        <p:spPr/>
        <p:txBody>
          <a:bodyPr/>
          <a:lstStyle/>
          <a:p>
            <a:fld id="{B55D96E5-9FDF-A641-A872-31157A5D0658}" type="datetimeFigureOut">
              <a:rPr lang="en-US" smtClean="0"/>
              <a:t>7/9/22</a:t>
            </a:fld>
            <a:endParaRPr lang="en-US"/>
          </a:p>
        </p:txBody>
      </p:sp>
      <p:sp>
        <p:nvSpPr>
          <p:cNvPr id="5" name="Footer Placeholder 4">
            <a:extLst>
              <a:ext uri="{FF2B5EF4-FFF2-40B4-BE49-F238E27FC236}">
                <a16:creationId xmlns:a16="http://schemas.microsoft.com/office/drawing/2014/main" id="{CF80E784-AC02-F046-98DF-9541EA3AC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A2125-F63F-6847-A041-95A924B50330}"/>
              </a:ext>
            </a:extLst>
          </p:cNvPr>
          <p:cNvSpPr>
            <a:spLocks noGrp="1"/>
          </p:cNvSpPr>
          <p:nvPr>
            <p:ph type="sldNum" sz="quarter" idx="12"/>
          </p:nvPr>
        </p:nvSpPr>
        <p:spPr/>
        <p:txBody>
          <a:bodyPr/>
          <a:lstStyle/>
          <a:p>
            <a:fld id="{77CAF4B3-9D21-664A-9723-9D61E278DE01}" type="slidenum">
              <a:rPr lang="en-US" smtClean="0"/>
              <a:t>‹#›</a:t>
            </a:fld>
            <a:endParaRPr lang="en-US"/>
          </a:p>
        </p:txBody>
      </p:sp>
    </p:spTree>
    <p:extLst>
      <p:ext uri="{BB962C8B-B14F-4D97-AF65-F5344CB8AC3E}">
        <p14:creationId xmlns:p14="http://schemas.microsoft.com/office/powerpoint/2010/main" val="618678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746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pic>
        <p:nvPicPr>
          <p:cNvPr id="10" name="Picture 9" descr="A picture containing icon&#10;&#10;Description automatically generated">
            <a:extLst>
              <a:ext uri="{FF2B5EF4-FFF2-40B4-BE49-F238E27FC236}">
                <a16:creationId xmlns:a16="http://schemas.microsoft.com/office/drawing/2014/main" id="{42E79C8A-E7C4-431E-B7EE-896656B478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90"/>
          <a:stretch/>
        </p:blipFill>
        <p:spPr>
          <a:xfrm>
            <a:off x="9034667" y="5560297"/>
            <a:ext cx="3157333" cy="1029416"/>
          </a:xfrm>
          <a:prstGeom prst="rect">
            <a:avLst/>
          </a:prstGeom>
        </p:spPr>
      </p:pic>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813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030B-21CB-42CF-94AD-105D6F6B38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73701F0-AE4F-4EE6-8017-6E4F1809E6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93668D0-2259-4960-B9B4-4C875181D900}"/>
              </a:ext>
            </a:extLst>
          </p:cNvPr>
          <p:cNvSpPr>
            <a:spLocks noGrp="1"/>
          </p:cNvSpPr>
          <p:nvPr>
            <p:ph type="dt" sz="half" idx="10"/>
          </p:nvPr>
        </p:nvSpPr>
        <p:spPr/>
        <p:txBody>
          <a:bodyPr/>
          <a:lstStyle/>
          <a:p>
            <a:fld id="{69C0BB52-F262-4152-89E8-4D844E49B0A5}" type="datetimeFigureOut">
              <a:rPr lang="en-AU" smtClean="0"/>
              <a:t>15/7/22</a:t>
            </a:fld>
            <a:endParaRPr lang="en-AU"/>
          </a:p>
        </p:txBody>
      </p:sp>
      <p:sp>
        <p:nvSpPr>
          <p:cNvPr id="5" name="Footer Placeholder 4">
            <a:extLst>
              <a:ext uri="{FF2B5EF4-FFF2-40B4-BE49-F238E27FC236}">
                <a16:creationId xmlns:a16="http://schemas.microsoft.com/office/drawing/2014/main" id="{D038656D-DAEA-426D-9B3C-1018F27DE6C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04A1931-FA4D-43DA-86CE-16208E6FAC80}"/>
              </a:ext>
            </a:extLst>
          </p:cNvPr>
          <p:cNvSpPr>
            <a:spLocks noGrp="1"/>
          </p:cNvSpPr>
          <p:nvPr>
            <p:ph type="sldNum" sz="quarter" idx="12"/>
          </p:nvPr>
        </p:nvSpPr>
        <p:spPr/>
        <p:txBody>
          <a:bodyPr/>
          <a:lstStyle/>
          <a:p>
            <a:fld id="{892329CA-91CB-40BA-83B9-A45E9F7522AE}" type="slidenum">
              <a:rPr lang="en-AU" smtClean="0"/>
              <a:t>‹#›</a:t>
            </a:fld>
            <a:endParaRPr lang="en-AU"/>
          </a:p>
        </p:txBody>
      </p:sp>
    </p:spTree>
    <p:extLst>
      <p:ext uri="{BB962C8B-B14F-4D97-AF65-F5344CB8AC3E}">
        <p14:creationId xmlns:p14="http://schemas.microsoft.com/office/powerpoint/2010/main" val="4127246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72D5C-7B89-4C9A-BBD5-64A88716712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21330AD-F4CE-4C0B-9DAB-A0A4E875D5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E673580-F903-4018-AAE9-6DBE6CD00537}"/>
              </a:ext>
            </a:extLst>
          </p:cNvPr>
          <p:cNvSpPr>
            <a:spLocks noGrp="1"/>
          </p:cNvSpPr>
          <p:nvPr>
            <p:ph type="dt" sz="half" idx="10"/>
          </p:nvPr>
        </p:nvSpPr>
        <p:spPr/>
        <p:txBody>
          <a:bodyPr/>
          <a:lstStyle/>
          <a:p>
            <a:fld id="{69C0BB52-F262-4152-89E8-4D844E49B0A5}" type="datetimeFigureOut">
              <a:rPr lang="en-AU" smtClean="0"/>
              <a:t>15/7/22</a:t>
            </a:fld>
            <a:endParaRPr lang="en-AU"/>
          </a:p>
        </p:txBody>
      </p:sp>
      <p:sp>
        <p:nvSpPr>
          <p:cNvPr id="5" name="Footer Placeholder 4">
            <a:extLst>
              <a:ext uri="{FF2B5EF4-FFF2-40B4-BE49-F238E27FC236}">
                <a16:creationId xmlns:a16="http://schemas.microsoft.com/office/drawing/2014/main" id="{833C14A9-439E-47A5-B34F-2DF0B750D66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D55B73E-0E7B-4B98-8F0B-9919C4ED75E0}"/>
              </a:ext>
            </a:extLst>
          </p:cNvPr>
          <p:cNvSpPr>
            <a:spLocks noGrp="1"/>
          </p:cNvSpPr>
          <p:nvPr>
            <p:ph type="sldNum" sz="quarter" idx="12"/>
          </p:nvPr>
        </p:nvSpPr>
        <p:spPr/>
        <p:txBody>
          <a:bodyPr/>
          <a:lstStyle/>
          <a:p>
            <a:fld id="{892329CA-91CB-40BA-83B9-A45E9F7522AE}" type="slidenum">
              <a:rPr lang="en-AU" smtClean="0"/>
              <a:t>‹#›</a:t>
            </a:fld>
            <a:endParaRPr lang="en-AU"/>
          </a:p>
        </p:txBody>
      </p:sp>
    </p:spTree>
    <p:extLst>
      <p:ext uri="{BB962C8B-B14F-4D97-AF65-F5344CB8AC3E}">
        <p14:creationId xmlns:p14="http://schemas.microsoft.com/office/powerpoint/2010/main" val="1622617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FA5BD-B447-4B53-B843-16C5336CF1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1835ADA-BECF-4129-9317-54172856E1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9164F6-D458-4530-8939-856A7B4CB94D}"/>
              </a:ext>
            </a:extLst>
          </p:cNvPr>
          <p:cNvSpPr>
            <a:spLocks noGrp="1"/>
          </p:cNvSpPr>
          <p:nvPr>
            <p:ph type="dt" sz="half" idx="10"/>
          </p:nvPr>
        </p:nvSpPr>
        <p:spPr/>
        <p:txBody>
          <a:bodyPr/>
          <a:lstStyle/>
          <a:p>
            <a:fld id="{69C0BB52-F262-4152-89E8-4D844E49B0A5}" type="datetimeFigureOut">
              <a:rPr lang="en-AU" smtClean="0"/>
              <a:t>15/7/22</a:t>
            </a:fld>
            <a:endParaRPr lang="en-AU"/>
          </a:p>
        </p:txBody>
      </p:sp>
      <p:sp>
        <p:nvSpPr>
          <p:cNvPr id="5" name="Footer Placeholder 4">
            <a:extLst>
              <a:ext uri="{FF2B5EF4-FFF2-40B4-BE49-F238E27FC236}">
                <a16:creationId xmlns:a16="http://schemas.microsoft.com/office/drawing/2014/main" id="{7F6982DE-43CD-4E47-BD60-3EA9645A2B3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CDB9CA5-CD2B-454C-BEF0-1DD34630FEF9}"/>
              </a:ext>
            </a:extLst>
          </p:cNvPr>
          <p:cNvSpPr>
            <a:spLocks noGrp="1"/>
          </p:cNvSpPr>
          <p:nvPr>
            <p:ph type="sldNum" sz="quarter" idx="12"/>
          </p:nvPr>
        </p:nvSpPr>
        <p:spPr/>
        <p:txBody>
          <a:bodyPr/>
          <a:lstStyle/>
          <a:p>
            <a:fld id="{892329CA-91CB-40BA-83B9-A45E9F7522AE}" type="slidenum">
              <a:rPr lang="en-AU" smtClean="0"/>
              <a:t>‹#›</a:t>
            </a:fld>
            <a:endParaRPr lang="en-AU"/>
          </a:p>
        </p:txBody>
      </p:sp>
    </p:spTree>
    <p:extLst>
      <p:ext uri="{BB962C8B-B14F-4D97-AF65-F5344CB8AC3E}">
        <p14:creationId xmlns:p14="http://schemas.microsoft.com/office/powerpoint/2010/main" val="3335998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C01FF-F23C-4A27-B3EB-5FB7E453099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EC0E302-EEA1-4BFF-9E27-6CF2199988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9BE230C-4E82-421D-AAFC-58227008C3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707F4BE-49E2-41EE-8D03-647BCB94B057}"/>
              </a:ext>
            </a:extLst>
          </p:cNvPr>
          <p:cNvSpPr>
            <a:spLocks noGrp="1"/>
          </p:cNvSpPr>
          <p:nvPr>
            <p:ph type="dt" sz="half" idx="10"/>
          </p:nvPr>
        </p:nvSpPr>
        <p:spPr/>
        <p:txBody>
          <a:bodyPr/>
          <a:lstStyle/>
          <a:p>
            <a:fld id="{69C0BB52-F262-4152-89E8-4D844E49B0A5}" type="datetimeFigureOut">
              <a:rPr lang="en-AU" smtClean="0"/>
              <a:t>15/7/22</a:t>
            </a:fld>
            <a:endParaRPr lang="en-AU"/>
          </a:p>
        </p:txBody>
      </p:sp>
      <p:sp>
        <p:nvSpPr>
          <p:cNvPr id="6" name="Footer Placeholder 5">
            <a:extLst>
              <a:ext uri="{FF2B5EF4-FFF2-40B4-BE49-F238E27FC236}">
                <a16:creationId xmlns:a16="http://schemas.microsoft.com/office/drawing/2014/main" id="{D05A7DF7-1FCB-417A-B795-DDF167CE5BC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0A8E86D-1CDE-4E27-B564-CA4871CC7C9A}"/>
              </a:ext>
            </a:extLst>
          </p:cNvPr>
          <p:cNvSpPr>
            <a:spLocks noGrp="1"/>
          </p:cNvSpPr>
          <p:nvPr>
            <p:ph type="sldNum" sz="quarter" idx="12"/>
          </p:nvPr>
        </p:nvSpPr>
        <p:spPr/>
        <p:txBody>
          <a:bodyPr/>
          <a:lstStyle/>
          <a:p>
            <a:fld id="{892329CA-91CB-40BA-83B9-A45E9F7522AE}" type="slidenum">
              <a:rPr lang="en-AU" smtClean="0"/>
              <a:t>‹#›</a:t>
            </a:fld>
            <a:endParaRPr lang="en-AU"/>
          </a:p>
        </p:txBody>
      </p:sp>
    </p:spTree>
    <p:extLst>
      <p:ext uri="{BB962C8B-B14F-4D97-AF65-F5344CB8AC3E}">
        <p14:creationId xmlns:p14="http://schemas.microsoft.com/office/powerpoint/2010/main" val="1019242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110F-FF99-4B69-ACD0-D48C2545FE5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997023C-8B34-49B7-BF14-5CD0C93A1F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D34D33-F33F-46CD-BC21-8C959F7628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4875034-3FF3-49ED-A993-A418DF0BA5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335081-FBD8-49C4-86EE-25366A4B6C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178401C-0DAF-4239-B4B3-20CB07987D89}"/>
              </a:ext>
            </a:extLst>
          </p:cNvPr>
          <p:cNvSpPr>
            <a:spLocks noGrp="1"/>
          </p:cNvSpPr>
          <p:nvPr>
            <p:ph type="dt" sz="half" idx="10"/>
          </p:nvPr>
        </p:nvSpPr>
        <p:spPr/>
        <p:txBody>
          <a:bodyPr/>
          <a:lstStyle/>
          <a:p>
            <a:fld id="{69C0BB52-F262-4152-89E8-4D844E49B0A5}" type="datetimeFigureOut">
              <a:rPr lang="en-AU" smtClean="0"/>
              <a:t>15/7/22</a:t>
            </a:fld>
            <a:endParaRPr lang="en-AU"/>
          </a:p>
        </p:txBody>
      </p:sp>
      <p:sp>
        <p:nvSpPr>
          <p:cNvPr id="8" name="Footer Placeholder 7">
            <a:extLst>
              <a:ext uri="{FF2B5EF4-FFF2-40B4-BE49-F238E27FC236}">
                <a16:creationId xmlns:a16="http://schemas.microsoft.com/office/drawing/2014/main" id="{840DDF52-72EA-4910-96BF-3560EDD0323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BF64174-F37D-44EE-B3F9-0B8EB42B6988}"/>
              </a:ext>
            </a:extLst>
          </p:cNvPr>
          <p:cNvSpPr>
            <a:spLocks noGrp="1"/>
          </p:cNvSpPr>
          <p:nvPr>
            <p:ph type="sldNum" sz="quarter" idx="12"/>
          </p:nvPr>
        </p:nvSpPr>
        <p:spPr/>
        <p:txBody>
          <a:bodyPr/>
          <a:lstStyle/>
          <a:p>
            <a:fld id="{892329CA-91CB-40BA-83B9-A45E9F7522AE}" type="slidenum">
              <a:rPr lang="en-AU" smtClean="0"/>
              <a:t>‹#›</a:t>
            </a:fld>
            <a:endParaRPr lang="en-AU"/>
          </a:p>
        </p:txBody>
      </p:sp>
    </p:spTree>
    <p:extLst>
      <p:ext uri="{BB962C8B-B14F-4D97-AF65-F5344CB8AC3E}">
        <p14:creationId xmlns:p14="http://schemas.microsoft.com/office/powerpoint/2010/main" val="598292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ADD50-4DB5-4028-B4CA-3388E158236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22A3616-53F8-4863-B77A-84C2255ED21E}"/>
              </a:ext>
            </a:extLst>
          </p:cNvPr>
          <p:cNvSpPr>
            <a:spLocks noGrp="1"/>
          </p:cNvSpPr>
          <p:nvPr>
            <p:ph type="dt" sz="half" idx="10"/>
          </p:nvPr>
        </p:nvSpPr>
        <p:spPr/>
        <p:txBody>
          <a:bodyPr/>
          <a:lstStyle/>
          <a:p>
            <a:fld id="{69C0BB52-F262-4152-89E8-4D844E49B0A5}" type="datetimeFigureOut">
              <a:rPr lang="en-AU" smtClean="0"/>
              <a:t>15/7/22</a:t>
            </a:fld>
            <a:endParaRPr lang="en-AU"/>
          </a:p>
        </p:txBody>
      </p:sp>
      <p:sp>
        <p:nvSpPr>
          <p:cNvPr id="4" name="Footer Placeholder 3">
            <a:extLst>
              <a:ext uri="{FF2B5EF4-FFF2-40B4-BE49-F238E27FC236}">
                <a16:creationId xmlns:a16="http://schemas.microsoft.com/office/drawing/2014/main" id="{03705C97-E0CF-40C0-8846-695DFC006AF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646896C-66A0-4F9C-9D8A-844DDDEB4DDF}"/>
              </a:ext>
            </a:extLst>
          </p:cNvPr>
          <p:cNvSpPr>
            <a:spLocks noGrp="1"/>
          </p:cNvSpPr>
          <p:nvPr>
            <p:ph type="sldNum" sz="quarter" idx="12"/>
          </p:nvPr>
        </p:nvSpPr>
        <p:spPr/>
        <p:txBody>
          <a:bodyPr/>
          <a:lstStyle/>
          <a:p>
            <a:fld id="{892329CA-91CB-40BA-83B9-A45E9F7522AE}" type="slidenum">
              <a:rPr lang="en-AU" smtClean="0"/>
              <a:t>‹#›</a:t>
            </a:fld>
            <a:endParaRPr lang="en-AU"/>
          </a:p>
        </p:txBody>
      </p:sp>
    </p:spTree>
    <p:extLst>
      <p:ext uri="{BB962C8B-B14F-4D97-AF65-F5344CB8AC3E}">
        <p14:creationId xmlns:p14="http://schemas.microsoft.com/office/powerpoint/2010/main" val="799432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114646-BA19-4661-A3FE-FE1A70ACAEB0}"/>
              </a:ext>
            </a:extLst>
          </p:cNvPr>
          <p:cNvSpPr>
            <a:spLocks noGrp="1"/>
          </p:cNvSpPr>
          <p:nvPr>
            <p:ph type="dt" sz="half" idx="10"/>
          </p:nvPr>
        </p:nvSpPr>
        <p:spPr/>
        <p:txBody>
          <a:bodyPr/>
          <a:lstStyle/>
          <a:p>
            <a:fld id="{69C0BB52-F262-4152-89E8-4D844E49B0A5}" type="datetimeFigureOut">
              <a:rPr lang="en-AU" smtClean="0"/>
              <a:t>15/7/22</a:t>
            </a:fld>
            <a:endParaRPr lang="en-AU"/>
          </a:p>
        </p:txBody>
      </p:sp>
      <p:sp>
        <p:nvSpPr>
          <p:cNvPr id="3" name="Footer Placeholder 2">
            <a:extLst>
              <a:ext uri="{FF2B5EF4-FFF2-40B4-BE49-F238E27FC236}">
                <a16:creationId xmlns:a16="http://schemas.microsoft.com/office/drawing/2014/main" id="{DDE6AF00-01E5-429D-8ED1-FCB4B920DFD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BEA4D47-73A5-441A-9FD6-D743317D1F07}"/>
              </a:ext>
            </a:extLst>
          </p:cNvPr>
          <p:cNvSpPr>
            <a:spLocks noGrp="1"/>
          </p:cNvSpPr>
          <p:nvPr>
            <p:ph type="sldNum" sz="quarter" idx="12"/>
          </p:nvPr>
        </p:nvSpPr>
        <p:spPr/>
        <p:txBody>
          <a:bodyPr/>
          <a:lstStyle/>
          <a:p>
            <a:fld id="{892329CA-91CB-40BA-83B9-A45E9F7522AE}" type="slidenum">
              <a:rPr lang="en-AU" smtClean="0"/>
              <a:t>‹#›</a:t>
            </a:fld>
            <a:endParaRPr lang="en-AU"/>
          </a:p>
        </p:txBody>
      </p:sp>
    </p:spTree>
    <p:extLst>
      <p:ext uri="{BB962C8B-B14F-4D97-AF65-F5344CB8AC3E}">
        <p14:creationId xmlns:p14="http://schemas.microsoft.com/office/powerpoint/2010/main" val="203870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E5B1C-CA6B-46CF-BD00-49917CA582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30573F7-C1AF-44A1-9AE5-DA8FD352B8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399C24E-4BA0-47FA-A923-42B0E92245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9EE72-8A00-4F43-8102-FDFC7438EBEF}"/>
              </a:ext>
            </a:extLst>
          </p:cNvPr>
          <p:cNvSpPr>
            <a:spLocks noGrp="1"/>
          </p:cNvSpPr>
          <p:nvPr>
            <p:ph type="dt" sz="half" idx="10"/>
          </p:nvPr>
        </p:nvSpPr>
        <p:spPr/>
        <p:txBody>
          <a:bodyPr/>
          <a:lstStyle/>
          <a:p>
            <a:fld id="{69C0BB52-F262-4152-89E8-4D844E49B0A5}" type="datetimeFigureOut">
              <a:rPr lang="en-AU" smtClean="0"/>
              <a:t>15/7/22</a:t>
            </a:fld>
            <a:endParaRPr lang="en-AU"/>
          </a:p>
        </p:txBody>
      </p:sp>
      <p:sp>
        <p:nvSpPr>
          <p:cNvPr id="6" name="Footer Placeholder 5">
            <a:extLst>
              <a:ext uri="{FF2B5EF4-FFF2-40B4-BE49-F238E27FC236}">
                <a16:creationId xmlns:a16="http://schemas.microsoft.com/office/drawing/2014/main" id="{6D99A0AB-199B-41B8-BC90-9429D63EBE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66C1134-A1AB-40C2-BC40-A1FE8B01ECF5}"/>
              </a:ext>
            </a:extLst>
          </p:cNvPr>
          <p:cNvSpPr>
            <a:spLocks noGrp="1"/>
          </p:cNvSpPr>
          <p:nvPr>
            <p:ph type="sldNum" sz="quarter" idx="12"/>
          </p:nvPr>
        </p:nvSpPr>
        <p:spPr/>
        <p:txBody>
          <a:bodyPr/>
          <a:lstStyle/>
          <a:p>
            <a:fld id="{892329CA-91CB-40BA-83B9-A45E9F7522AE}" type="slidenum">
              <a:rPr lang="en-AU" smtClean="0"/>
              <a:t>‹#›</a:t>
            </a:fld>
            <a:endParaRPr lang="en-AU"/>
          </a:p>
        </p:txBody>
      </p:sp>
    </p:spTree>
    <p:extLst>
      <p:ext uri="{BB962C8B-B14F-4D97-AF65-F5344CB8AC3E}">
        <p14:creationId xmlns:p14="http://schemas.microsoft.com/office/powerpoint/2010/main" val="1941780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760C-A398-C442-BDC3-72AD3773D82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FA9DB9C-E263-1046-91EC-030A6B32A5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D87E2F1-F225-FE4A-A19B-74D256CC608B}"/>
              </a:ext>
            </a:extLst>
          </p:cNvPr>
          <p:cNvSpPr>
            <a:spLocks noGrp="1"/>
          </p:cNvSpPr>
          <p:nvPr>
            <p:ph type="dt" sz="half" idx="10"/>
          </p:nvPr>
        </p:nvSpPr>
        <p:spPr/>
        <p:txBody>
          <a:bodyPr/>
          <a:lstStyle/>
          <a:p>
            <a:fld id="{B55D96E5-9FDF-A641-A872-31157A5D0658}" type="datetimeFigureOut">
              <a:rPr lang="en-US" smtClean="0"/>
              <a:t>7/9/22</a:t>
            </a:fld>
            <a:endParaRPr lang="en-US"/>
          </a:p>
        </p:txBody>
      </p:sp>
      <p:sp>
        <p:nvSpPr>
          <p:cNvPr id="5" name="Footer Placeholder 4">
            <a:extLst>
              <a:ext uri="{FF2B5EF4-FFF2-40B4-BE49-F238E27FC236}">
                <a16:creationId xmlns:a16="http://schemas.microsoft.com/office/drawing/2014/main" id="{36D9E248-1D87-974A-B189-E48B1838A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1B209-A4F9-9343-B80A-3790096C60D3}"/>
              </a:ext>
            </a:extLst>
          </p:cNvPr>
          <p:cNvSpPr>
            <a:spLocks noGrp="1"/>
          </p:cNvSpPr>
          <p:nvPr>
            <p:ph type="sldNum" sz="quarter" idx="12"/>
          </p:nvPr>
        </p:nvSpPr>
        <p:spPr/>
        <p:txBody>
          <a:bodyPr/>
          <a:lstStyle/>
          <a:p>
            <a:fld id="{77CAF4B3-9D21-664A-9723-9D61E278DE01}" type="slidenum">
              <a:rPr lang="en-US" smtClean="0"/>
              <a:t>‹#›</a:t>
            </a:fld>
            <a:endParaRPr lang="en-US"/>
          </a:p>
        </p:txBody>
      </p:sp>
    </p:spTree>
    <p:extLst>
      <p:ext uri="{BB962C8B-B14F-4D97-AF65-F5344CB8AC3E}">
        <p14:creationId xmlns:p14="http://schemas.microsoft.com/office/powerpoint/2010/main" val="873302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2794-BFD5-4532-B31B-96AFDD25F1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D33804F-83C9-4210-96E7-F2AA846C5F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BC1686C-1492-4D79-8E61-5D25D3558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16480D-5015-43B9-9D4E-CD254071D9DD}"/>
              </a:ext>
            </a:extLst>
          </p:cNvPr>
          <p:cNvSpPr>
            <a:spLocks noGrp="1"/>
          </p:cNvSpPr>
          <p:nvPr>
            <p:ph type="dt" sz="half" idx="10"/>
          </p:nvPr>
        </p:nvSpPr>
        <p:spPr/>
        <p:txBody>
          <a:bodyPr/>
          <a:lstStyle/>
          <a:p>
            <a:fld id="{69C0BB52-F262-4152-89E8-4D844E49B0A5}" type="datetimeFigureOut">
              <a:rPr lang="en-AU" smtClean="0"/>
              <a:t>15/7/22</a:t>
            </a:fld>
            <a:endParaRPr lang="en-AU"/>
          </a:p>
        </p:txBody>
      </p:sp>
      <p:sp>
        <p:nvSpPr>
          <p:cNvPr id="6" name="Footer Placeholder 5">
            <a:extLst>
              <a:ext uri="{FF2B5EF4-FFF2-40B4-BE49-F238E27FC236}">
                <a16:creationId xmlns:a16="http://schemas.microsoft.com/office/drawing/2014/main" id="{C28B0108-7D24-4CEF-9F67-2D3C109E293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C805DA0-D87A-45EE-9336-76B631D1FF8A}"/>
              </a:ext>
            </a:extLst>
          </p:cNvPr>
          <p:cNvSpPr>
            <a:spLocks noGrp="1"/>
          </p:cNvSpPr>
          <p:nvPr>
            <p:ph type="sldNum" sz="quarter" idx="12"/>
          </p:nvPr>
        </p:nvSpPr>
        <p:spPr/>
        <p:txBody>
          <a:bodyPr/>
          <a:lstStyle/>
          <a:p>
            <a:fld id="{892329CA-91CB-40BA-83B9-A45E9F7522AE}" type="slidenum">
              <a:rPr lang="en-AU" smtClean="0"/>
              <a:t>‹#›</a:t>
            </a:fld>
            <a:endParaRPr lang="en-AU"/>
          </a:p>
        </p:txBody>
      </p:sp>
    </p:spTree>
    <p:extLst>
      <p:ext uri="{BB962C8B-B14F-4D97-AF65-F5344CB8AC3E}">
        <p14:creationId xmlns:p14="http://schemas.microsoft.com/office/powerpoint/2010/main" val="749602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8E12A-8207-45A5-BAC3-A625CB0293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0D66DE5-4640-4045-8D2F-5C51BE3D8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88BB230-426F-4230-B991-0B5620DAB7A6}"/>
              </a:ext>
            </a:extLst>
          </p:cNvPr>
          <p:cNvSpPr>
            <a:spLocks noGrp="1"/>
          </p:cNvSpPr>
          <p:nvPr>
            <p:ph type="dt" sz="half" idx="10"/>
          </p:nvPr>
        </p:nvSpPr>
        <p:spPr/>
        <p:txBody>
          <a:bodyPr/>
          <a:lstStyle/>
          <a:p>
            <a:fld id="{69C0BB52-F262-4152-89E8-4D844E49B0A5}" type="datetimeFigureOut">
              <a:rPr lang="en-AU" smtClean="0"/>
              <a:t>15/7/22</a:t>
            </a:fld>
            <a:endParaRPr lang="en-AU"/>
          </a:p>
        </p:txBody>
      </p:sp>
      <p:sp>
        <p:nvSpPr>
          <p:cNvPr id="5" name="Footer Placeholder 4">
            <a:extLst>
              <a:ext uri="{FF2B5EF4-FFF2-40B4-BE49-F238E27FC236}">
                <a16:creationId xmlns:a16="http://schemas.microsoft.com/office/drawing/2014/main" id="{7C76420E-FC68-4FF9-AFC0-229A76CB074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DCD5513-E060-4C4E-BA14-F5FE05CA05DF}"/>
              </a:ext>
            </a:extLst>
          </p:cNvPr>
          <p:cNvSpPr>
            <a:spLocks noGrp="1"/>
          </p:cNvSpPr>
          <p:nvPr>
            <p:ph type="sldNum" sz="quarter" idx="12"/>
          </p:nvPr>
        </p:nvSpPr>
        <p:spPr/>
        <p:txBody>
          <a:bodyPr/>
          <a:lstStyle/>
          <a:p>
            <a:fld id="{892329CA-91CB-40BA-83B9-A45E9F7522AE}" type="slidenum">
              <a:rPr lang="en-AU" smtClean="0"/>
              <a:t>‹#›</a:t>
            </a:fld>
            <a:endParaRPr lang="en-AU"/>
          </a:p>
        </p:txBody>
      </p:sp>
    </p:spTree>
    <p:extLst>
      <p:ext uri="{BB962C8B-B14F-4D97-AF65-F5344CB8AC3E}">
        <p14:creationId xmlns:p14="http://schemas.microsoft.com/office/powerpoint/2010/main" val="3970237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0D14BD-2F37-44E4-9FA6-E4AEB507CF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3B936AB-DEF2-462B-B031-BA5A5801AB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87CE006-A2CB-431F-AE2B-15BDCE4B0638}"/>
              </a:ext>
            </a:extLst>
          </p:cNvPr>
          <p:cNvSpPr>
            <a:spLocks noGrp="1"/>
          </p:cNvSpPr>
          <p:nvPr>
            <p:ph type="dt" sz="half" idx="10"/>
          </p:nvPr>
        </p:nvSpPr>
        <p:spPr/>
        <p:txBody>
          <a:bodyPr/>
          <a:lstStyle/>
          <a:p>
            <a:fld id="{69C0BB52-F262-4152-89E8-4D844E49B0A5}" type="datetimeFigureOut">
              <a:rPr lang="en-AU" smtClean="0"/>
              <a:t>15/7/22</a:t>
            </a:fld>
            <a:endParaRPr lang="en-AU"/>
          </a:p>
        </p:txBody>
      </p:sp>
      <p:sp>
        <p:nvSpPr>
          <p:cNvPr id="5" name="Footer Placeholder 4">
            <a:extLst>
              <a:ext uri="{FF2B5EF4-FFF2-40B4-BE49-F238E27FC236}">
                <a16:creationId xmlns:a16="http://schemas.microsoft.com/office/drawing/2014/main" id="{0D461218-DF53-4098-B7CE-1B0014DB4C0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1F29EDD-6655-4C26-B241-314C2F429596}"/>
              </a:ext>
            </a:extLst>
          </p:cNvPr>
          <p:cNvSpPr>
            <a:spLocks noGrp="1"/>
          </p:cNvSpPr>
          <p:nvPr>
            <p:ph type="sldNum" sz="quarter" idx="12"/>
          </p:nvPr>
        </p:nvSpPr>
        <p:spPr/>
        <p:txBody>
          <a:bodyPr/>
          <a:lstStyle/>
          <a:p>
            <a:fld id="{892329CA-91CB-40BA-83B9-A45E9F7522AE}" type="slidenum">
              <a:rPr lang="en-AU" smtClean="0"/>
              <a:t>‹#›</a:t>
            </a:fld>
            <a:endParaRPr lang="en-AU"/>
          </a:p>
        </p:txBody>
      </p:sp>
    </p:spTree>
    <p:extLst>
      <p:ext uri="{BB962C8B-B14F-4D97-AF65-F5344CB8AC3E}">
        <p14:creationId xmlns:p14="http://schemas.microsoft.com/office/powerpoint/2010/main" val="2827131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D598-3457-734D-97F2-BBAAFA4A4AB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2FEB901-7EBE-2C4D-8718-B7E84CEC18FD}"/>
              </a:ext>
            </a:extLst>
          </p:cNvPr>
          <p:cNvSpPr>
            <a:spLocks noGrp="1"/>
          </p:cNvSpPr>
          <p:nvPr>
            <p:ph type="sldNum" sz="quarter" idx="10"/>
          </p:nvPr>
        </p:nvSpPr>
        <p:spPr/>
        <p:txBody>
          <a:bodyPr anchor="b"/>
          <a:lstStyle/>
          <a:p>
            <a:fld id="{73125888-CCA9-BE41-9D25-A7AC08D335CF}" type="slidenum">
              <a:rPr lang="en-US" smtClean="0"/>
              <a:pPr/>
              <a:t>‹#›</a:t>
            </a:fld>
            <a:endParaRPr lang="en-US" dirty="0"/>
          </a:p>
        </p:txBody>
      </p:sp>
      <p:sp>
        <p:nvSpPr>
          <p:cNvPr id="6" name="Rectangle 5">
            <a:extLst>
              <a:ext uri="{FF2B5EF4-FFF2-40B4-BE49-F238E27FC236}">
                <a16:creationId xmlns:a16="http://schemas.microsoft.com/office/drawing/2014/main" id="{C4C92FB3-AC7A-F546-880F-710EB2F1A59B}"/>
              </a:ext>
            </a:extLst>
          </p:cNvPr>
          <p:cNvSpPr/>
          <p:nvPr userDrawn="1"/>
        </p:nvSpPr>
        <p:spPr>
          <a:xfrm>
            <a:off x="-11151" y="0"/>
            <a:ext cx="120479" cy="6858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err="1">
              <a:latin typeface="Arial" panose="020B0604020202020204" pitchFamily="34" charset="0"/>
            </a:endParaRPr>
          </a:p>
        </p:txBody>
      </p:sp>
      <p:sp>
        <p:nvSpPr>
          <p:cNvPr id="9" name="Text Placeholder 23">
            <a:extLst>
              <a:ext uri="{FF2B5EF4-FFF2-40B4-BE49-F238E27FC236}">
                <a16:creationId xmlns:a16="http://schemas.microsoft.com/office/drawing/2014/main" id="{0CB8EF0C-C0EC-F240-B8AE-774B2A9E71ED}"/>
              </a:ext>
            </a:extLst>
          </p:cNvPr>
          <p:cNvSpPr>
            <a:spLocks noGrp="1"/>
          </p:cNvSpPr>
          <p:nvPr>
            <p:ph type="body" sz="quarter" idx="22"/>
          </p:nvPr>
        </p:nvSpPr>
        <p:spPr>
          <a:xfrm>
            <a:off x="1104002" y="6087183"/>
            <a:ext cx="7893834" cy="530353"/>
          </a:xfrm>
        </p:spPr>
        <p:txBody>
          <a:bodyPr anchor="b">
            <a:noAutofit/>
          </a:bodyPr>
          <a:lstStyle>
            <a:lvl1pPr marL="0" indent="0">
              <a:spcBef>
                <a:spcPts val="200"/>
              </a:spcBef>
              <a:buNone/>
              <a:defRPr sz="800" b="0">
                <a:solidFill>
                  <a:schemeClr val="tx2"/>
                </a:solidFill>
              </a:defRPr>
            </a:lvl1pPr>
          </a:lstStyle>
          <a:p>
            <a:pPr lvl="0"/>
            <a:r>
              <a:rPr lang="en-US" dirty="0"/>
              <a:t>Click to edit Master text styles</a:t>
            </a:r>
          </a:p>
        </p:txBody>
      </p:sp>
      <p:pic>
        <p:nvPicPr>
          <p:cNvPr id="8" name="Picture 7">
            <a:extLst>
              <a:ext uri="{FF2B5EF4-FFF2-40B4-BE49-F238E27FC236}">
                <a16:creationId xmlns:a16="http://schemas.microsoft.com/office/drawing/2014/main" id="{911DB8DC-3E6C-144D-B1EE-25A02ACD0A1F}"/>
              </a:ext>
            </a:extLst>
          </p:cNvPr>
          <p:cNvPicPr>
            <a:picLocks noChangeAspect="1"/>
          </p:cNvPicPr>
          <p:nvPr userDrawn="1"/>
        </p:nvPicPr>
        <p:blipFill>
          <a:blip r:embed="rId2"/>
          <a:stretch>
            <a:fillRect/>
          </a:stretch>
        </p:blipFill>
        <p:spPr>
          <a:xfrm>
            <a:off x="8441871" y="6006992"/>
            <a:ext cx="3437243" cy="726090"/>
          </a:xfrm>
          <a:prstGeom prst="rect">
            <a:avLst/>
          </a:prstGeom>
        </p:spPr>
      </p:pic>
    </p:spTree>
    <p:extLst>
      <p:ext uri="{BB962C8B-B14F-4D97-AF65-F5344CB8AC3E}">
        <p14:creationId xmlns:p14="http://schemas.microsoft.com/office/powerpoint/2010/main" val="63077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DB79-84AE-CF49-99DC-00DFE5789D15}"/>
              </a:ext>
            </a:extLst>
          </p:cNvPr>
          <p:cNvSpPr>
            <a:spLocks noGrp="1"/>
          </p:cNvSpPr>
          <p:nvPr>
            <p:ph type="title"/>
          </p:nvPr>
        </p:nvSpPr>
        <p:spPr>
          <a:xfrm>
            <a:off x="747485" y="534904"/>
            <a:ext cx="10873015" cy="531895"/>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DA66B95-3849-D44E-8A8B-5AE80B35D9F8}"/>
              </a:ext>
            </a:extLst>
          </p:cNvPr>
          <p:cNvSpPr>
            <a:spLocks noGrp="1"/>
          </p:cNvSpPr>
          <p:nvPr>
            <p:ph type="sldNum" sz="quarter" idx="12"/>
          </p:nvPr>
        </p:nvSpPr>
        <p:spPr/>
        <p:txBody>
          <a:bodyPr anchor="b"/>
          <a:lstStyle/>
          <a:p>
            <a:fld id="{73125888-CCA9-BE41-9D25-A7AC08D335CF}" type="slidenum">
              <a:rPr lang="en-US" smtClean="0"/>
              <a:t>‹#›</a:t>
            </a:fld>
            <a:endParaRPr lang="en-US"/>
          </a:p>
        </p:txBody>
      </p:sp>
      <p:cxnSp>
        <p:nvCxnSpPr>
          <p:cNvPr id="7" name="Straight Connector 6">
            <a:extLst>
              <a:ext uri="{FF2B5EF4-FFF2-40B4-BE49-F238E27FC236}">
                <a16:creationId xmlns:a16="http://schemas.microsoft.com/office/drawing/2014/main" id="{C055946C-F202-1D49-9CA8-ADB234366602}"/>
              </a:ext>
            </a:extLst>
          </p:cNvPr>
          <p:cNvCxnSpPr>
            <a:cxnSpLocks/>
          </p:cNvCxnSpPr>
          <p:nvPr userDrawn="1"/>
        </p:nvCxnSpPr>
        <p:spPr>
          <a:xfrm>
            <a:off x="747486" y="1353363"/>
            <a:ext cx="108813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CA5C612-102A-EA4F-BFAA-C924BD4E2E2F}"/>
              </a:ext>
            </a:extLst>
          </p:cNvPr>
          <p:cNvSpPr/>
          <p:nvPr userDrawn="1"/>
        </p:nvSpPr>
        <p:spPr>
          <a:xfrm>
            <a:off x="-11151" y="0"/>
            <a:ext cx="1204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err="1">
              <a:latin typeface="Arial" panose="020B0604020202020204" pitchFamily="34" charset="0"/>
            </a:endParaRPr>
          </a:p>
        </p:txBody>
      </p:sp>
      <p:sp>
        <p:nvSpPr>
          <p:cNvPr id="11" name="Text Placeholder 23">
            <a:extLst>
              <a:ext uri="{FF2B5EF4-FFF2-40B4-BE49-F238E27FC236}">
                <a16:creationId xmlns:a16="http://schemas.microsoft.com/office/drawing/2014/main" id="{D6575230-1DE1-0442-94DB-BFED298FFA18}"/>
              </a:ext>
            </a:extLst>
          </p:cNvPr>
          <p:cNvSpPr>
            <a:spLocks noGrp="1"/>
          </p:cNvSpPr>
          <p:nvPr>
            <p:ph type="body" sz="quarter" idx="22"/>
          </p:nvPr>
        </p:nvSpPr>
        <p:spPr>
          <a:xfrm>
            <a:off x="1104002" y="6087183"/>
            <a:ext cx="7893834" cy="530353"/>
          </a:xfrm>
        </p:spPr>
        <p:txBody>
          <a:bodyPr anchor="b">
            <a:noAutofit/>
          </a:bodyPr>
          <a:lstStyle>
            <a:lvl1pPr marL="0" indent="0">
              <a:spcBef>
                <a:spcPts val="200"/>
              </a:spcBef>
              <a:buNone/>
              <a:defRPr sz="800" b="0">
                <a:solidFill>
                  <a:schemeClr val="tx2"/>
                </a:solidFill>
              </a:defRPr>
            </a:lvl1pPr>
          </a:lstStyle>
          <a:p>
            <a:pPr lvl="0"/>
            <a:r>
              <a:rPr lang="en-US" dirty="0"/>
              <a:t>Click to edit Master text styles</a:t>
            </a:r>
          </a:p>
        </p:txBody>
      </p:sp>
      <p:pic>
        <p:nvPicPr>
          <p:cNvPr id="10" name="Picture 9">
            <a:extLst>
              <a:ext uri="{FF2B5EF4-FFF2-40B4-BE49-F238E27FC236}">
                <a16:creationId xmlns:a16="http://schemas.microsoft.com/office/drawing/2014/main" id="{0E3644AB-0C68-5C4E-9F20-CB7886EA2671}"/>
              </a:ext>
            </a:extLst>
          </p:cNvPr>
          <p:cNvPicPr>
            <a:picLocks noChangeAspect="1"/>
          </p:cNvPicPr>
          <p:nvPr userDrawn="1"/>
        </p:nvPicPr>
        <p:blipFill>
          <a:blip r:embed="rId2"/>
          <a:stretch>
            <a:fillRect/>
          </a:stretch>
        </p:blipFill>
        <p:spPr>
          <a:xfrm>
            <a:off x="8441871" y="6006992"/>
            <a:ext cx="3437243" cy="726090"/>
          </a:xfrm>
          <a:prstGeom prst="rect">
            <a:avLst/>
          </a:prstGeom>
        </p:spPr>
      </p:pic>
    </p:spTree>
    <p:extLst>
      <p:ext uri="{BB962C8B-B14F-4D97-AF65-F5344CB8AC3E}">
        <p14:creationId xmlns:p14="http://schemas.microsoft.com/office/powerpoint/2010/main" val="154063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DB79-84AE-CF49-99DC-00DFE5789D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8A4A0-2FEE-3D48-A161-C06338F3C1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DA66B95-3849-D44E-8A8B-5AE80B35D9F8}"/>
              </a:ext>
            </a:extLst>
          </p:cNvPr>
          <p:cNvSpPr>
            <a:spLocks noGrp="1"/>
          </p:cNvSpPr>
          <p:nvPr>
            <p:ph type="sldNum" sz="quarter" idx="12"/>
          </p:nvPr>
        </p:nvSpPr>
        <p:spPr/>
        <p:txBody>
          <a:bodyPr anchor="b"/>
          <a:lstStyle/>
          <a:p>
            <a:fld id="{73125888-CCA9-BE41-9D25-A7AC08D335CF}" type="slidenum">
              <a:rPr lang="en-US" smtClean="0"/>
              <a:t>‹#›</a:t>
            </a:fld>
            <a:endParaRPr lang="en-US" dirty="0"/>
          </a:p>
        </p:txBody>
      </p:sp>
      <p:sp>
        <p:nvSpPr>
          <p:cNvPr id="7" name="Rectangle 6">
            <a:extLst>
              <a:ext uri="{FF2B5EF4-FFF2-40B4-BE49-F238E27FC236}">
                <a16:creationId xmlns:a16="http://schemas.microsoft.com/office/drawing/2014/main" id="{CD1E4412-F9D1-024E-AAD5-BBE8A87AAF65}"/>
              </a:ext>
            </a:extLst>
          </p:cNvPr>
          <p:cNvSpPr/>
          <p:nvPr userDrawn="1"/>
        </p:nvSpPr>
        <p:spPr>
          <a:xfrm>
            <a:off x="-11151" y="0"/>
            <a:ext cx="1204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err="1">
              <a:latin typeface="Arial" panose="020B0604020202020204" pitchFamily="34" charset="0"/>
            </a:endParaRPr>
          </a:p>
        </p:txBody>
      </p:sp>
      <p:sp>
        <p:nvSpPr>
          <p:cNvPr id="11" name="Text Placeholder 23">
            <a:extLst>
              <a:ext uri="{FF2B5EF4-FFF2-40B4-BE49-F238E27FC236}">
                <a16:creationId xmlns:a16="http://schemas.microsoft.com/office/drawing/2014/main" id="{350AC37E-518F-C84A-9F52-3E186200B2A4}"/>
              </a:ext>
            </a:extLst>
          </p:cNvPr>
          <p:cNvSpPr>
            <a:spLocks noGrp="1"/>
          </p:cNvSpPr>
          <p:nvPr>
            <p:ph type="body" sz="quarter" idx="22"/>
          </p:nvPr>
        </p:nvSpPr>
        <p:spPr>
          <a:xfrm>
            <a:off x="1104002" y="6087183"/>
            <a:ext cx="7893834" cy="530353"/>
          </a:xfrm>
        </p:spPr>
        <p:txBody>
          <a:bodyPr anchor="b">
            <a:noAutofit/>
          </a:bodyPr>
          <a:lstStyle>
            <a:lvl1pPr marL="0" indent="0">
              <a:spcBef>
                <a:spcPts val="300"/>
              </a:spcBef>
              <a:buNone/>
              <a:defRPr sz="800" b="0">
                <a:solidFill>
                  <a:schemeClr val="tx2"/>
                </a:solidFill>
              </a:defRPr>
            </a:lvl1pPr>
          </a:lstStyle>
          <a:p>
            <a:pPr lvl="0"/>
            <a:r>
              <a:rPr lang="en-US" dirty="0"/>
              <a:t>Click to edit Master text styles</a:t>
            </a:r>
          </a:p>
        </p:txBody>
      </p:sp>
      <p:pic>
        <p:nvPicPr>
          <p:cNvPr id="9" name="Picture 8">
            <a:extLst>
              <a:ext uri="{FF2B5EF4-FFF2-40B4-BE49-F238E27FC236}">
                <a16:creationId xmlns:a16="http://schemas.microsoft.com/office/drawing/2014/main" id="{06A098C3-F6EF-BA40-85EF-A641C94030BD}"/>
              </a:ext>
            </a:extLst>
          </p:cNvPr>
          <p:cNvPicPr>
            <a:picLocks noChangeAspect="1"/>
          </p:cNvPicPr>
          <p:nvPr userDrawn="1"/>
        </p:nvPicPr>
        <p:blipFill>
          <a:blip r:embed="rId2"/>
          <a:stretch>
            <a:fillRect/>
          </a:stretch>
        </p:blipFill>
        <p:spPr>
          <a:xfrm>
            <a:off x="8441871" y="6006992"/>
            <a:ext cx="3437243" cy="726090"/>
          </a:xfrm>
          <a:prstGeom prst="rect">
            <a:avLst/>
          </a:prstGeom>
        </p:spPr>
      </p:pic>
    </p:spTree>
    <p:extLst>
      <p:ext uri="{BB962C8B-B14F-4D97-AF65-F5344CB8AC3E}">
        <p14:creationId xmlns:p14="http://schemas.microsoft.com/office/powerpoint/2010/main" val="159597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8198AC-B182-444C-B9E0-31ADF858349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847848" y="4041913"/>
            <a:ext cx="9888539" cy="1286370"/>
          </a:xfrm>
          <a:prstGeom prst="rect">
            <a:avLst/>
          </a:prstGeom>
        </p:spPr>
        <p:txBody>
          <a:bodyPr lIns="54000" tIns="0" rIns="0" bIns="0">
            <a:normAutofit/>
          </a:bodyPr>
          <a:lstStyle>
            <a:lvl1pPr marL="0" indent="0">
              <a:buNone/>
              <a:defRPr sz="1800" b="1" spc="-40" baseline="0">
                <a:solidFill>
                  <a:schemeClr val="accent3"/>
                </a:solidFill>
                <a:latin typeface="+mn-lt"/>
              </a:defRPr>
            </a:lvl1pPr>
            <a:lvl2pPr marL="0" indent="0">
              <a:spcBef>
                <a:spcPts val="0"/>
              </a:spcBef>
              <a:buNone/>
              <a:defRPr>
                <a:solidFill>
                  <a:schemeClr val="accent3"/>
                </a:solidFill>
                <a:latin typeface="+mn-lt"/>
              </a:defRPr>
            </a:lvl2pPr>
          </a:lstStyle>
          <a:p>
            <a:pPr lvl="0"/>
            <a:r>
              <a:rPr lang="en-US" dirty="0"/>
              <a:t>Name of presenter</a:t>
            </a:r>
          </a:p>
          <a:p>
            <a:pPr lvl="1"/>
            <a:r>
              <a:rPr lang="en-US" dirty="0"/>
              <a:t>Affiliation/job position – use indent one level</a:t>
            </a:r>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114424" cy="3259853"/>
          </a:xfrm>
          <a:prstGeom prst="rect">
            <a:avLst/>
          </a:prstGeom>
        </p:spPr>
      </p:pic>
      <p:sp>
        <p:nvSpPr>
          <p:cNvPr id="3" name="Title 2">
            <a:extLst>
              <a:ext uri="{FF2B5EF4-FFF2-40B4-BE49-F238E27FC236}">
                <a16:creationId xmlns:a16="http://schemas.microsoft.com/office/drawing/2014/main" id="{D1177E2D-1600-4F80-BCA2-A1567083DA7B}"/>
              </a:ext>
            </a:extLst>
          </p:cNvPr>
          <p:cNvSpPr>
            <a:spLocks noGrp="1"/>
          </p:cNvSpPr>
          <p:nvPr>
            <p:ph type="title"/>
          </p:nvPr>
        </p:nvSpPr>
        <p:spPr>
          <a:xfrm>
            <a:off x="1847850" y="365124"/>
            <a:ext cx="9888538" cy="3467736"/>
          </a:xfrm>
        </p:spPr>
        <p:txBody>
          <a:bodyPr anchor="b"/>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28109486"/>
      </p:ext>
    </p:extLst>
  </p:cSld>
  <p:clrMapOvr>
    <a:masterClrMapping/>
  </p:clrMapOvr>
  <p:extLst>
    <p:ext uri="{DCECCB84-F9BA-43D5-87BE-67443E8EF086}">
      <p15:sldGuideLst xmlns:p15="http://schemas.microsoft.com/office/powerpoint/2012/main">
        <p15:guide id="1" pos="116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Purpl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702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75A4A0D9-3D7F-4161-89D9-84DBABE626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705200" cy="2025551"/>
          </a:xfrm>
          <a:prstGeom prst="rect">
            <a:avLst/>
          </a:prstGeom>
        </p:spPr>
      </p:pic>
      <p:sp>
        <p:nvSpPr>
          <p:cNvPr id="2" name="Title 1">
            <a:extLst>
              <a:ext uri="{FF2B5EF4-FFF2-40B4-BE49-F238E27FC236}">
                <a16:creationId xmlns:a16="http://schemas.microsoft.com/office/drawing/2014/main" id="{2F3E6BB9-3111-4DC0-A200-9E80219C8DDF}"/>
              </a:ext>
            </a:extLst>
          </p:cNvPr>
          <p:cNvSpPr>
            <a:spLocks noGrp="1"/>
          </p:cNvSpPr>
          <p:nvPr>
            <p:ph type="title"/>
          </p:nvPr>
        </p:nvSpPr>
        <p:spPr>
          <a:xfrm>
            <a:off x="1847850" y="365124"/>
            <a:ext cx="9888538" cy="4846956"/>
          </a:xfrm>
        </p:spPr>
        <p:txBody>
          <a:bodyPr anchor="b"/>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26749012"/>
      </p:ext>
    </p:extLst>
  </p:cSld>
  <p:clrMapOvr>
    <a:masterClrMapping/>
  </p:clrMapOvr>
  <p:extLst>
    <p:ext uri="{DCECCB84-F9BA-43D5-87BE-67443E8EF086}">
      <p15:sldGuideLst xmlns:p15="http://schemas.microsoft.com/office/powerpoint/2012/main">
        <p15:guide id="1" pos="116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75A4A0D9-3D7F-4161-89D9-84DBABE626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705200" cy="2025551"/>
          </a:xfrm>
          <a:prstGeom prst="rect">
            <a:avLst/>
          </a:prstGeom>
        </p:spPr>
      </p:pic>
      <p:sp>
        <p:nvSpPr>
          <p:cNvPr id="2" name="Title 1">
            <a:extLst>
              <a:ext uri="{FF2B5EF4-FFF2-40B4-BE49-F238E27FC236}">
                <a16:creationId xmlns:a16="http://schemas.microsoft.com/office/drawing/2014/main" id="{2F3E6BB9-3111-4DC0-A200-9E80219C8DDF}"/>
              </a:ext>
            </a:extLst>
          </p:cNvPr>
          <p:cNvSpPr>
            <a:spLocks noGrp="1"/>
          </p:cNvSpPr>
          <p:nvPr>
            <p:ph type="title"/>
          </p:nvPr>
        </p:nvSpPr>
        <p:spPr>
          <a:xfrm>
            <a:off x="1847850" y="365124"/>
            <a:ext cx="9888538" cy="4846956"/>
          </a:xfrm>
        </p:spPr>
        <p:txBody>
          <a:bodyPr anchor="b"/>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5344667"/>
      </p:ext>
    </p:extLst>
  </p:cSld>
  <p:clrMapOvr>
    <a:masterClrMapping/>
  </p:clrMapOvr>
  <p:extLst>
    <p:ext uri="{DCECCB84-F9BA-43D5-87BE-67443E8EF086}">
      <p15:sldGuideLst xmlns:p15="http://schemas.microsoft.com/office/powerpoint/2012/main">
        <p15:guide id="1" pos="11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52DCD9-8769-4ED5-B8CC-B00FC588BA8C}"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 Placeholder 7">
            <a:extLst>
              <a:ext uri="{FF2B5EF4-FFF2-40B4-BE49-F238E27FC236}">
                <a16:creationId xmlns:a16="http://schemas.microsoft.com/office/drawing/2014/main" id="{30CB4685-B433-48FF-AE43-428CB330063C}"/>
              </a:ext>
            </a:extLst>
          </p:cNvPr>
          <p:cNvSpPr>
            <a:spLocks noGrp="1"/>
          </p:cNvSpPr>
          <p:nvPr>
            <p:ph type="body" sz="quarter" idx="12" hasCustomPrompt="1"/>
          </p:nvPr>
        </p:nvSpPr>
        <p:spPr>
          <a:xfrm>
            <a:off x="803276" y="6597878"/>
            <a:ext cx="4919346" cy="107722"/>
          </a:xfrm>
        </p:spPr>
        <p:txBody>
          <a:bodyPr wrap="square" anchor="b">
            <a:spAutoFit/>
          </a:bodyPr>
          <a:lstStyle>
            <a:lvl1pPr marL="0" indent="0">
              <a:spcBef>
                <a:spcPts val="300"/>
              </a:spcBef>
              <a:buNone/>
              <a:defRPr sz="700">
                <a:solidFill>
                  <a:schemeClr val="tx2"/>
                </a:solidFill>
              </a:defRPr>
            </a:lvl1pPr>
          </a:lstStyle>
          <a:p>
            <a:pPr lvl="0"/>
            <a:r>
              <a:rPr lang="en-US" dirty="0"/>
              <a:t>Click to add footnotes</a:t>
            </a:r>
          </a:p>
        </p:txBody>
      </p:sp>
      <p:sp>
        <p:nvSpPr>
          <p:cNvPr id="6" name="Text Placeholder 11">
            <a:extLst>
              <a:ext uri="{FF2B5EF4-FFF2-40B4-BE49-F238E27FC236}">
                <a16:creationId xmlns:a16="http://schemas.microsoft.com/office/drawing/2014/main" id="{B9660AC6-B11A-4D39-B0FE-D05D7C4EFBA6}"/>
              </a:ext>
            </a:extLst>
          </p:cNvPr>
          <p:cNvSpPr>
            <a:spLocks noGrp="1"/>
          </p:cNvSpPr>
          <p:nvPr>
            <p:ph type="body" sz="quarter" idx="13" hasCustomPrompt="1"/>
          </p:nvPr>
        </p:nvSpPr>
        <p:spPr>
          <a:xfrm>
            <a:off x="6469380" y="6597878"/>
            <a:ext cx="5267008" cy="107722"/>
          </a:xfrm>
        </p:spPr>
        <p:txBody>
          <a:bodyPr wrap="square" anchor="b">
            <a:spAutoFit/>
          </a:bodyPr>
          <a:lstStyle>
            <a:lvl1pPr marL="0" indent="0" algn="r">
              <a:spcBef>
                <a:spcPts val="0"/>
              </a:spcBef>
              <a:buNone/>
              <a:defRPr sz="700">
                <a:solidFill>
                  <a:schemeClr val="tx2"/>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
        <p:nvSpPr>
          <p:cNvPr id="7" name="Title Placeholder 1">
            <a:extLst>
              <a:ext uri="{FF2B5EF4-FFF2-40B4-BE49-F238E27FC236}">
                <a16:creationId xmlns:a16="http://schemas.microsoft.com/office/drawing/2014/main" id="{293ED92E-3D94-4A33-A25F-DCDC7FA5B9B8}"/>
              </a:ext>
            </a:extLst>
          </p:cNvPr>
          <p:cNvSpPr>
            <a:spLocks noGrp="1"/>
          </p:cNvSpPr>
          <p:nvPr>
            <p:ph type="title"/>
          </p:nvPr>
        </p:nvSpPr>
        <p:spPr>
          <a:xfrm>
            <a:off x="803275" y="184935"/>
            <a:ext cx="10933113" cy="883578"/>
          </a:xfrm>
          <a:prstGeom prst="rect">
            <a:avLst/>
          </a:prstGeom>
        </p:spPr>
        <p:txBody>
          <a:bodyPr vert="horz" lIns="0" tIns="0" rIns="0" bIns="0" rtlCol="0" anchor="b" anchorCtr="0">
            <a:no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4109617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A6F2-C0C3-5844-866F-88093AF7A8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A761565-2A8A-E443-A126-47588983D1C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EE8FB68-EDBE-DF48-A164-F85D1C8335B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60E687E-3F17-654E-819E-BA51CE5F03A2}"/>
              </a:ext>
            </a:extLst>
          </p:cNvPr>
          <p:cNvSpPr>
            <a:spLocks noGrp="1"/>
          </p:cNvSpPr>
          <p:nvPr>
            <p:ph type="dt" sz="half" idx="10"/>
          </p:nvPr>
        </p:nvSpPr>
        <p:spPr/>
        <p:txBody>
          <a:bodyPr/>
          <a:lstStyle/>
          <a:p>
            <a:fld id="{B55D96E5-9FDF-A641-A872-31157A5D0658}" type="datetimeFigureOut">
              <a:rPr lang="en-US" smtClean="0"/>
              <a:t>7/9/22</a:t>
            </a:fld>
            <a:endParaRPr lang="en-US"/>
          </a:p>
        </p:txBody>
      </p:sp>
      <p:sp>
        <p:nvSpPr>
          <p:cNvPr id="6" name="Footer Placeholder 5">
            <a:extLst>
              <a:ext uri="{FF2B5EF4-FFF2-40B4-BE49-F238E27FC236}">
                <a16:creationId xmlns:a16="http://schemas.microsoft.com/office/drawing/2014/main" id="{BE29859A-24AF-F14A-9384-0875E56755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B7BC6A-7817-D748-A7EF-1427227BA82E}"/>
              </a:ext>
            </a:extLst>
          </p:cNvPr>
          <p:cNvSpPr>
            <a:spLocks noGrp="1"/>
          </p:cNvSpPr>
          <p:nvPr>
            <p:ph type="sldNum" sz="quarter" idx="12"/>
          </p:nvPr>
        </p:nvSpPr>
        <p:spPr/>
        <p:txBody>
          <a:bodyPr/>
          <a:lstStyle/>
          <a:p>
            <a:fld id="{77CAF4B3-9D21-664A-9723-9D61E278DE01}" type="slidenum">
              <a:rPr lang="en-US" smtClean="0"/>
              <a:t>‹#›</a:t>
            </a:fld>
            <a:endParaRPr lang="en-US"/>
          </a:p>
        </p:txBody>
      </p:sp>
    </p:spTree>
    <p:extLst>
      <p:ext uri="{BB962C8B-B14F-4D97-AF65-F5344CB8AC3E}">
        <p14:creationId xmlns:p14="http://schemas.microsoft.com/office/powerpoint/2010/main" val="3651581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52DCD9-8769-4ED5-B8CC-B00FC588BA8C}"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E565D52E-38D8-4762-B9F9-9EA6D135B769}"/>
              </a:ext>
            </a:extLst>
          </p:cNvPr>
          <p:cNvSpPr>
            <a:spLocks noGrp="1"/>
          </p:cNvSpPr>
          <p:nvPr>
            <p:ph type="body" sz="quarter" idx="12"/>
          </p:nvPr>
        </p:nvSpPr>
        <p:spPr>
          <a:xfrm>
            <a:off x="803275" y="1592263"/>
            <a:ext cx="10933113" cy="4622800"/>
          </a:xfrm>
        </p:spPr>
        <p:txBody>
          <a:bodyPr>
            <a:noAutofit/>
          </a:bodyPr>
          <a:lstStyle>
            <a:lvl1pPr>
              <a:buClr>
                <a:schemeClr val="accent3"/>
              </a:buClr>
              <a:defRPr>
                <a:solidFill>
                  <a:schemeClr val="tx2"/>
                </a:solidFill>
              </a:defRPr>
            </a:lvl1pPr>
            <a:lvl2pPr>
              <a:buClr>
                <a:schemeClr val="accent3"/>
              </a:buClr>
              <a:defRPr>
                <a:solidFill>
                  <a:schemeClr val="tx2"/>
                </a:solidFill>
              </a:defRPr>
            </a:lvl2pPr>
            <a:lvl3pPr>
              <a:buClr>
                <a:schemeClr val="accent3"/>
              </a:buClr>
              <a:defRPr>
                <a:solidFill>
                  <a:schemeClr val="tx2"/>
                </a:solidFill>
              </a:defRPr>
            </a:lvl3pPr>
            <a:lvl4pPr>
              <a:buClr>
                <a:schemeClr val="accent3"/>
              </a:buClr>
              <a:defRPr>
                <a:solidFill>
                  <a:schemeClr val="tx2"/>
                </a:solidFill>
              </a:defRPr>
            </a:lvl4pPr>
            <a:lvl5pPr>
              <a:buClr>
                <a:schemeClr val="accent3"/>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7">
            <a:extLst>
              <a:ext uri="{FF2B5EF4-FFF2-40B4-BE49-F238E27FC236}">
                <a16:creationId xmlns:a16="http://schemas.microsoft.com/office/drawing/2014/main" id="{30CB4685-B433-48FF-AE43-428CB330063C}"/>
              </a:ext>
            </a:extLst>
          </p:cNvPr>
          <p:cNvSpPr>
            <a:spLocks noGrp="1"/>
          </p:cNvSpPr>
          <p:nvPr>
            <p:ph type="body" sz="quarter" idx="13" hasCustomPrompt="1"/>
          </p:nvPr>
        </p:nvSpPr>
        <p:spPr>
          <a:xfrm>
            <a:off x="803276" y="6597878"/>
            <a:ext cx="4919346" cy="107722"/>
          </a:xfrm>
        </p:spPr>
        <p:txBody>
          <a:bodyPr wrap="square" anchor="b">
            <a:spAutoFit/>
          </a:bodyPr>
          <a:lstStyle>
            <a:lvl1pPr marL="0" indent="0">
              <a:spcBef>
                <a:spcPts val="300"/>
              </a:spcBef>
              <a:buNone/>
              <a:defRPr sz="700">
                <a:solidFill>
                  <a:schemeClr val="tx2"/>
                </a:solidFill>
              </a:defRPr>
            </a:lvl1pPr>
          </a:lstStyle>
          <a:p>
            <a:pPr lvl="0"/>
            <a:r>
              <a:rPr lang="en-US" dirty="0"/>
              <a:t>Click to add footnotes</a:t>
            </a:r>
          </a:p>
        </p:txBody>
      </p:sp>
      <p:sp>
        <p:nvSpPr>
          <p:cNvPr id="7" name="Text Placeholder 11">
            <a:extLst>
              <a:ext uri="{FF2B5EF4-FFF2-40B4-BE49-F238E27FC236}">
                <a16:creationId xmlns:a16="http://schemas.microsoft.com/office/drawing/2014/main" id="{B9660AC6-B11A-4D39-B0FE-D05D7C4EFBA6}"/>
              </a:ext>
            </a:extLst>
          </p:cNvPr>
          <p:cNvSpPr>
            <a:spLocks noGrp="1"/>
          </p:cNvSpPr>
          <p:nvPr>
            <p:ph type="body" sz="quarter" idx="14" hasCustomPrompt="1"/>
          </p:nvPr>
        </p:nvSpPr>
        <p:spPr>
          <a:xfrm>
            <a:off x="6469380" y="6597878"/>
            <a:ext cx="5267008" cy="107722"/>
          </a:xfrm>
        </p:spPr>
        <p:txBody>
          <a:bodyPr wrap="square" anchor="b">
            <a:spAutoFit/>
          </a:bodyPr>
          <a:lstStyle>
            <a:lvl1pPr marL="0" indent="0" algn="r">
              <a:spcBef>
                <a:spcPts val="0"/>
              </a:spcBef>
              <a:buNone/>
              <a:defRPr sz="700">
                <a:solidFill>
                  <a:schemeClr val="tx2"/>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
        <p:nvSpPr>
          <p:cNvPr id="8" name="Title Placeholder 1">
            <a:extLst>
              <a:ext uri="{FF2B5EF4-FFF2-40B4-BE49-F238E27FC236}">
                <a16:creationId xmlns:a16="http://schemas.microsoft.com/office/drawing/2014/main" id="{293ED92E-3D94-4A33-A25F-DCDC7FA5B9B8}"/>
              </a:ext>
            </a:extLst>
          </p:cNvPr>
          <p:cNvSpPr>
            <a:spLocks noGrp="1"/>
          </p:cNvSpPr>
          <p:nvPr>
            <p:ph type="title"/>
          </p:nvPr>
        </p:nvSpPr>
        <p:spPr>
          <a:xfrm>
            <a:off x="803275" y="184935"/>
            <a:ext cx="10933113" cy="883578"/>
          </a:xfrm>
          <a:prstGeom prst="rect">
            <a:avLst/>
          </a:prstGeom>
        </p:spPr>
        <p:txBody>
          <a:bodyPr vert="horz" lIns="0" tIns="0" rIns="0" bIns="0" rtlCol="0" anchor="b" anchorCtr="0">
            <a:no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3657975578"/>
      </p:ext>
    </p:extLst>
  </p:cSld>
  <p:clrMapOvr>
    <a:masterClrMapping/>
  </p:clrMapOvr>
  <p:extLst>
    <p:ext uri="{DCECCB84-F9BA-43D5-87BE-67443E8EF086}">
      <p15:sldGuideLst xmlns:p15="http://schemas.microsoft.com/office/powerpoint/2012/main">
        <p15:guide id="1" orient="horz" pos="61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C930-9E52-40D9-B746-8AA483055CE6}"/>
              </a:ext>
            </a:extLst>
          </p:cNvPr>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52DCD9-8769-4ED5-B8CC-B00FC588BA8C}"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E565D52E-38D8-4762-B9F9-9EA6D135B769}"/>
              </a:ext>
            </a:extLst>
          </p:cNvPr>
          <p:cNvSpPr>
            <a:spLocks noGrp="1"/>
          </p:cNvSpPr>
          <p:nvPr>
            <p:ph type="body" sz="quarter" idx="12"/>
          </p:nvPr>
        </p:nvSpPr>
        <p:spPr>
          <a:xfrm>
            <a:off x="803276" y="1592263"/>
            <a:ext cx="5148000" cy="4622800"/>
          </a:xfrm>
        </p:spPr>
        <p:txBody>
          <a:bodyPr>
            <a:noAutofit/>
          </a:bodyPr>
          <a:lstStyle>
            <a:lvl1pPr>
              <a:buClr>
                <a:schemeClr val="accent3"/>
              </a:buClr>
              <a:defRPr>
                <a:solidFill>
                  <a:schemeClr val="tx2"/>
                </a:solidFill>
              </a:defRPr>
            </a:lvl1pPr>
            <a:lvl2pPr>
              <a:buClr>
                <a:schemeClr val="accent3"/>
              </a:buClr>
              <a:defRPr>
                <a:solidFill>
                  <a:schemeClr val="tx2"/>
                </a:solidFill>
              </a:defRPr>
            </a:lvl2pPr>
            <a:lvl3pPr>
              <a:buClr>
                <a:schemeClr val="accent3"/>
              </a:buClr>
              <a:defRPr>
                <a:solidFill>
                  <a:schemeClr val="tx2"/>
                </a:solidFill>
              </a:defRPr>
            </a:lvl3pPr>
            <a:lvl4pPr>
              <a:buClr>
                <a:schemeClr val="accent3"/>
              </a:buClr>
              <a:defRPr>
                <a:solidFill>
                  <a:schemeClr val="tx2"/>
                </a:solidFill>
              </a:defRPr>
            </a:lvl4pPr>
            <a:lvl5pPr>
              <a:buClr>
                <a:schemeClr val="accent3"/>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C6C32327-31B3-4425-A977-201C9FADA909}"/>
              </a:ext>
            </a:extLst>
          </p:cNvPr>
          <p:cNvSpPr>
            <a:spLocks noGrp="1"/>
          </p:cNvSpPr>
          <p:nvPr>
            <p:ph type="body" sz="quarter" idx="13"/>
          </p:nvPr>
        </p:nvSpPr>
        <p:spPr>
          <a:xfrm>
            <a:off x="6588388" y="1592263"/>
            <a:ext cx="5148000" cy="4573587"/>
          </a:xfrm>
        </p:spPr>
        <p:txBody>
          <a:bodyPr/>
          <a:lstStyle>
            <a:lvl1pPr>
              <a:buClr>
                <a:schemeClr val="accent3"/>
              </a:buClr>
              <a:defRPr>
                <a:solidFill>
                  <a:schemeClr val="tx2"/>
                </a:solidFill>
              </a:defRPr>
            </a:lvl1pPr>
            <a:lvl2pPr>
              <a:buClr>
                <a:schemeClr val="accent3"/>
              </a:buClr>
              <a:defRPr>
                <a:solidFill>
                  <a:schemeClr val="tx2"/>
                </a:solidFill>
              </a:defRPr>
            </a:lvl2pPr>
            <a:lvl3pPr>
              <a:buClr>
                <a:schemeClr val="accent3"/>
              </a:buClr>
              <a:defRPr>
                <a:solidFill>
                  <a:schemeClr val="tx2"/>
                </a:solidFill>
              </a:defRPr>
            </a:lvl3pPr>
            <a:lvl4pPr>
              <a:buClr>
                <a:schemeClr val="accent3"/>
              </a:buClr>
              <a:defRPr>
                <a:solidFill>
                  <a:schemeClr val="tx2"/>
                </a:solidFill>
              </a:defRPr>
            </a:lvl4pPr>
            <a:lvl5pPr>
              <a:buClr>
                <a:schemeClr val="accent3"/>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30CB4685-B433-48FF-AE43-428CB330063C}"/>
              </a:ext>
            </a:extLst>
          </p:cNvPr>
          <p:cNvSpPr>
            <a:spLocks noGrp="1"/>
          </p:cNvSpPr>
          <p:nvPr>
            <p:ph type="body" sz="quarter" idx="14" hasCustomPrompt="1"/>
          </p:nvPr>
        </p:nvSpPr>
        <p:spPr>
          <a:xfrm>
            <a:off x="803276" y="6597878"/>
            <a:ext cx="4919346" cy="107722"/>
          </a:xfrm>
        </p:spPr>
        <p:txBody>
          <a:bodyPr wrap="square" anchor="b">
            <a:spAutoFit/>
          </a:bodyPr>
          <a:lstStyle>
            <a:lvl1pPr marL="0" indent="0">
              <a:spcBef>
                <a:spcPts val="300"/>
              </a:spcBef>
              <a:buNone/>
              <a:defRPr sz="700">
                <a:solidFill>
                  <a:schemeClr val="tx2"/>
                </a:solidFill>
              </a:defRPr>
            </a:lvl1pPr>
          </a:lstStyle>
          <a:p>
            <a:pPr lvl="0"/>
            <a:r>
              <a:rPr lang="en-US" dirty="0"/>
              <a:t>Click to add footnotes</a:t>
            </a:r>
          </a:p>
        </p:txBody>
      </p:sp>
      <p:sp>
        <p:nvSpPr>
          <p:cNvPr id="9" name="Text Placeholder 11">
            <a:extLst>
              <a:ext uri="{FF2B5EF4-FFF2-40B4-BE49-F238E27FC236}">
                <a16:creationId xmlns:a16="http://schemas.microsoft.com/office/drawing/2014/main" id="{B9660AC6-B11A-4D39-B0FE-D05D7C4EFBA6}"/>
              </a:ext>
            </a:extLst>
          </p:cNvPr>
          <p:cNvSpPr>
            <a:spLocks noGrp="1"/>
          </p:cNvSpPr>
          <p:nvPr>
            <p:ph type="body" sz="quarter" idx="15" hasCustomPrompt="1"/>
          </p:nvPr>
        </p:nvSpPr>
        <p:spPr>
          <a:xfrm>
            <a:off x="6469380" y="6597878"/>
            <a:ext cx="5267008" cy="107722"/>
          </a:xfrm>
        </p:spPr>
        <p:txBody>
          <a:bodyPr wrap="square" anchor="b">
            <a:spAutoFit/>
          </a:bodyPr>
          <a:lstStyle>
            <a:lvl1pPr marL="0" indent="0" algn="r">
              <a:spcBef>
                <a:spcPts val="0"/>
              </a:spcBef>
              <a:buNone/>
              <a:defRPr sz="700">
                <a:solidFill>
                  <a:schemeClr val="tx2"/>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Tree>
    <p:extLst>
      <p:ext uri="{BB962C8B-B14F-4D97-AF65-F5344CB8AC3E}">
        <p14:creationId xmlns:p14="http://schemas.microsoft.com/office/powerpoint/2010/main" val="1996810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C930-9E52-40D9-B746-8AA483055CE6}"/>
              </a:ext>
            </a:extLst>
          </p:cNvPr>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52DCD9-8769-4ED5-B8CC-B00FC588BA8C}"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Chart Placeholder 8">
            <a:extLst>
              <a:ext uri="{FF2B5EF4-FFF2-40B4-BE49-F238E27FC236}">
                <a16:creationId xmlns:a16="http://schemas.microsoft.com/office/drawing/2014/main" id="{A461A907-F581-4AFD-A269-23BE91D06D41}"/>
              </a:ext>
            </a:extLst>
          </p:cNvPr>
          <p:cNvSpPr>
            <a:spLocks noGrp="1"/>
          </p:cNvSpPr>
          <p:nvPr>
            <p:ph type="chart" sz="quarter" idx="12" hasCustomPrompt="1"/>
          </p:nvPr>
        </p:nvSpPr>
        <p:spPr>
          <a:xfrm>
            <a:off x="803275" y="1592263"/>
            <a:ext cx="10933113" cy="4573587"/>
          </a:xfrm>
        </p:spPr>
        <p:txBody>
          <a:bodyPr/>
          <a:lstStyle>
            <a:lvl1pPr>
              <a:buClr>
                <a:schemeClr val="accent3"/>
              </a:buClr>
              <a:defRPr>
                <a:solidFill>
                  <a:schemeClr val="tx2"/>
                </a:solidFill>
              </a:defRPr>
            </a:lvl1pPr>
          </a:lstStyle>
          <a:p>
            <a:r>
              <a:rPr lang="en-US" dirty="0"/>
              <a:t>Click to add chart</a:t>
            </a:r>
          </a:p>
        </p:txBody>
      </p:sp>
      <p:sp>
        <p:nvSpPr>
          <p:cNvPr id="6" name="Text Placeholder 7">
            <a:extLst>
              <a:ext uri="{FF2B5EF4-FFF2-40B4-BE49-F238E27FC236}">
                <a16:creationId xmlns:a16="http://schemas.microsoft.com/office/drawing/2014/main" id="{30CB4685-B433-48FF-AE43-428CB330063C}"/>
              </a:ext>
            </a:extLst>
          </p:cNvPr>
          <p:cNvSpPr>
            <a:spLocks noGrp="1"/>
          </p:cNvSpPr>
          <p:nvPr>
            <p:ph type="body" sz="quarter" idx="13" hasCustomPrompt="1"/>
          </p:nvPr>
        </p:nvSpPr>
        <p:spPr>
          <a:xfrm>
            <a:off x="803276" y="6597878"/>
            <a:ext cx="4919346" cy="107722"/>
          </a:xfrm>
        </p:spPr>
        <p:txBody>
          <a:bodyPr wrap="square" anchor="b">
            <a:spAutoFit/>
          </a:bodyPr>
          <a:lstStyle>
            <a:lvl1pPr marL="0" indent="0">
              <a:spcBef>
                <a:spcPts val="300"/>
              </a:spcBef>
              <a:buNone/>
              <a:defRPr sz="700">
                <a:solidFill>
                  <a:schemeClr val="tx2"/>
                </a:solidFill>
              </a:defRPr>
            </a:lvl1pPr>
          </a:lstStyle>
          <a:p>
            <a:pPr lvl="0"/>
            <a:r>
              <a:rPr lang="en-US" dirty="0"/>
              <a:t>Click to add footnotes</a:t>
            </a:r>
          </a:p>
        </p:txBody>
      </p:sp>
      <p:sp>
        <p:nvSpPr>
          <p:cNvPr id="7" name="Text Placeholder 11">
            <a:extLst>
              <a:ext uri="{FF2B5EF4-FFF2-40B4-BE49-F238E27FC236}">
                <a16:creationId xmlns:a16="http://schemas.microsoft.com/office/drawing/2014/main" id="{B9660AC6-B11A-4D39-B0FE-D05D7C4EFBA6}"/>
              </a:ext>
            </a:extLst>
          </p:cNvPr>
          <p:cNvSpPr>
            <a:spLocks noGrp="1"/>
          </p:cNvSpPr>
          <p:nvPr>
            <p:ph type="body" sz="quarter" idx="14" hasCustomPrompt="1"/>
          </p:nvPr>
        </p:nvSpPr>
        <p:spPr>
          <a:xfrm>
            <a:off x="6469380" y="6597878"/>
            <a:ext cx="5267008" cy="107722"/>
          </a:xfrm>
        </p:spPr>
        <p:txBody>
          <a:bodyPr wrap="square" anchor="b">
            <a:spAutoFit/>
          </a:bodyPr>
          <a:lstStyle>
            <a:lvl1pPr marL="0" indent="0" algn="r">
              <a:spcBef>
                <a:spcPts val="0"/>
              </a:spcBef>
              <a:buNone/>
              <a:defRPr sz="700">
                <a:solidFill>
                  <a:schemeClr val="tx2"/>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Tree>
    <p:extLst>
      <p:ext uri="{BB962C8B-B14F-4D97-AF65-F5344CB8AC3E}">
        <p14:creationId xmlns:p14="http://schemas.microsoft.com/office/powerpoint/2010/main" val="18945907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Content - 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C930-9E52-40D9-B746-8AA483055CE6}"/>
              </a:ext>
            </a:extLst>
          </p:cNvPr>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52DCD9-8769-4ED5-B8CC-B00FC588BA8C}"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E565D52E-38D8-4762-B9F9-9EA6D135B769}"/>
              </a:ext>
            </a:extLst>
          </p:cNvPr>
          <p:cNvSpPr>
            <a:spLocks noGrp="1"/>
          </p:cNvSpPr>
          <p:nvPr>
            <p:ph type="body" sz="quarter" idx="12"/>
          </p:nvPr>
        </p:nvSpPr>
        <p:spPr>
          <a:xfrm>
            <a:off x="803275" y="1592263"/>
            <a:ext cx="10933113" cy="4622800"/>
          </a:xfrm>
        </p:spPr>
        <p:txBody>
          <a:bodyPr>
            <a:noAutofit/>
          </a:bodyPr>
          <a:lstStyle>
            <a:lvl1pPr marL="0" indent="0">
              <a:lnSpc>
                <a:spcPct val="90000"/>
              </a:lnSpc>
              <a:spcBef>
                <a:spcPts val="900"/>
              </a:spcBef>
              <a:buNone/>
              <a:defRPr sz="900">
                <a:solidFill>
                  <a:schemeClr val="tx2"/>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Click to edit Master text styles</a:t>
            </a:r>
          </a:p>
        </p:txBody>
      </p:sp>
    </p:spTree>
    <p:extLst>
      <p:ext uri="{BB962C8B-B14F-4D97-AF65-F5344CB8AC3E}">
        <p14:creationId xmlns:p14="http://schemas.microsoft.com/office/powerpoint/2010/main" val="2040444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52DCD9-8769-4ED5-B8CC-B00FC588BA8C}"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 Placeholder 7">
            <a:extLst>
              <a:ext uri="{FF2B5EF4-FFF2-40B4-BE49-F238E27FC236}">
                <a16:creationId xmlns:a16="http://schemas.microsoft.com/office/drawing/2014/main" id="{30CB4685-B433-48FF-AE43-428CB330063C}"/>
              </a:ext>
            </a:extLst>
          </p:cNvPr>
          <p:cNvSpPr>
            <a:spLocks noGrp="1"/>
          </p:cNvSpPr>
          <p:nvPr>
            <p:ph type="body" sz="quarter" idx="12" hasCustomPrompt="1"/>
          </p:nvPr>
        </p:nvSpPr>
        <p:spPr>
          <a:xfrm>
            <a:off x="803276" y="6597878"/>
            <a:ext cx="4919346" cy="107722"/>
          </a:xfrm>
        </p:spPr>
        <p:txBody>
          <a:bodyPr wrap="square" anchor="b">
            <a:spAutoFit/>
          </a:bodyPr>
          <a:lstStyle>
            <a:lvl1pPr marL="0" indent="0">
              <a:spcBef>
                <a:spcPts val="300"/>
              </a:spcBef>
              <a:buNone/>
              <a:defRPr sz="700">
                <a:solidFill>
                  <a:schemeClr val="tx2"/>
                </a:solidFill>
              </a:defRPr>
            </a:lvl1pPr>
          </a:lstStyle>
          <a:p>
            <a:pPr lvl="0"/>
            <a:r>
              <a:rPr lang="en-US" dirty="0"/>
              <a:t>Click to add footnotes</a:t>
            </a:r>
          </a:p>
        </p:txBody>
      </p:sp>
      <p:sp>
        <p:nvSpPr>
          <p:cNvPr id="6" name="Text Placeholder 11">
            <a:extLst>
              <a:ext uri="{FF2B5EF4-FFF2-40B4-BE49-F238E27FC236}">
                <a16:creationId xmlns:a16="http://schemas.microsoft.com/office/drawing/2014/main" id="{B9660AC6-B11A-4D39-B0FE-D05D7C4EFBA6}"/>
              </a:ext>
            </a:extLst>
          </p:cNvPr>
          <p:cNvSpPr>
            <a:spLocks noGrp="1"/>
          </p:cNvSpPr>
          <p:nvPr>
            <p:ph type="body" sz="quarter" idx="13" hasCustomPrompt="1"/>
          </p:nvPr>
        </p:nvSpPr>
        <p:spPr>
          <a:xfrm>
            <a:off x="6469380" y="6597878"/>
            <a:ext cx="5267008" cy="107722"/>
          </a:xfrm>
        </p:spPr>
        <p:txBody>
          <a:bodyPr wrap="square" anchor="b">
            <a:spAutoFit/>
          </a:bodyPr>
          <a:lstStyle>
            <a:lvl1pPr marL="0" indent="0" algn="r">
              <a:spcBef>
                <a:spcPts val="0"/>
              </a:spcBef>
              <a:buNone/>
              <a:defRPr sz="700">
                <a:solidFill>
                  <a:schemeClr val="tx2"/>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Tree>
    <p:extLst>
      <p:ext uri="{BB962C8B-B14F-4D97-AF65-F5344CB8AC3E}">
        <p14:creationId xmlns:p14="http://schemas.microsoft.com/office/powerpoint/2010/main" val="3168076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Divider Dark Blu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75A4A0D9-3D7F-4161-89D9-84DBABE626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705200" cy="2025551"/>
          </a:xfrm>
          <a:prstGeom prst="rect">
            <a:avLst/>
          </a:prstGeom>
        </p:spPr>
      </p:pic>
      <p:sp>
        <p:nvSpPr>
          <p:cNvPr id="9" name="Title 1">
            <a:extLst>
              <a:ext uri="{FF2B5EF4-FFF2-40B4-BE49-F238E27FC236}">
                <a16:creationId xmlns:a16="http://schemas.microsoft.com/office/drawing/2014/main" id="{BBF6FAB5-5CC1-42B1-9EA7-8943B7FDF9D6}"/>
              </a:ext>
            </a:extLst>
          </p:cNvPr>
          <p:cNvSpPr>
            <a:spLocks noGrp="1"/>
          </p:cNvSpPr>
          <p:nvPr>
            <p:ph type="title"/>
          </p:nvPr>
        </p:nvSpPr>
        <p:spPr>
          <a:xfrm>
            <a:off x="1847850" y="365124"/>
            <a:ext cx="9888538" cy="4846956"/>
          </a:xfrm>
        </p:spPr>
        <p:txBody>
          <a:bodyPr anchor="b"/>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640578933"/>
      </p:ext>
    </p:extLst>
  </p:cSld>
  <p:clrMapOvr>
    <a:masterClrMapping/>
  </p:clrMapOvr>
  <p:extLst>
    <p:ext uri="{DCECCB84-F9BA-43D5-87BE-67443E8EF086}">
      <p15:sldGuideLst xmlns:p15="http://schemas.microsoft.com/office/powerpoint/2012/main">
        <p15:guide id="1" pos="116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ivider Light Blu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75A4A0D9-3D7F-4161-89D9-84DBABE626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705200" cy="2025551"/>
          </a:xfrm>
          <a:prstGeom prst="rect">
            <a:avLst/>
          </a:prstGeom>
        </p:spPr>
      </p:pic>
      <p:sp>
        <p:nvSpPr>
          <p:cNvPr id="2" name="Title 1">
            <a:extLst>
              <a:ext uri="{FF2B5EF4-FFF2-40B4-BE49-F238E27FC236}">
                <a16:creationId xmlns:a16="http://schemas.microsoft.com/office/drawing/2014/main" id="{2F3E6BB9-3111-4DC0-A200-9E80219C8DDF}"/>
              </a:ext>
            </a:extLst>
          </p:cNvPr>
          <p:cNvSpPr>
            <a:spLocks noGrp="1"/>
          </p:cNvSpPr>
          <p:nvPr>
            <p:ph type="title"/>
          </p:nvPr>
        </p:nvSpPr>
        <p:spPr>
          <a:xfrm>
            <a:off x="1847850" y="365124"/>
            <a:ext cx="9888538" cy="4846956"/>
          </a:xfrm>
        </p:spPr>
        <p:txBody>
          <a:bodyPr anchor="b"/>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564326801"/>
      </p:ext>
    </p:extLst>
  </p:cSld>
  <p:clrMapOvr>
    <a:masterClrMapping/>
  </p:clrMapOvr>
  <p:extLst>
    <p:ext uri="{DCECCB84-F9BA-43D5-87BE-67443E8EF086}">
      <p15:sldGuideLst xmlns:p15="http://schemas.microsoft.com/office/powerpoint/2012/main">
        <p15:guide id="1" pos="11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4949-F409-0641-8163-FA9F9B7EEEC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93535C1-ED4D-0F4B-BE87-BDA769A279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57CDC87-0075-4C43-BD41-A98CFE36A5E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366DDD8-9D89-5049-967B-2B7915C87A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5B498C2-3412-2142-830B-309738ECF96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FDD6DAB-CC85-184A-B05E-319AB931DE10}"/>
              </a:ext>
            </a:extLst>
          </p:cNvPr>
          <p:cNvSpPr>
            <a:spLocks noGrp="1"/>
          </p:cNvSpPr>
          <p:nvPr>
            <p:ph type="dt" sz="half" idx="10"/>
          </p:nvPr>
        </p:nvSpPr>
        <p:spPr/>
        <p:txBody>
          <a:bodyPr/>
          <a:lstStyle/>
          <a:p>
            <a:fld id="{B55D96E5-9FDF-A641-A872-31157A5D0658}" type="datetimeFigureOut">
              <a:rPr lang="en-US" smtClean="0"/>
              <a:t>7/9/22</a:t>
            </a:fld>
            <a:endParaRPr lang="en-US"/>
          </a:p>
        </p:txBody>
      </p:sp>
      <p:sp>
        <p:nvSpPr>
          <p:cNvPr id="8" name="Footer Placeholder 7">
            <a:extLst>
              <a:ext uri="{FF2B5EF4-FFF2-40B4-BE49-F238E27FC236}">
                <a16:creationId xmlns:a16="http://schemas.microsoft.com/office/drawing/2014/main" id="{DA1CFC0C-B0F5-B849-BB74-DA7915425F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DDAE20-FF04-304B-9703-92B16CC43B24}"/>
              </a:ext>
            </a:extLst>
          </p:cNvPr>
          <p:cNvSpPr>
            <a:spLocks noGrp="1"/>
          </p:cNvSpPr>
          <p:nvPr>
            <p:ph type="sldNum" sz="quarter" idx="12"/>
          </p:nvPr>
        </p:nvSpPr>
        <p:spPr/>
        <p:txBody>
          <a:bodyPr/>
          <a:lstStyle/>
          <a:p>
            <a:fld id="{77CAF4B3-9D21-664A-9723-9D61E278DE01}" type="slidenum">
              <a:rPr lang="en-US" smtClean="0"/>
              <a:t>‹#›</a:t>
            </a:fld>
            <a:endParaRPr lang="en-US"/>
          </a:p>
        </p:txBody>
      </p:sp>
    </p:spTree>
    <p:extLst>
      <p:ext uri="{BB962C8B-B14F-4D97-AF65-F5344CB8AC3E}">
        <p14:creationId xmlns:p14="http://schemas.microsoft.com/office/powerpoint/2010/main" val="4026087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7C3C-A1F0-F645-843D-D5BF0C6BAED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9A18BF0-9734-C744-86B5-9C7DB19C20F4}"/>
              </a:ext>
            </a:extLst>
          </p:cNvPr>
          <p:cNvSpPr>
            <a:spLocks noGrp="1"/>
          </p:cNvSpPr>
          <p:nvPr>
            <p:ph type="dt" sz="half" idx="10"/>
          </p:nvPr>
        </p:nvSpPr>
        <p:spPr/>
        <p:txBody>
          <a:bodyPr/>
          <a:lstStyle/>
          <a:p>
            <a:fld id="{B55D96E5-9FDF-A641-A872-31157A5D0658}" type="datetimeFigureOut">
              <a:rPr lang="en-US" smtClean="0"/>
              <a:t>7/9/22</a:t>
            </a:fld>
            <a:endParaRPr lang="en-US"/>
          </a:p>
        </p:txBody>
      </p:sp>
      <p:sp>
        <p:nvSpPr>
          <p:cNvPr id="4" name="Footer Placeholder 3">
            <a:extLst>
              <a:ext uri="{FF2B5EF4-FFF2-40B4-BE49-F238E27FC236}">
                <a16:creationId xmlns:a16="http://schemas.microsoft.com/office/drawing/2014/main" id="{C9F68075-50F6-784F-9F91-894BADAA36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56C3E5-385B-EF4F-B3AE-2AA962994125}"/>
              </a:ext>
            </a:extLst>
          </p:cNvPr>
          <p:cNvSpPr>
            <a:spLocks noGrp="1"/>
          </p:cNvSpPr>
          <p:nvPr>
            <p:ph type="sldNum" sz="quarter" idx="12"/>
          </p:nvPr>
        </p:nvSpPr>
        <p:spPr/>
        <p:txBody>
          <a:bodyPr/>
          <a:lstStyle/>
          <a:p>
            <a:fld id="{77CAF4B3-9D21-664A-9723-9D61E278DE01}" type="slidenum">
              <a:rPr lang="en-US" smtClean="0"/>
              <a:t>‹#›</a:t>
            </a:fld>
            <a:endParaRPr lang="en-US"/>
          </a:p>
        </p:txBody>
      </p:sp>
    </p:spTree>
    <p:extLst>
      <p:ext uri="{BB962C8B-B14F-4D97-AF65-F5344CB8AC3E}">
        <p14:creationId xmlns:p14="http://schemas.microsoft.com/office/powerpoint/2010/main" val="3690450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49393-6369-7F43-843E-766E57CBBDBE}"/>
              </a:ext>
            </a:extLst>
          </p:cNvPr>
          <p:cNvSpPr>
            <a:spLocks noGrp="1"/>
          </p:cNvSpPr>
          <p:nvPr>
            <p:ph type="dt" sz="half" idx="10"/>
          </p:nvPr>
        </p:nvSpPr>
        <p:spPr/>
        <p:txBody>
          <a:bodyPr/>
          <a:lstStyle/>
          <a:p>
            <a:fld id="{B55D96E5-9FDF-A641-A872-31157A5D0658}" type="datetimeFigureOut">
              <a:rPr lang="en-US" smtClean="0"/>
              <a:t>7/9/22</a:t>
            </a:fld>
            <a:endParaRPr lang="en-US"/>
          </a:p>
        </p:txBody>
      </p:sp>
      <p:sp>
        <p:nvSpPr>
          <p:cNvPr id="3" name="Footer Placeholder 2">
            <a:extLst>
              <a:ext uri="{FF2B5EF4-FFF2-40B4-BE49-F238E27FC236}">
                <a16:creationId xmlns:a16="http://schemas.microsoft.com/office/drawing/2014/main" id="{1D2888E9-C35F-424D-A14B-298DE09450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08C817-F370-514B-B6AE-EBCAECCA5FCB}"/>
              </a:ext>
            </a:extLst>
          </p:cNvPr>
          <p:cNvSpPr>
            <a:spLocks noGrp="1"/>
          </p:cNvSpPr>
          <p:nvPr>
            <p:ph type="sldNum" sz="quarter" idx="12"/>
          </p:nvPr>
        </p:nvSpPr>
        <p:spPr/>
        <p:txBody>
          <a:bodyPr/>
          <a:lstStyle/>
          <a:p>
            <a:fld id="{77CAF4B3-9D21-664A-9723-9D61E278DE01}" type="slidenum">
              <a:rPr lang="en-US" smtClean="0"/>
              <a:t>‹#›</a:t>
            </a:fld>
            <a:endParaRPr lang="en-US"/>
          </a:p>
        </p:txBody>
      </p:sp>
    </p:spTree>
    <p:extLst>
      <p:ext uri="{BB962C8B-B14F-4D97-AF65-F5344CB8AC3E}">
        <p14:creationId xmlns:p14="http://schemas.microsoft.com/office/powerpoint/2010/main" val="508106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FE732-2020-2A43-AE21-FCDE3FA782C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3038F86-FC06-EB4B-A599-495922EBE8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A67A453-FF3E-484F-AF98-3EE7758FF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BF35184-2BCA-3A4E-97E8-6E0C33F542D9}"/>
              </a:ext>
            </a:extLst>
          </p:cNvPr>
          <p:cNvSpPr>
            <a:spLocks noGrp="1"/>
          </p:cNvSpPr>
          <p:nvPr>
            <p:ph type="dt" sz="half" idx="10"/>
          </p:nvPr>
        </p:nvSpPr>
        <p:spPr/>
        <p:txBody>
          <a:bodyPr/>
          <a:lstStyle/>
          <a:p>
            <a:fld id="{B55D96E5-9FDF-A641-A872-31157A5D0658}" type="datetimeFigureOut">
              <a:rPr lang="en-US" smtClean="0"/>
              <a:t>7/9/22</a:t>
            </a:fld>
            <a:endParaRPr lang="en-US"/>
          </a:p>
        </p:txBody>
      </p:sp>
      <p:sp>
        <p:nvSpPr>
          <p:cNvPr id="6" name="Footer Placeholder 5">
            <a:extLst>
              <a:ext uri="{FF2B5EF4-FFF2-40B4-BE49-F238E27FC236}">
                <a16:creationId xmlns:a16="http://schemas.microsoft.com/office/drawing/2014/main" id="{5011EC24-AC6B-F94B-A7FF-80977BCB54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9CB0AC-9B06-964D-9A10-FBE8F024EE2E}"/>
              </a:ext>
            </a:extLst>
          </p:cNvPr>
          <p:cNvSpPr>
            <a:spLocks noGrp="1"/>
          </p:cNvSpPr>
          <p:nvPr>
            <p:ph type="sldNum" sz="quarter" idx="12"/>
          </p:nvPr>
        </p:nvSpPr>
        <p:spPr/>
        <p:txBody>
          <a:bodyPr/>
          <a:lstStyle/>
          <a:p>
            <a:fld id="{77CAF4B3-9D21-664A-9723-9D61E278DE01}" type="slidenum">
              <a:rPr lang="en-US" smtClean="0"/>
              <a:t>‹#›</a:t>
            </a:fld>
            <a:endParaRPr lang="en-US"/>
          </a:p>
        </p:txBody>
      </p:sp>
    </p:spTree>
    <p:extLst>
      <p:ext uri="{BB962C8B-B14F-4D97-AF65-F5344CB8AC3E}">
        <p14:creationId xmlns:p14="http://schemas.microsoft.com/office/powerpoint/2010/main" val="48139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FF8E-38C9-8F45-8170-7B8D6B8866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BE6D696-8A21-F049-B79A-B56566EF97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FFC0B0-5CBE-1D4D-AC52-FA1628BE0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45E27F-C196-5A4C-B28D-835CE1D13317}"/>
              </a:ext>
            </a:extLst>
          </p:cNvPr>
          <p:cNvSpPr>
            <a:spLocks noGrp="1"/>
          </p:cNvSpPr>
          <p:nvPr>
            <p:ph type="dt" sz="half" idx="10"/>
          </p:nvPr>
        </p:nvSpPr>
        <p:spPr/>
        <p:txBody>
          <a:bodyPr/>
          <a:lstStyle/>
          <a:p>
            <a:fld id="{B55D96E5-9FDF-A641-A872-31157A5D0658}" type="datetimeFigureOut">
              <a:rPr lang="en-US" smtClean="0"/>
              <a:t>7/9/22</a:t>
            </a:fld>
            <a:endParaRPr lang="en-US"/>
          </a:p>
        </p:txBody>
      </p:sp>
      <p:sp>
        <p:nvSpPr>
          <p:cNvPr id="6" name="Footer Placeholder 5">
            <a:extLst>
              <a:ext uri="{FF2B5EF4-FFF2-40B4-BE49-F238E27FC236}">
                <a16:creationId xmlns:a16="http://schemas.microsoft.com/office/drawing/2014/main" id="{4FAC4256-3CF0-9141-83F8-5618FB8581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AAD19-E5A1-334B-A4E8-D341D0881662}"/>
              </a:ext>
            </a:extLst>
          </p:cNvPr>
          <p:cNvSpPr>
            <a:spLocks noGrp="1"/>
          </p:cNvSpPr>
          <p:nvPr>
            <p:ph type="sldNum" sz="quarter" idx="12"/>
          </p:nvPr>
        </p:nvSpPr>
        <p:spPr/>
        <p:txBody>
          <a:bodyPr/>
          <a:lstStyle/>
          <a:p>
            <a:fld id="{77CAF4B3-9D21-664A-9723-9D61E278DE01}" type="slidenum">
              <a:rPr lang="en-US" smtClean="0"/>
              <a:t>‹#›</a:t>
            </a:fld>
            <a:endParaRPr lang="en-US"/>
          </a:p>
        </p:txBody>
      </p:sp>
    </p:spTree>
    <p:extLst>
      <p:ext uri="{BB962C8B-B14F-4D97-AF65-F5344CB8AC3E}">
        <p14:creationId xmlns:p14="http://schemas.microsoft.com/office/powerpoint/2010/main" val="1214237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7.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B509EC-88D5-A448-8198-D187C8036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F6184EB-BE1D-8540-8BAC-D25043DB90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EA3644-0173-FC40-9C8E-D245DA75D4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D96E5-9FDF-A641-A872-31157A5D0658}" type="datetimeFigureOut">
              <a:rPr lang="en-US" smtClean="0"/>
              <a:t>7/9/22</a:t>
            </a:fld>
            <a:endParaRPr lang="en-US"/>
          </a:p>
        </p:txBody>
      </p:sp>
      <p:sp>
        <p:nvSpPr>
          <p:cNvPr id="5" name="Footer Placeholder 4">
            <a:extLst>
              <a:ext uri="{FF2B5EF4-FFF2-40B4-BE49-F238E27FC236}">
                <a16:creationId xmlns:a16="http://schemas.microsoft.com/office/drawing/2014/main" id="{75CD78AF-E151-CC43-9FA4-7D3F38FFA1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DABC2D-444C-B64D-A253-9D47A0F317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AF4B3-9D21-664A-9723-9D61E278DE01}" type="slidenum">
              <a:rPr lang="en-US" smtClean="0"/>
              <a:t>‹#›</a:t>
            </a:fld>
            <a:endParaRPr lang="en-US"/>
          </a:p>
        </p:txBody>
      </p:sp>
    </p:spTree>
    <p:extLst>
      <p:ext uri="{BB962C8B-B14F-4D97-AF65-F5344CB8AC3E}">
        <p14:creationId xmlns:p14="http://schemas.microsoft.com/office/powerpoint/2010/main" val="4209696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99267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1AE483-23E8-4183-B74E-C4981F9E2A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712ABE5-721C-4FD6-AC4B-4069CAE359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CF14C8A-C41C-4B40-9E42-8F8CA877F9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0BB52-F262-4152-89E8-4D844E49B0A5}" type="datetimeFigureOut">
              <a:rPr lang="en-AU" smtClean="0"/>
              <a:t>15/7/22</a:t>
            </a:fld>
            <a:endParaRPr lang="en-AU"/>
          </a:p>
        </p:txBody>
      </p:sp>
      <p:sp>
        <p:nvSpPr>
          <p:cNvPr id="5" name="Footer Placeholder 4">
            <a:extLst>
              <a:ext uri="{FF2B5EF4-FFF2-40B4-BE49-F238E27FC236}">
                <a16:creationId xmlns:a16="http://schemas.microsoft.com/office/drawing/2014/main" id="{7BABB014-B8A9-4AEA-B726-7DF394C51E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0CB6813-BF3D-4B00-8736-A7D405A131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2329CA-91CB-40BA-83B9-A45E9F7522AE}" type="slidenum">
              <a:rPr lang="en-AU" smtClean="0"/>
              <a:t>‹#›</a:t>
            </a:fld>
            <a:endParaRPr lang="en-AU"/>
          </a:p>
        </p:txBody>
      </p:sp>
    </p:spTree>
    <p:extLst>
      <p:ext uri="{BB962C8B-B14F-4D97-AF65-F5344CB8AC3E}">
        <p14:creationId xmlns:p14="http://schemas.microsoft.com/office/powerpoint/2010/main" val="132135535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21411D-D77C-4590-A923-56FC00EED33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95663" t="79880"/>
          <a:stretch/>
        </p:blipFill>
        <p:spPr>
          <a:xfrm>
            <a:off x="11663264" y="5477068"/>
            <a:ext cx="528735" cy="1379057"/>
          </a:xfrm>
          <a:prstGeom prst="rect">
            <a:avLst/>
          </a:prstGeom>
        </p:spPr>
      </p:pic>
      <p:pic>
        <p:nvPicPr>
          <p:cNvPr id="4" name="Picture 3">
            <a:extLst>
              <a:ext uri="{FF2B5EF4-FFF2-40B4-BE49-F238E27FC236}">
                <a16:creationId xmlns:a16="http://schemas.microsoft.com/office/drawing/2014/main" id="{CE36DC3B-6A88-4A52-B7EF-E322BC1260D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0" y="0"/>
            <a:ext cx="705200" cy="2025551"/>
          </a:xfrm>
          <a:prstGeom prst="rect">
            <a:avLst/>
          </a:prstGeom>
        </p:spPr>
      </p:pic>
      <p:sp>
        <p:nvSpPr>
          <p:cNvPr id="2" name="Title Placeholder 1">
            <a:extLst>
              <a:ext uri="{FF2B5EF4-FFF2-40B4-BE49-F238E27FC236}">
                <a16:creationId xmlns:a16="http://schemas.microsoft.com/office/drawing/2014/main" id="{293ED92E-3D94-4A33-A25F-DCDC7FA5B9B8}"/>
              </a:ext>
            </a:extLst>
          </p:cNvPr>
          <p:cNvSpPr>
            <a:spLocks noGrp="1"/>
          </p:cNvSpPr>
          <p:nvPr>
            <p:ph type="title"/>
          </p:nvPr>
        </p:nvSpPr>
        <p:spPr>
          <a:xfrm>
            <a:off x="803275" y="184935"/>
            <a:ext cx="10933113" cy="883578"/>
          </a:xfrm>
          <a:prstGeom prst="rect">
            <a:avLst/>
          </a:prstGeom>
        </p:spPr>
        <p:txBody>
          <a:bodyPr vert="horz" lIns="0" tIns="0" rIns="0" bIns="0" rtlCol="0" anchor="b" anchorCtr="0">
            <a:noAutofit/>
          </a:bodyPr>
          <a:lstStyle/>
          <a:p>
            <a:r>
              <a:rPr lang="en-US" dirty="0"/>
              <a:t>Click to edit Master title style</a:t>
            </a:r>
          </a:p>
        </p:txBody>
      </p:sp>
      <p:sp>
        <p:nvSpPr>
          <p:cNvPr id="5" name="Slide Number Placeholder 4">
            <a:extLst>
              <a:ext uri="{FF2B5EF4-FFF2-40B4-BE49-F238E27FC236}">
                <a16:creationId xmlns:a16="http://schemas.microsoft.com/office/drawing/2014/main" id="{6C3DF903-5928-4C6E-A7E9-B32E4ECA8AEA}"/>
              </a:ext>
            </a:extLst>
          </p:cNvPr>
          <p:cNvSpPr>
            <a:spLocks noGrp="1"/>
          </p:cNvSpPr>
          <p:nvPr>
            <p:ph type="sldNum" sz="quarter" idx="4"/>
          </p:nvPr>
        </p:nvSpPr>
        <p:spPr>
          <a:xfrm>
            <a:off x="11942967" y="6510704"/>
            <a:ext cx="249033" cy="246221"/>
          </a:xfrm>
          <a:prstGeom prst="rect">
            <a:avLst/>
          </a:prstGeom>
        </p:spPr>
        <p:txBody>
          <a:bodyPr vert="horz" wrap="none" lIns="0" tIns="45720" rIns="72000" bIns="45720" rtlCol="0" anchor="b">
            <a:spAutoFit/>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52DCD9-8769-4ED5-B8CC-B00FC588BA8C}"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8444F051-844F-499C-86A5-D8356D0D9920}"/>
              </a:ext>
            </a:extLst>
          </p:cNvPr>
          <p:cNvSpPr>
            <a:spLocks noGrp="1"/>
          </p:cNvSpPr>
          <p:nvPr>
            <p:ph type="body" idx="1"/>
          </p:nvPr>
        </p:nvSpPr>
        <p:spPr>
          <a:xfrm>
            <a:off x="803275" y="1590261"/>
            <a:ext cx="10933113" cy="457558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88107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90000"/>
        </a:lnSpc>
        <a:spcBef>
          <a:spcPct val="0"/>
        </a:spcBef>
        <a:buNone/>
        <a:defRPr sz="2800" b="1" kern="1200">
          <a:solidFill>
            <a:schemeClr val="accent3"/>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600"/>
        </a:spcBef>
        <a:buClr>
          <a:schemeClr val="accent3"/>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300"/>
        </a:spcBef>
        <a:buClr>
          <a:schemeClr val="accent3"/>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300"/>
        </a:spcBef>
        <a:buClr>
          <a:schemeClr val="accent3"/>
        </a:buClr>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100000"/>
        </a:lnSpc>
        <a:spcBef>
          <a:spcPts val="300"/>
        </a:spcBef>
        <a:buClr>
          <a:schemeClr val="accent3"/>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3">
          <p15:clr>
            <a:srgbClr val="F26B43"/>
          </p15:clr>
        </p15:guide>
        <p15:guide id="3" pos="506">
          <p15:clr>
            <a:srgbClr val="F26B43"/>
          </p15:clr>
        </p15:guide>
        <p15:guide id="4" orient="horz" pos="1003">
          <p15:clr>
            <a:srgbClr val="F26B43"/>
          </p15:clr>
        </p15:guide>
        <p15:guide id="5" orient="horz" pos="3884">
          <p15:clr>
            <a:srgbClr val="F26B43"/>
          </p15:clr>
        </p15:guide>
        <p15:guide id="6" orient="horz" pos="4224">
          <p15:clr>
            <a:srgbClr val="F26B43"/>
          </p15:clr>
        </p15:guide>
        <p15:guide id="7" orient="horz" pos="61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tif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12.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tiff"/><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3FCC-9810-5A40-BD99-79D9BA351B05}"/>
              </a:ext>
            </a:extLst>
          </p:cNvPr>
          <p:cNvSpPr>
            <a:spLocks noGrp="1"/>
          </p:cNvSpPr>
          <p:nvPr>
            <p:ph type="title"/>
          </p:nvPr>
        </p:nvSpPr>
        <p:spPr/>
        <p:txBody>
          <a:bodyPr>
            <a:normAutofit/>
          </a:bodyPr>
          <a:lstStyle/>
          <a:p>
            <a:r>
              <a:rPr lang="en-US" sz="5400" b="1" dirty="0">
                <a:solidFill>
                  <a:srgbClr val="0070C0"/>
                </a:solidFill>
              </a:rPr>
              <a:t>Long Acting (LA) ART: </a:t>
            </a:r>
            <a:br>
              <a:rPr lang="en-US" sz="5400" b="1" dirty="0">
                <a:solidFill>
                  <a:srgbClr val="0070C0"/>
                </a:solidFill>
              </a:rPr>
            </a:br>
            <a:r>
              <a:rPr lang="en-US" sz="5400" b="1" dirty="0">
                <a:solidFill>
                  <a:srgbClr val="0070C0"/>
                </a:solidFill>
              </a:rPr>
              <a:t>Will all populations Benefit?</a:t>
            </a:r>
            <a:br>
              <a:rPr lang="en-US" sz="5400" b="1" dirty="0">
                <a:solidFill>
                  <a:srgbClr val="0070C0"/>
                </a:solidFill>
              </a:rPr>
            </a:br>
            <a:r>
              <a:rPr lang="en-US" sz="2400" b="1" dirty="0"/>
              <a:t>Iskandar </a:t>
            </a:r>
            <a:r>
              <a:rPr lang="en-US" sz="2400" b="1" dirty="0" err="1"/>
              <a:t>Azwa</a:t>
            </a:r>
            <a:br>
              <a:rPr lang="en-US" sz="2400" b="1" dirty="0"/>
            </a:br>
            <a:r>
              <a:rPr lang="en-US" sz="2400" i="1" dirty="0"/>
              <a:t>Infectious Diseases Unit, Department of Medicine</a:t>
            </a:r>
            <a:br>
              <a:rPr lang="en-US" sz="2400" i="1" dirty="0"/>
            </a:br>
            <a:r>
              <a:rPr lang="en-US" sz="2400" i="1" dirty="0"/>
              <a:t>Faculty of Medicine</a:t>
            </a:r>
            <a:br>
              <a:rPr lang="en-US" sz="2400" i="1" dirty="0"/>
            </a:br>
            <a:r>
              <a:rPr lang="en-US" sz="2400" i="1" dirty="0"/>
              <a:t>University of Malaya</a:t>
            </a:r>
            <a:br>
              <a:rPr lang="en-US" sz="2400" i="1" dirty="0">
                <a:solidFill>
                  <a:schemeClr val="accent2"/>
                </a:solidFill>
              </a:rPr>
            </a:br>
            <a:endParaRPr lang="en-GB" sz="2400" noProof="0" dirty="0">
              <a:solidFill>
                <a:schemeClr val="accent2"/>
              </a:solidFill>
            </a:endParaRPr>
          </a:p>
        </p:txBody>
      </p:sp>
      <p:sp>
        <p:nvSpPr>
          <p:cNvPr id="3" name="Text Placeholder 2">
            <a:extLst>
              <a:ext uri="{FF2B5EF4-FFF2-40B4-BE49-F238E27FC236}">
                <a16:creationId xmlns:a16="http://schemas.microsoft.com/office/drawing/2014/main" id="{583E17C1-788B-8242-9BB1-6B5637005F08}"/>
              </a:ext>
            </a:extLst>
          </p:cNvPr>
          <p:cNvSpPr>
            <a:spLocks noGrp="1"/>
          </p:cNvSpPr>
          <p:nvPr>
            <p:ph type="body" sz="quarter" idx="10"/>
          </p:nvPr>
        </p:nvSpPr>
        <p:spPr/>
        <p:txBody>
          <a:bodyPr>
            <a:normAutofit fontScale="77500" lnSpcReduction="20000"/>
          </a:bodyPr>
          <a:lstStyle/>
          <a:p>
            <a:pPr marL="0" indent="0">
              <a:buNone/>
            </a:pPr>
            <a:r>
              <a:rPr lang="en-GB" dirty="0">
                <a:solidFill>
                  <a:schemeClr val="accent2"/>
                </a:solidFill>
              </a:rPr>
              <a:t>Session: Long Acting treatment: Gamechanger or white elephant?</a:t>
            </a:r>
            <a:endParaRPr lang="en-GB" dirty="0">
              <a:solidFill>
                <a:schemeClr val="accent2"/>
              </a:solidFill>
              <a:latin typeface="+mj-lt"/>
            </a:endParaRPr>
          </a:p>
        </p:txBody>
      </p:sp>
      <p:sp>
        <p:nvSpPr>
          <p:cNvPr id="4" name="Text Placeholder 3">
            <a:extLst>
              <a:ext uri="{FF2B5EF4-FFF2-40B4-BE49-F238E27FC236}">
                <a16:creationId xmlns:a16="http://schemas.microsoft.com/office/drawing/2014/main" id="{1D540861-3520-0A4D-9A4B-9F2AF674CEDB}"/>
              </a:ext>
            </a:extLst>
          </p:cNvPr>
          <p:cNvSpPr>
            <a:spLocks noGrp="1"/>
          </p:cNvSpPr>
          <p:nvPr>
            <p:ph type="body" sz="quarter" idx="11"/>
          </p:nvPr>
        </p:nvSpPr>
        <p:spPr/>
        <p:txBody>
          <a:bodyPr>
            <a:normAutofit/>
          </a:bodyPr>
          <a:lstStyle/>
          <a:p>
            <a:pPr marL="0" indent="0">
              <a:buNone/>
            </a:pPr>
            <a:endParaRPr lang="en-GB" dirty="0"/>
          </a:p>
        </p:txBody>
      </p:sp>
      <p:pic>
        <p:nvPicPr>
          <p:cNvPr id="7" name="Picture 2" descr="page24image4456">
            <a:extLst>
              <a:ext uri="{FF2B5EF4-FFF2-40B4-BE49-F238E27FC236}">
                <a16:creationId xmlns:a16="http://schemas.microsoft.com/office/drawing/2014/main" id="{2E64325E-7211-B34B-9D98-48BAC8DF3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498" y="5647927"/>
            <a:ext cx="1890782" cy="11252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8B0EA1B-892B-EF48-860E-0896CF11B634}"/>
              </a:ext>
            </a:extLst>
          </p:cNvPr>
          <p:cNvPicPr>
            <a:picLocks noChangeAspect="1"/>
          </p:cNvPicPr>
          <p:nvPr/>
        </p:nvPicPr>
        <p:blipFill>
          <a:blip r:embed="rId4"/>
          <a:stretch>
            <a:fillRect/>
          </a:stretch>
        </p:blipFill>
        <p:spPr>
          <a:xfrm>
            <a:off x="6970585" y="5647927"/>
            <a:ext cx="1679171" cy="1014540"/>
          </a:xfrm>
          <a:prstGeom prst="rect">
            <a:avLst/>
          </a:prstGeom>
        </p:spPr>
      </p:pic>
    </p:spTree>
    <p:extLst>
      <p:ext uri="{BB962C8B-B14F-4D97-AF65-F5344CB8AC3E}">
        <p14:creationId xmlns:p14="http://schemas.microsoft.com/office/powerpoint/2010/main" val="186085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5DFB337-7A68-5A4A-8F3B-EE17BF646C0A}"/>
              </a:ext>
            </a:extLst>
          </p:cNvPr>
          <p:cNvSpPr>
            <a:spLocks noGrp="1"/>
          </p:cNvSpPr>
          <p:nvPr>
            <p:ph type="title"/>
          </p:nvPr>
        </p:nvSpPr>
        <p:spPr/>
        <p:txBody>
          <a:bodyPr/>
          <a:lstStyle/>
          <a:p>
            <a:endParaRPr lang="en-US" dirty="0"/>
          </a:p>
        </p:txBody>
      </p:sp>
      <p:sp>
        <p:nvSpPr>
          <p:cNvPr id="12" name="Text Placeholder 11">
            <a:extLst>
              <a:ext uri="{FF2B5EF4-FFF2-40B4-BE49-F238E27FC236}">
                <a16:creationId xmlns:a16="http://schemas.microsoft.com/office/drawing/2014/main" id="{F38EB219-AFBB-304B-B555-070DF5B6ABD7}"/>
              </a:ext>
            </a:extLst>
          </p:cNvPr>
          <p:cNvSpPr>
            <a:spLocks noGrp="1"/>
          </p:cNvSpPr>
          <p:nvPr>
            <p:ph type="body" idx="1"/>
          </p:nvPr>
        </p:nvSpPr>
        <p:spPr>
          <a:solidFill>
            <a:schemeClr val="accent2">
              <a:lumMod val="20000"/>
              <a:lumOff val="80000"/>
            </a:schemeClr>
          </a:solidFill>
        </p:spPr>
        <p:txBody>
          <a:bodyPr/>
          <a:lstStyle/>
          <a:p>
            <a:pPr algn="ctr"/>
            <a:r>
              <a:rPr lang="en-US" dirty="0">
                <a:solidFill>
                  <a:srgbClr val="C00000"/>
                </a:solidFill>
              </a:rPr>
              <a:t>FOR PREVENTION</a:t>
            </a:r>
          </a:p>
        </p:txBody>
      </p:sp>
      <p:sp>
        <p:nvSpPr>
          <p:cNvPr id="13" name="Content Placeholder 12">
            <a:extLst>
              <a:ext uri="{FF2B5EF4-FFF2-40B4-BE49-F238E27FC236}">
                <a16:creationId xmlns:a16="http://schemas.microsoft.com/office/drawing/2014/main" id="{DCC55AD6-557F-9E42-BA6F-C81034A2819D}"/>
              </a:ext>
            </a:extLst>
          </p:cNvPr>
          <p:cNvSpPr>
            <a:spLocks noGrp="1"/>
          </p:cNvSpPr>
          <p:nvPr>
            <p:ph sz="half" idx="2"/>
          </p:nvPr>
        </p:nvSpPr>
        <p:spPr/>
        <p:txBody>
          <a:bodyPr>
            <a:normAutofit fontScale="47500" lnSpcReduction="20000"/>
          </a:bodyPr>
          <a:lstStyle/>
          <a:p>
            <a:endParaRPr lang="en-US" sz="3600" dirty="0"/>
          </a:p>
          <a:p>
            <a:r>
              <a:rPr lang="en-US" sz="3600" dirty="0">
                <a:solidFill>
                  <a:srgbClr val="002060"/>
                </a:solidFill>
              </a:rPr>
              <a:t>LA </a:t>
            </a:r>
            <a:r>
              <a:rPr lang="en-US" sz="3600" dirty="0" err="1">
                <a:solidFill>
                  <a:srgbClr val="002060"/>
                </a:solidFill>
              </a:rPr>
              <a:t>PrEP</a:t>
            </a:r>
            <a:r>
              <a:rPr lang="en-US" sz="3600" dirty="0">
                <a:solidFill>
                  <a:srgbClr val="002060"/>
                </a:solidFill>
              </a:rPr>
              <a:t> is preferred by KP assuming episodic risk or who are unable to disclose or negotiate other HIV prevention products such as FSW, TGW and adolescents</a:t>
            </a:r>
          </a:p>
          <a:p>
            <a:r>
              <a:rPr lang="en-US" sz="3600" dirty="0">
                <a:solidFill>
                  <a:srgbClr val="002060"/>
                </a:solidFill>
              </a:rPr>
              <a:t>FSW and TGW do not want products that can leave scars or are visible and would avoid buttocks (silicone fillings) as a site for injection</a:t>
            </a:r>
          </a:p>
          <a:p>
            <a:r>
              <a:rPr lang="en-US" sz="3600" dirty="0">
                <a:solidFill>
                  <a:srgbClr val="002060"/>
                </a:solidFill>
              </a:rPr>
              <a:t>Preference for self injections and administration outside the health sector </a:t>
            </a:r>
          </a:p>
          <a:p>
            <a:r>
              <a:rPr lang="en-US" sz="3600" dirty="0">
                <a:solidFill>
                  <a:srgbClr val="002060"/>
                </a:solidFill>
              </a:rPr>
              <a:t>Additional visits and costs and ambivalences around impact on daily life were important barriers for both prevention and treatment </a:t>
            </a:r>
          </a:p>
          <a:p>
            <a:endParaRPr lang="en-US" sz="3600" dirty="0"/>
          </a:p>
          <a:p>
            <a:endParaRPr lang="en-US" dirty="0"/>
          </a:p>
        </p:txBody>
      </p:sp>
      <p:sp>
        <p:nvSpPr>
          <p:cNvPr id="14" name="Text Placeholder 13">
            <a:extLst>
              <a:ext uri="{FF2B5EF4-FFF2-40B4-BE49-F238E27FC236}">
                <a16:creationId xmlns:a16="http://schemas.microsoft.com/office/drawing/2014/main" id="{A40178C7-4B66-2F4D-B9E0-C33DA6D0ADEA}"/>
              </a:ext>
            </a:extLst>
          </p:cNvPr>
          <p:cNvSpPr>
            <a:spLocks noGrp="1"/>
          </p:cNvSpPr>
          <p:nvPr>
            <p:ph type="body" sz="quarter" idx="3"/>
          </p:nvPr>
        </p:nvSpPr>
        <p:spPr>
          <a:solidFill>
            <a:schemeClr val="accent6">
              <a:lumMod val="20000"/>
              <a:lumOff val="80000"/>
            </a:schemeClr>
          </a:solidFill>
        </p:spPr>
        <p:txBody>
          <a:bodyPr/>
          <a:lstStyle/>
          <a:p>
            <a:pPr algn="ctr"/>
            <a:r>
              <a:rPr lang="en-US" dirty="0">
                <a:solidFill>
                  <a:srgbClr val="C00000"/>
                </a:solidFill>
              </a:rPr>
              <a:t>FOR TREATMENT</a:t>
            </a:r>
          </a:p>
        </p:txBody>
      </p:sp>
      <p:sp>
        <p:nvSpPr>
          <p:cNvPr id="4" name="Text Placeholder 3">
            <a:extLst>
              <a:ext uri="{FF2B5EF4-FFF2-40B4-BE49-F238E27FC236}">
                <a16:creationId xmlns:a16="http://schemas.microsoft.com/office/drawing/2014/main" id="{ED8DB88F-8461-824B-9B3B-AF4539F4BF66}"/>
              </a:ext>
            </a:extLst>
          </p:cNvPr>
          <p:cNvSpPr>
            <a:spLocks noGrp="1"/>
          </p:cNvSpPr>
          <p:nvPr>
            <p:ph sz="quarter" idx="4"/>
          </p:nvPr>
        </p:nvSpPr>
        <p:spPr/>
        <p:txBody>
          <a:bodyPr>
            <a:normAutofit fontScale="47500" lnSpcReduction="20000"/>
          </a:bodyPr>
          <a:lstStyle/>
          <a:p>
            <a:endParaRPr lang="en-US" sz="2400" dirty="0">
              <a:solidFill>
                <a:srgbClr val="002060"/>
              </a:solidFill>
            </a:endParaRPr>
          </a:p>
          <a:p>
            <a:r>
              <a:rPr lang="en-US" sz="3600" dirty="0">
                <a:solidFill>
                  <a:srgbClr val="002060"/>
                </a:solidFill>
              </a:rPr>
              <a:t>Interest is high, varies bet 57-66% in developed countries (higher in LMIC)</a:t>
            </a:r>
          </a:p>
          <a:p>
            <a:r>
              <a:rPr lang="en-US" sz="3600" dirty="0">
                <a:solidFill>
                  <a:srgbClr val="002060"/>
                </a:solidFill>
              </a:rPr>
              <a:t>Younger individuals, recently diagnosed who perceive more stigma or stress from taking oral treatment or who have difficulty scheduling and attending clinical visits express the greatest interest</a:t>
            </a:r>
          </a:p>
          <a:p>
            <a:r>
              <a:rPr lang="en-US" sz="3600" dirty="0">
                <a:solidFill>
                  <a:srgbClr val="002060"/>
                </a:solidFill>
              </a:rPr>
              <a:t>Consistent factors that motivate switching ART to LA </a:t>
            </a:r>
            <a:r>
              <a:rPr lang="en-US" sz="3600" dirty="0" err="1">
                <a:solidFill>
                  <a:srgbClr val="002060"/>
                </a:solidFill>
              </a:rPr>
              <a:t>tx</a:t>
            </a:r>
            <a:r>
              <a:rPr lang="en-US" sz="3600" dirty="0">
                <a:solidFill>
                  <a:srgbClr val="002060"/>
                </a:solidFill>
              </a:rPr>
              <a:t>  include pill fatigue, the need for strict adherence, unintended HIV disclosure and daily reminder of being HIV positive with pills</a:t>
            </a:r>
          </a:p>
          <a:p>
            <a:r>
              <a:rPr lang="en-US" sz="3600" dirty="0">
                <a:solidFill>
                  <a:srgbClr val="002060"/>
                </a:solidFill>
              </a:rPr>
              <a:t>Preference for administration in a clinic at the same interval as clinic visits and for longer dosing intervals of 6-12 months</a:t>
            </a:r>
          </a:p>
          <a:p>
            <a:pPr marL="0" indent="0">
              <a:buNone/>
            </a:pPr>
            <a:endParaRPr lang="en-US" sz="2400" dirty="0"/>
          </a:p>
        </p:txBody>
      </p:sp>
      <p:pic>
        <p:nvPicPr>
          <p:cNvPr id="6" name="Picture 5">
            <a:extLst>
              <a:ext uri="{FF2B5EF4-FFF2-40B4-BE49-F238E27FC236}">
                <a16:creationId xmlns:a16="http://schemas.microsoft.com/office/drawing/2014/main" id="{5E7E1452-41A8-6D4D-BD45-E45C9BB3063D}"/>
              </a:ext>
            </a:extLst>
          </p:cNvPr>
          <p:cNvPicPr>
            <a:picLocks noChangeAspect="1"/>
          </p:cNvPicPr>
          <p:nvPr/>
        </p:nvPicPr>
        <p:blipFill>
          <a:blip r:embed="rId3"/>
          <a:stretch>
            <a:fillRect/>
          </a:stretch>
        </p:blipFill>
        <p:spPr>
          <a:xfrm>
            <a:off x="2133599" y="0"/>
            <a:ext cx="7392785" cy="1916870"/>
          </a:xfrm>
          <a:prstGeom prst="rect">
            <a:avLst/>
          </a:prstGeom>
        </p:spPr>
      </p:pic>
      <p:pic>
        <p:nvPicPr>
          <p:cNvPr id="17" name="Picture 16">
            <a:extLst>
              <a:ext uri="{FF2B5EF4-FFF2-40B4-BE49-F238E27FC236}">
                <a16:creationId xmlns:a16="http://schemas.microsoft.com/office/drawing/2014/main" id="{06F67334-6040-AD42-B1FA-AE1A04E3852D}"/>
              </a:ext>
            </a:extLst>
          </p:cNvPr>
          <p:cNvPicPr>
            <a:picLocks noChangeAspect="1"/>
          </p:cNvPicPr>
          <p:nvPr/>
        </p:nvPicPr>
        <p:blipFill>
          <a:blip r:embed="rId4"/>
          <a:stretch>
            <a:fillRect/>
          </a:stretch>
        </p:blipFill>
        <p:spPr>
          <a:xfrm>
            <a:off x="0" y="0"/>
            <a:ext cx="2133600" cy="1358900"/>
          </a:xfrm>
          <a:prstGeom prst="rect">
            <a:avLst/>
          </a:prstGeom>
        </p:spPr>
      </p:pic>
    </p:spTree>
    <p:extLst>
      <p:ext uri="{BB962C8B-B14F-4D97-AF65-F5344CB8AC3E}">
        <p14:creationId xmlns:p14="http://schemas.microsoft.com/office/powerpoint/2010/main" val="4117138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0AA7F8E-1686-4DF2-B338-3E4FB68EE5F6}"/>
              </a:ext>
            </a:extLst>
          </p:cNvPr>
          <p:cNvSpPr/>
          <p:nvPr/>
        </p:nvSpPr>
        <p:spPr>
          <a:xfrm>
            <a:off x="8450097" y="6112251"/>
            <a:ext cx="3488925" cy="514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endParaRPr>
          </a:p>
        </p:txBody>
      </p:sp>
      <p:sp>
        <p:nvSpPr>
          <p:cNvPr id="5" name="Title 4">
            <a:extLst>
              <a:ext uri="{FF2B5EF4-FFF2-40B4-BE49-F238E27FC236}">
                <a16:creationId xmlns:a16="http://schemas.microsoft.com/office/drawing/2014/main" id="{C3601C00-A67F-4CB0-A324-E76AC27FFC2C}"/>
              </a:ext>
            </a:extLst>
          </p:cNvPr>
          <p:cNvSpPr>
            <a:spLocks noGrp="1"/>
          </p:cNvSpPr>
          <p:nvPr>
            <p:ph type="title"/>
          </p:nvPr>
        </p:nvSpPr>
        <p:spPr>
          <a:xfrm>
            <a:off x="3035929" y="45689"/>
            <a:ext cx="8262562" cy="973873"/>
          </a:xfrm>
        </p:spPr>
        <p:txBody>
          <a:bodyPr>
            <a:normAutofit/>
          </a:bodyPr>
          <a:lstStyle/>
          <a:p>
            <a:r>
              <a:rPr lang="en-GB" sz="2800" b="1" dirty="0">
                <a:solidFill>
                  <a:srgbClr val="0070C0"/>
                </a:solidFill>
                <a:cs typeface="Arial" panose="020B0604020202020204" pitchFamily="34" charset="0"/>
              </a:rPr>
              <a:t>Clinical and Patient Considerations</a:t>
            </a:r>
            <a:endParaRPr lang="en-GB" sz="2800" b="1" baseline="30000" dirty="0">
              <a:solidFill>
                <a:srgbClr val="0070C0"/>
              </a:solidFill>
              <a:cs typeface="Arial" panose="020B0604020202020204" pitchFamily="34" charset="0"/>
            </a:endParaRPr>
          </a:p>
        </p:txBody>
      </p:sp>
      <p:sp>
        <p:nvSpPr>
          <p:cNvPr id="2" name="Slide Number Placeholder 1">
            <a:extLst>
              <a:ext uri="{FF2B5EF4-FFF2-40B4-BE49-F238E27FC236}">
                <a16:creationId xmlns:a16="http://schemas.microsoft.com/office/drawing/2014/main" id="{EECDCF1E-CD91-475B-9A18-5FD2A85B9B2A}"/>
              </a:ext>
            </a:extLst>
          </p:cNvPr>
          <p:cNvSpPr>
            <a:spLocks noGrp="1"/>
          </p:cNvSpPr>
          <p:nvPr>
            <p:ph type="sldNum" sz="quarter" idx="12"/>
          </p:nvPr>
        </p:nvSpPr>
        <p:spPr>
          <a:xfrm>
            <a:off x="790429" y="6494781"/>
            <a:ext cx="32696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924F2-D2C6-4E44-94BF-16121116D9F5}" type="slidenum">
              <a:rPr kumimoji="0" lang="en-GB" sz="1200" b="1"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5" name="Text Placeholder 3">
            <a:extLst>
              <a:ext uri="{FF2B5EF4-FFF2-40B4-BE49-F238E27FC236}">
                <a16:creationId xmlns:a16="http://schemas.microsoft.com/office/drawing/2014/main" id="{14F6A4D7-1ABB-48EE-AD1F-FFFEADA020CC}"/>
              </a:ext>
            </a:extLst>
          </p:cNvPr>
          <p:cNvSpPr txBox="1">
            <a:spLocks/>
          </p:cNvSpPr>
          <p:nvPr/>
        </p:nvSpPr>
        <p:spPr>
          <a:xfrm>
            <a:off x="304131" y="6097560"/>
            <a:ext cx="5782982" cy="614680"/>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100" kern="1200" baseline="0">
                <a:solidFill>
                  <a:srgbClr val="071D49"/>
                </a:solidFill>
                <a:latin typeface="+mn-lt"/>
                <a:ea typeface="+mn-ea"/>
                <a:cs typeface="+mn-cs"/>
              </a:defRPr>
            </a:lvl1pPr>
            <a:lvl2pPr marL="271463" indent="-271463" algn="l" defTabSz="914400" rtl="0" eaLnBrk="1" latinLnBrk="0" hangingPunct="1">
              <a:lnSpc>
                <a:spcPct val="100000"/>
              </a:lnSpc>
              <a:spcBef>
                <a:spcPts val="600"/>
              </a:spcBef>
              <a:buFont typeface="Arial" panose="020B0604020202020204" pitchFamily="34" charset="0"/>
              <a:buChar char="•"/>
              <a:defRPr sz="1800" kern="1200">
                <a:solidFill>
                  <a:srgbClr val="071D49"/>
                </a:solidFill>
                <a:latin typeface="+mn-lt"/>
                <a:ea typeface="+mn-ea"/>
                <a:cs typeface="+mn-cs"/>
              </a:defRPr>
            </a:lvl2pPr>
            <a:lvl3pPr marL="542925" indent="-271463" algn="l" defTabSz="914400" rtl="0" eaLnBrk="1" latinLnBrk="0" hangingPunct="1">
              <a:lnSpc>
                <a:spcPct val="100000"/>
              </a:lnSpc>
              <a:spcBef>
                <a:spcPts val="300"/>
              </a:spcBef>
              <a:buClr>
                <a:schemeClr val="accent1"/>
              </a:buClr>
              <a:buFont typeface="Arial" panose="020B0604020202020204" pitchFamily="34" charset="0"/>
              <a:buChar char="•"/>
              <a:defRPr sz="1800" kern="1200">
                <a:solidFill>
                  <a:srgbClr val="071D49"/>
                </a:solidFill>
                <a:latin typeface="+mn-lt"/>
                <a:ea typeface="+mn-ea"/>
                <a:cs typeface="+mn-cs"/>
              </a:defRPr>
            </a:lvl3pPr>
            <a:lvl4pPr marL="803275" indent="-260350" algn="l" defTabSz="914400" rtl="0" eaLnBrk="1" latinLnBrk="0" hangingPunct="1">
              <a:lnSpc>
                <a:spcPct val="100000"/>
              </a:lnSpc>
              <a:spcBef>
                <a:spcPts val="300"/>
              </a:spcBef>
              <a:buFont typeface="Arial" panose="020B0604020202020204" pitchFamily="34" charset="0"/>
              <a:buChar char="•"/>
              <a:defRPr sz="1600" kern="1200">
                <a:solidFill>
                  <a:srgbClr val="071D49"/>
                </a:solidFill>
                <a:latin typeface="+mn-lt"/>
                <a:ea typeface="+mn-ea"/>
                <a:cs typeface="+mn-cs"/>
              </a:defRPr>
            </a:lvl4pPr>
            <a:lvl5pPr marL="1074738" indent="-271463" algn="l" defTabSz="914400" rtl="0" eaLnBrk="1" latinLnBrk="0" hangingPunct="1">
              <a:lnSpc>
                <a:spcPct val="100000"/>
              </a:lnSpc>
              <a:spcBef>
                <a:spcPts val="300"/>
              </a:spcBef>
              <a:buFont typeface="Arial" panose="020B0604020202020204" pitchFamily="34" charset="0"/>
              <a:buChar char="•"/>
              <a:defRPr sz="1400" kern="1200">
                <a:solidFill>
                  <a:srgbClr val="071D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800" b="0"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Adapted from: 1. VOCABRIA GDS 03 Product Characteristics 2. REKAMBYS Hong Kong Product Characteristics 3. Derrick CB, et al. Open Forum Infect Dis. 2018;5:ofy247; 4. Williams J, et al. Nanomedicine 2013;8:1807-13; 5. de los Rios P, et al. AIDS </a:t>
            </a:r>
            <a:r>
              <a:rPr kumimoji="0" lang="en-GB" sz="800" b="0" i="0" u="none" strike="noStrike" kern="1200" cap="none" spc="0" normalizeH="0" baseline="0" noProof="0" dirty="0" err="1">
                <a:ln>
                  <a:noFill/>
                </a:ln>
                <a:solidFill>
                  <a:srgbClr val="071D49"/>
                </a:solidFill>
                <a:effectLst/>
                <a:uLnTx/>
                <a:uFillTx/>
                <a:latin typeface="Arial" panose="020B0604020202020204" pitchFamily="34" charset="0"/>
                <a:ea typeface="+mn-ea"/>
                <a:cs typeface="+mn-cs"/>
              </a:rPr>
              <a:t>Behav</a:t>
            </a:r>
            <a:r>
              <a:rPr kumimoji="0" lang="en-GB" sz="800" b="0"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 2021;25:961-72; 6. de los Rios P, et al. </a:t>
            </a:r>
            <a:r>
              <a:rPr kumimoji="0" lang="en-GB" sz="800" b="0" i="0" u="none" strike="noStrike" kern="1200" cap="none" spc="0" normalizeH="0" baseline="0" noProof="0" dirty="0" err="1">
                <a:ln>
                  <a:noFill/>
                </a:ln>
                <a:solidFill>
                  <a:srgbClr val="071D49"/>
                </a:solidFill>
                <a:effectLst/>
                <a:uLnTx/>
                <a:uFillTx/>
                <a:latin typeface="Arial" panose="020B0604020202020204" pitchFamily="34" charset="0"/>
                <a:ea typeface="+mn-ea"/>
                <a:cs typeface="+mn-cs"/>
              </a:rPr>
              <a:t>Popul</a:t>
            </a:r>
            <a:r>
              <a:rPr kumimoji="0" lang="en-GB" sz="800" b="0"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 Med. 2020;2:23</a:t>
            </a:r>
          </a:p>
        </p:txBody>
      </p:sp>
      <p:sp>
        <p:nvSpPr>
          <p:cNvPr id="13" name="TextBox 12">
            <a:extLst>
              <a:ext uri="{FF2B5EF4-FFF2-40B4-BE49-F238E27FC236}">
                <a16:creationId xmlns:a16="http://schemas.microsoft.com/office/drawing/2014/main" id="{C4F67344-E6E3-4E9F-AF0A-E03635676A96}"/>
              </a:ext>
            </a:extLst>
          </p:cNvPr>
          <p:cNvSpPr txBox="1"/>
          <p:nvPr/>
        </p:nvSpPr>
        <p:spPr>
          <a:xfrm>
            <a:off x="6406282" y="2129699"/>
            <a:ext cx="2738404" cy="2509826"/>
          </a:xfrm>
          <a:prstGeom prst="rect">
            <a:avLst/>
          </a:prstGeom>
          <a:noFill/>
        </p:spPr>
        <p:txBody>
          <a:bodyPr wrap="square" rtlCol="0">
            <a:prstTxWarp prst="textArchUp">
              <a:avLst/>
            </a:prstTxWarp>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2F5FA6"/>
                </a:solidFill>
                <a:effectLst/>
                <a:uLnTx/>
                <a:uFillTx/>
                <a:latin typeface="Arial" panose="020B0604020202020204" pitchFamily="34" charset="0"/>
                <a:ea typeface="+mn-ea"/>
                <a:cs typeface="+mn-cs"/>
              </a:rPr>
              <a:t>Patient considerations</a:t>
            </a:r>
            <a:r>
              <a:rPr kumimoji="0" lang="en-GB" sz="2700" b="1" i="0" u="none" strike="noStrike" kern="0" cap="none" spc="0" normalizeH="0" baseline="30000" noProof="0" dirty="0">
                <a:ln>
                  <a:noFill/>
                </a:ln>
                <a:solidFill>
                  <a:srgbClr val="2F5FA6"/>
                </a:solidFill>
                <a:effectLst/>
                <a:uLnTx/>
                <a:uFillTx/>
                <a:latin typeface="Arial" panose="020B0604020202020204" pitchFamily="34" charset="0"/>
                <a:ea typeface="+mn-ea"/>
                <a:cs typeface="+mn-cs"/>
              </a:rPr>
              <a:t>1-6</a:t>
            </a:r>
            <a:endParaRPr kumimoji="0" lang="en-GB" sz="2400" b="1" i="0" u="none" strike="noStrike" kern="0" cap="none" spc="0" normalizeH="0" baseline="30000" noProof="0" dirty="0">
              <a:ln>
                <a:noFill/>
              </a:ln>
              <a:solidFill>
                <a:srgbClr val="2F5FA6"/>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83CE9351-0314-4C5E-9220-E0E7AEDD2A60}"/>
              </a:ext>
            </a:extLst>
          </p:cNvPr>
          <p:cNvSpPr/>
          <p:nvPr/>
        </p:nvSpPr>
        <p:spPr>
          <a:xfrm>
            <a:off x="710824" y="2117141"/>
            <a:ext cx="4259801" cy="523462"/>
          </a:xfrm>
          <a:prstGeom prst="roundRect">
            <a:avLst>
              <a:gd name="adj" fmla="val 20886"/>
            </a:avLst>
          </a:prstGeom>
          <a:noFill/>
          <a:ln w="12700" cap="flat" cmpd="sng" algn="ctr">
            <a:noFill/>
            <a:prstDash val="solid"/>
            <a:miter lim="800000"/>
          </a:ln>
          <a:effectLst/>
        </p:spPr>
        <p:txBody>
          <a:bodyPr rtlCol="0" anchor="ctr"/>
          <a:lstStyle/>
          <a:p>
            <a:pPr marL="538190" marR="0" lvl="0" indent="0" algn="l" defTabSz="609630" rtl="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Daily oral ART*</a:t>
            </a:r>
          </a:p>
        </p:txBody>
      </p:sp>
      <p:sp>
        <p:nvSpPr>
          <p:cNvPr id="15" name="Freeform 5">
            <a:extLst>
              <a:ext uri="{FF2B5EF4-FFF2-40B4-BE49-F238E27FC236}">
                <a16:creationId xmlns:a16="http://schemas.microsoft.com/office/drawing/2014/main" id="{89F7B491-EAC4-4270-8BB0-7E36017797DE}"/>
              </a:ext>
            </a:extLst>
          </p:cNvPr>
          <p:cNvSpPr>
            <a:spLocks/>
          </p:cNvSpPr>
          <p:nvPr/>
        </p:nvSpPr>
        <p:spPr bwMode="auto">
          <a:xfrm>
            <a:off x="3188002" y="1844523"/>
            <a:ext cx="3035816" cy="1527804"/>
          </a:xfrm>
          <a:custGeom>
            <a:avLst/>
            <a:gdLst>
              <a:gd name="T0" fmla="*/ 0 w 1305"/>
              <a:gd name="T1" fmla="*/ 652 h 652"/>
              <a:gd name="T2" fmla="*/ 0 w 1305"/>
              <a:gd name="T3" fmla="*/ 652 h 652"/>
              <a:gd name="T4" fmla="*/ 653 w 1305"/>
              <a:gd name="T5" fmla="*/ 0 h 652"/>
              <a:gd name="T6" fmla="*/ 1305 w 1305"/>
              <a:gd name="T7" fmla="*/ 652 h 652"/>
            </a:gdLst>
            <a:ahLst/>
            <a:cxnLst>
              <a:cxn ang="0">
                <a:pos x="T0" y="T1"/>
              </a:cxn>
              <a:cxn ang="0">
                <a:pos x="T2" y="T3"/>
              </a:cxn>
              <a:cxn ang="0">
                <a:pos x="T4" y="T5"/>
              </a:cxn>
              <a:cxn ang="0">
                <a:pos x="T6" y="T7"/>
              </a:cxn>
            </a:cxnLst>
            <a:rect l="0" t="0" r="r" b="b"/>
            <a:pathLst>
              <a:path w="1305" h="652">
                <a:moveTo>
                  <a:pt x="0" y="652"/>
                </a:moveTo>
                <a:lnTo>
                  <a:pt x="0" y="652"/>
                </a:lnTo>
                <a:cubicBezTo>
                  <a:pt x="0" y="292"/>
                  <a:pt x="292" y="0"/>
                  <a:pt x="653" y="0"/>
                </a:cubicBezTo>
                <a:cubicBezTo>
                  <a:pt x="1013" y="0"/>
                  <a:pt x="1305" y="292"/>
                  <a:pt x="1305" y="652"/>
                </a:cubicBezTo>
              </a:path>
            </a:pathLst>
          </a:custGeom>
          <a:noFill/>
          <a:ln w="38100" cap="flat">
            <a:solidFill>
              <a:srgbClr val="071D4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dirty="0">
              <a:ln>
                <a:noFill/>
              </a:ln>
              <a:solidFill>
                <a:srgbClr val="071D49"/>
              </a:solidFill>
              <a:effectLst/>
              <a:uLnTx/>
              <a:uFillTx/>
              <a:latin typeface="Arial" panose="020B0604020202020204" pitchFamily="34" charset="0"/>
              <a:ea typeface="+mn-ea"/>
              <a:cs typeface="+mn-cs"/>
            </a:endParaRPr>
          </a:p>
        </p:txBody>
      </p:sp>
      <p:sp>
        <p:nvSpPr>
          <p:cNvPr id="16" name="Freeform 6">
            <a:extLst>
              <a:ext uri="{FF2B5EF4-FFF2-40B4-BE49-F238E27FC236}">
                <a16:creationId xmlns:a16="http://schemas.microsoft.com/office/drawing/2014/main" id="{71EB8237-815E-43E7-B83F-7DD5975BBBD8}"/>
              </a:ext>
            </a:extLst>
          </p:cNvPr>
          <p:cNvSpPr>
            <a:spLocks/>
          </p:cNvSpPr>
          <p:nvPr/>
        </p:nvSpPr>
        <p:spPr bwMode="auto">
          <a:xfrm>
            <a:off x="6223818" y="3361555"/>
            <a:ext cx="3037614" cy="1527804"/>
          </a:xfrm>
          <a:custGeom>
            <a:avLst/>
            <a:gdLst>
              <a:gd name="T0" fmla="*/ 1306 w 1306"/>
              <a:gd name="T1" fmla="*/ 0 h 653"/>
              <a:gd name="T2" fmla="*/ 1306 w 1306"/>
              <a:gd name="T3" fmla="*/ 0 h 653"/>
              <a:gd name="T4" fmla="*/ 653 w 1306"/>
              <a:gd name="T5" fmla="*/ 653 h 653"/>
              <a:gd name="T6" fmla="*/ 0 w 1306"/>
              <a:gd name="T7" fmla="*/ 0 h 653"/>
            </a:gdLst>
            <a:ahLst/>
            <a:cxnLst>
              <a:cxn ang="0">
                <a:pos x="T0" y="T1"/>
              </a:cxn>
              <a:cxn ang="0">
                <a:pos x="T2" y="T3"/>
              </a:cxn>
              <a:cxn ang="0">
                <a:pos x="T4" y="T5"/>
              </a:cxn>
              <a:cxn ang="0">
                <a:pos x="T6" y="T7"/>
              </a:cxn>
            </a:cxnLst>
            <a:rect l="0" t="0" r="r" b="b"/>
            <a:pathLst>
              <a:path w="1306" h="653">
                <a:moveTo>
                  <a:pt x="1306" y="0"/>
                </a:moveTo>
                <a:lnTo>
                  <a:pt x="1306" y="0"/>
                </a:lnTo>
                <a:cubicBezTo>
                  <a:pt x="1306" y="361"/>
                  <a:pt x="1014" y="653"/>
                  <a:pt x="653" y="653"/>
                </a:cubicBezTo>
                <a:cubicBezTo>
                  <a:pt x="293" y="653"/>
                  <a:pt x="0" y="361"/>
                  <a:pt x="0" y="0"/>
                </a:cubicBezTo>
              </a:path>
            </a:pathLst>
          </a:custGeom>
          <a:noFill/>
          <a:ln w="38100" cap="flat">
            <a:solidFill>
              <a:srgbClr val="2F5FA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dirty="0">
              <a:ln>
                <a:noFill/>
              </a:ln>
              <a:solidFill>
                <a:srgbClr val="071D49"/>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C1AAD3D2-6AAE-40DB-846F-81DA2E88E6AC}"/>
              </a:ext>
            </a:extLst>
          </p:cNvPr>
          <p:cNvSpPr txBox="1"/>
          <p:nvPr/>
        </p:nvSpPr>
        <p:spPr>
          <a:xfrm>
            <a:off x="3336708" y="2129699"/>
            <a:ext cx="2738404" cy="2509826"/>
          </a:xfrm>
          <a:prstGeom prst="rect">
            <a:avLst/>
          </a:prstGeom>
          <a:noFill/>
        </p:spPr>
        <p:txBody>
          <a:bodyPr wrap="square" rtlCol="0">
            <a:prstTxWarp prst="textArchDown">
              <a:avLst/>
            </a:prstTxWarp>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71D49"/>
                </a:solidFill>
                <a:effectLst/>
                <a:uLnTx/>
                <a:uFillTx/>
                <a:latin typeface="Arial" panose="020B0604020202020204" pitchFamily="34" charset="0"/>
                <a:ea typeface="+mn-ea"/>
                <a:cs typeface="+mn-cs"/>
              </a:rPr>
              <a:t>Clinical considerations</a:t>
            </a:r>
            <a:r>
              <a:rPr kumimoji="0" lang="en-GB" sz="2000" b="1" i="0" u="none" strike="noStrike" kern="0" cap="none" spc="0" normalizeH="0" baseline="30000" noProof="0" dirty="0">
                <a:ln>
                  <a:noFill/>
                </a:ln>
                <a:solidFill>
                  <a:srgbClr val="071D49"/>
                </a:solidFill>
                <a:effectLst/>
                <a:uLnTx/>
                <a:uFillTx/>
                <a:latin typeface="Arial" panose="020B0604020202020204" pitchFamily="34" charset="0"/>
                <a:ea typeface="+mn-ea"/>
                <a:cs typeface="+mn-cs"/>
              </a:rPr>
              <a:t>1-2</a:t>
            </a:r>
            <a:endParaRPr kumimoji="0" lang="en-GB" sz="2400" b="1" i="0" u="none" strike="noStrike" kern="0" cap="none" spc="0" normalizeH="0" baseline="30000" noProof="0" dirty="0">
              <a:ln>
                <a:noFill/>
              </a:ln>
              <a:solidFill>
                <a:srgbClr val="071D49"/>
              </a:solidFill>
              <a:effectLst/>
              <a:uLnTx/>
              <a:uFillTx/>
              <a:latin typeface="Arial" panose="020B0604020202020204" pitchFamily="34" charset="0"/>
              <a:ea typeface="+mn-ea"/>
              <a:cs typeface="+mn-cs"/>
            </a:endParaRPr>
          </a:p>
        </p:txBody>
      </p:sp>
      <p:sp>
        <p:nvSpPr>
          <p:cNvPr id="18" name="Text Placeholder 8">
            <a:extLst>
              <a:ext uri="{FF2B5EF4-FFF2-40B4-BE49-F238E27FC236}">
                <a16:creationId xmlns:a16="http://schemas.microsoft.com/office/drawing/2014/main" id="{E04129D0-496C-45F1-9A57-D92682B62172}"/>
              </a:ext>
            </a:extLst>
          </p:cNvPr>
          <p:cNvSpPr txBox="1">
            <a:spLocks/>
          </p:cNvSpPr>
          <p:nvPr/>
        </p:nvSpPr>
        <p:spPr>
          <a:xfrm>
            <a:off x="3263296" y="5105718"/>
            <a:ext cx="2651975" cy="455795"/>
          </a:xfrm>
          <a:prstGeom prst="rect">
            <a:avLst/>
          </a:prstGeom>
        </p:spPr>
        <p:txBody>
          <a:bodyPr lIns="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600" b="1" kern="1200">
                <a:solidFill>
                  <a:schemeClr val="tx2"/>
                </a:solidFill>
                <a:latin typeface="Century Gothic" panose="020B0502020202020204" pitchFamily="34" charset="0"/>
                <a:ea typeface="+mn-ea"/>
                <a:cs typeface="+mn-cs"/>
              </a:defRPr>
            </a:lvl1pPr>
            <a:lvl2pPr marL="365760" indent="-18288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2"/>
                </a:solidFill>
                <a:latin typeface="Century Gothic" panose="020B0502020202020204" pitchFamily="34" charset="0"/>
                <a:ea typeface="+mn-ea"/>
                <a:cs typeface="+mn-cs"/>
              </a:defRPr>
            </a:lvl2pPr>
            <a:lvl3pPr marL="548640" indent="-182880" algn="l" defTabSz="914400" rtl="0" eaLnBrk="1" latinLnBrk="0" hangingPunct="1">
              <a:lnSpc>
                <a:spcPct val="100000"/>
              </a:lnSpc>
              <a:spcBef>
                <a:spcPts val="500"/>
              </a:spcBef>
              <a:buClr>
                <a:schemeClr val="accent1"/>
              </a:buClr>
              <a:buFont typeface="System Font Regular"/>
              <a:buChar char="–"/>
              <a:defRPr sz="1600" kern="1200">
                <a:solidFill>
                  <a:schemeClr val="tx2"/>
                </a:solidFill>
                <a:latin typeface="Century Gothic" panose="020B0502020202020204" pitchFamily="34" charset="0"/>
                <a:ea typeface="+mn-ea"/>
                <a:cs typeface="+mn-cs"/>
              </a:defRPr>
            </a:lvl3pPr>
            <a:lvl4pPr marL="731520" indent="-182880" algn="l" defTabSz="914400" rtl="0" eaLnBrk="1" latinLnBrk="0" hangingPunct="1">
              <a:lnSpc>
                <a:spcPct val="100000"/>
              </a:lnSpc>
              <a:spcBef>
                <a:spcPts val="500"/>
              </a:spcBef>
              <a:buClr>
                <a:schemeClr val="accent1"/>
              </a:buClr>
              <a:buSzPct val="100000"/>
              <a:buFont typeface="Arial" panose="020B0604020202020204" pitchFamily="34" charset="0"/>
              <a:buChar char="•"/>
              <a:defRPr sz="1400" kern="1200">
                <a:solidFill>
                  <a:schemeClr val="tx2"/>
                </a:solidFill>
                <a:latin typeface="Century Gothic" panose="020B0502020202020204" pitchFamily="34" charset="0"/>
                <a:ea typeface="+mn-ea"/>
                <a:cs typeface="+mn-cs"/>
              </a:defRPr>
            </a:lvl4pPr>
            <a:lvl5pPr marL="914400" indent="-182880" algn="l" defTabSz="914400" rtl="0" eaLnBrk="1" latinLnBrk="0" hangingPunct="1">
              <a:lnSpc>
                <a:spcPct val="100000"/>
              </a:lnSpc>
              <a:spcBef>
                <a:spcPts val="500"/>
              </a:spcBef>
              <a:buClr>
                <a:schemeClr val="accent1"/>
              </a:buClr>
              <a:buFont typeface="System Font Regular"/>
              <a:buChar char="–"/>
              <a:defRPr sz="1400" kern="1200">
                <a:solidFill>
                  <a:schemeClr val="accent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23" rtl="0" eaLnBrk="1" fontAlgn="auto" latinLnBrk="0" hangingPunct="1">
              <a:lnSpc>
                <a:spcPct val="100000"/>
              </a:lnSpc>
              <a:spcBef>
                <a:spcPts val="1000"/>
              </a:spcBef>
              <a:spcAft>
                <a:spcPts val="0"/>
              </a:spcAft>
              <a:buClr>
                <a:srgbClr val="F6BE00"/>
              </a:buClr>
              <a:buSzTx/>
              <a:buFont typeface="Arial" panose="020B0604020202020204" pitchFamily="34" charset="0"/>
              <a:buNone/>
              <a:tabLst/>
              <a:defRPr/>
            </a:pPr>
            <a:r>
              <a:rPr kumimoji="0" lang="en-GB" sz="1400" b="1"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Virologically suppressed </a:t>
            </a:r>
            <a:r>
              <a:rPr kumimoji="0" lang="en-GB" sz="1400" b="0"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adults (HIV-1 RNA &lt;50 c/mL)</a:t>
            </a:r>
          </a:p>
        </p:txBody>
      </p:sp>
      <p:sp>
        <p:nvSpPr>
          <p:cNvPr id="19" name="Text Placeholder 8">
            <a:extLst>
              <a:ext uri="{FF2B5EF4-FFF2-40B4-BE49-F238E27FC236}">
                <a16:creationId xmlns:a16="http://schemas.microsoft.com/office/drawing/2014/main" id="{0E1A1E0F-268A-466A-BAD1-A8F9FE2DC03C}"/>
              </a:ext>
            </a:extLst>
          </p:cNvPr>
          <p:cNvSpPr txBox="1">
            <a:spLocks/>
          </p:cNvSpPr>
          <p:nvPr/>
        </p:nvSpPr>
        <p:spPr>
          <a:xfrm>
            <a:off x="1776400" y="946149"/>
            <a:ext cx="3842009" cy="455795"/>
          </a:xfrm>
          <a:prstGeom prst="rect">
            <a:avLst/>
          </a:prstGeom>
        </p:spPr>
        <p:txBody>
          <a:bodyPr lIns="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600" b="1" kern="1200">
                <a:solidFill>
                  <a:schemeClr val="tx2"/>
                </a:solidFill>
                <a:latin typeface="Century Gothic" panose="020B0502020202020204" pitchFamily="34" charset="0"/>
                <a:ea typeface="+mn-ea"/>
                <a:cs typeface="+mn-cs"/>
              </a:defRPr>
            </a:lvl1pPr>
            <a:lvl2pPr marL="365760" indent="-18288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2"/>
                </a:solidFill>
                <a:latin typeface="Century Gothic" panose="020B0502020202020204" pitchFamily="34" charset="0"/>
                <a:ea typeface="+mn-ea"/>
                <a:cs typeface="+mn-cs"/>
              </a:defRPr>
            </a:lvl2pPr>
            <a:lvl3pPr marL="548640" indent="-182880" algn="l" defTabSz="914400" rtl="0" eaLnBrk="1" latinLnBrk="0" hangingPunct="1">
              <a:lnSpc>
                <a:spcPct val="100000"/>
              </a:lnSpc>
              <a:spcBef>
                <a:spcPts val="500"/>
              </a:spcBef>
              <a:buClr>
                <a:schemeClr val="accent1"/>
              </a:buClr>
              <a:buFont typeface="System Font Regular"/>
              <a:buChar char="–"/>
              <a:defRPr sz="1600" kern="1200">
                <a:solidFill>
                  <a:schemeClr val="tx2"/>
                </a:solidFill>
                <a:latin typeface="Century Gothic" panose="020B0502020202020204" pitchFamily="34" charset="0"/>
                <a:ea typeface="+mn-ea"/>
                <a:cs typeface="+mn-cs"/>
              </a:defRPr>
            </a:lvl3pPr>
            <a:lvl4pPr marL="731520" indent="-182880" algn="l" defTabSz="914400" rtl="0" eaLnBrk="1" latinLnBrk="0" hangingPunct="1">
              <a:lnSpc>
                <a:spcPct val="100000"/>
              </a:lnSpc>
              <a:spcBef>
                <a:spcPts val="500"/>
              </a:spcBef>
              <a:buClr>
                <a:schemeClr val="accent1"/>
              </a:buClr>
              <a:buSzPct val="100000"/>
              <a:buFont typeface="Arial" panose="020B0604020202020204" pitchFamily="34" charset="0"/>
              <a:buChar char="•"/>
              <a:defRPr sz="1400" kern="1200">
                <a:solidFill>
                  <a:schemeClr val="tx2"/>
                </a:solidFill>
                <a:latin typeface="Century Gothic" panose="020B0502020202020204" pitchFamily="34" charset="0"/>
                <a:ea typeface="+mn-ea"/>
                <a:cs typeface="+mn-cs"/>
              </a:defRPr>
            </a:lvl4pPr>
            <a:lvl5pPr marL="914400" indent="-182880" algn="l" defTabSz="914400" rtl="0" eaLnBrk="1" latinLnBrk="0" hangingPunct="1">
              <a:lnSpc>
                <a:spcPct val="100000"/>
              </a:lnSpc>
              <a:spcBef>
                <a:spcPts val="500"/>
              </a:spcBef>
              <a:buClr>
                <a:schemeClr val="accent1"/>
              </a:buClr>
              <a:buFont typeface="System Font Regular"/>
              <a:buChar char="–"/>
              <a:defRPr sz="1400" kern="1200">
                <a:solidFill>
                  <a:schemeClr val="accent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23" rtl="0" eaLnBrk="1" fontAlgn="auto" latinLnBrk="0" hangingPunct="1">
              <a:lnSpc>
                <a:spcPct val="100000"/>
              </a:lnSpc>
              <a:spcBef>
                <a:spcPts val="1000"/>
              </a:spcBef>
              <a:spcAft>
                <a:spcPts val="0"/>
              </a:spcAft>
              <a:buClr>
                <a:srgbClr val="F6BE00"/>
              </a:buClr>
              <a:buSzTx/>
              <a:buFont typeface="Arial" panose="020B0604020202020204" pitchFamily="34" charset="0"/>
              <a:buNone/>
              <a:tabLst/>
              <a:defRPr/>
            </a:pPr>
            <a:r>
              <a:rPr kumimoji="0" lang="en-GB" sz="1400" b="1"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No </a:t>
            </a:r>
            <a:r>
              <a:rPr kumimoji="0" lang="en-GB" sz="1400" b="0"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present or past evidence of </a:t>
            </a:r>
            <a:r>
              <a:rPr kumimoji="0" lang="en-GB" sz="1400" b="1"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viral resistance </a:t>
            </a:r>
            <a:r>
              <a:rPr kumimoji="0" lang="en-GB" sz="1400" b="0"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to, and </a:t>
            </a:r>
            <a:r>
              <a:rPr kumimoji="0" lang="en-GB" sz="1400" b="1"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no prior virologic failure</a:t>
            </a:r>
            <a:r>
              <a:rPr kumimoji="0" lang="en-GB" sz="1400" b="0"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 with agents of  the NNRTI and INI class</a:t>
            </a:r>
          </a:p>
        </p:txBody>
      </p:sp>
      <p:sp>
        <p:nvSpPr>
          <p:cNvPr id="20" name="Text Placeholder 8">
            <a:extLst>
              <a:ext uri="{FF2B5EF4-FFF2-40B4-BE49-F238E27FC236}">
                <a16:creationId xmlns:a16="http://schemas.microsoft.com/office/drawing/2014/main" id="{92F01C88-4EE9-462E-94BD-EBA5C9DACF66}"/>
              </a:ext>
            </a:extLst>
          </p:cNvPr>
          <p:cNvSpPr txBox="1">
            <a:spLocks/>
          </p:cNvSpPr>
          <p:nvPr/>
        </p:nvSpPr>
        <p:spPr>
          <a:xfrm>
            <a:off x="313018" y="2940787"/>
            <a:ext cx="3035816" cy="455795"/>
          </a:xfrm>
          <a:prstGeom prst="rect">
            <a:avLst/>
          </a:prstGeom>
        </p:spPr>
        <p:txBody>
          <a:bodyPr lIns="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600" b="1" kern="1200">
                <a:solidFill>
                  <a:schemeClr val="tx2"/>
                </a:solidFill>
                <a:latin typeface="Century Gothic" panose="020B0502020202020204" pitchFamily="34" charset="0"/>
                <a:ea typeface="+mn-ea"/>
                <a:cs typeface="+mn-cs"/>
              </a:defRPr>
            </a:lvl1pPr>
            <a:lvl2pPr marL="365760" indent="-18288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2"/>
                </a:solidFill>
                <a:latin typeface="Century Gothic" panose="020B0502020202020204" pitchFamily="34" charset="0"/>
                <a:ea typeface="+mn-ea"/>
                <a:cs typeface="+mn-cs"/>
              </a:defRPr>
            </a:lvl2pPr>
            <a:lvl3pPr marL="548640" indent="-182880" algn="l" defTabSz="914400" rtl="0" eaLnBrk="1" latinLnBrk="0" hangingPunct="1">
              <a:lnSpc>
                <a:spcPct val="100000"/>
              </a:lnSpc>
              <a:spcBef>
                <a:spcPts val="500"/>
              </a:spcBef>
              <a:buClr>
                <a:schemeClr val="accent1"/>
              </a:buClr>
              <a:buFont typeface="System Font Regular"/>
              <a:buChar char="–"/>
              <a:defRPr sz="1600" kern="1200">
                <a:solidFill>
                  <a:schemeClr val="tx2"/>
                </a:solidFill>
                <a:latin typeface="Century Gothic" panose="020B0502020202020204" pitchFamily="34" charset="0"/>
                <a:ea typeface="+mn-ea"/>
                <a:cs typeface="+mn-cs"/>
              </a:defRPr>
            </a:lvl3pPr>
            <a:lvl4pPr marL="731520" indent="-182880" algn="l" defTabSz="914400" rtl="0" eaLnBrk="1" latinLnBrk="0" hangingPunct="1">
              <a:lnSpc>
                <a:spcPct val="100000"/>
              </a:lnSpc>
              <a:spcBef>
                <a:spcPts val="500"/>
              </a:spcBef>
              <a:buClr>
                <a:schemeClr val="accent1"/>
              </a:buClr>
              <a:buSzPct val="100000"/>
              <a:buFont typeface="Arial" panose="020B0604020202020204" pitchFamily="34" charset="0"/>
              <a:buChar char="•"/>
              <a:defRPr sz="1400" kern="1200">
                <a:solidFill>
                  <a:schemeClr val="tx2"/>
                </a:solidFill>
                <a:latin typeface="Century Gothic" panose="020B0502020202020204" pitchFamily="34" charset="0"/>
                <a:ea typeface="+mn-ea"/>
                <a:cs typeface="+mn-cs"/>
              </a:defRPr>
            </a:lvl4pPr>
            <a:lvl5pPr marL="914400" indent="-182880" algn="l" defTabSz="914400" rtl="0" eaLnBrk="1" latinLnBrk="0" hangingPunct="1">
              <a:lnSpc>
                <a:spcPct val="100000"/>
              </a:lnSpc>
              <a:spcBef>
                <a:spcPts val="500"/>
              </a:spcBef>
              <a:buClr>
                <a:schemeClr val="accent1"/>
              </a:buClr>
              <a:buFont typeface="System Font Regular"/>
              <a:buChar char="–"/>
              <a:defRPr sz="1400" kern="1200">
                <a:solidFill>
                  <a:schemeClr val="accent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23" rtl="0" eaLnBrk="1" fontAlgn="auto" latinLnBrk="0" hangingPunct="1">
              <a:lnSpc>
                <a:spcPct val="100000"/>
              </a:lnSpc>
              <a:spcBef>
                <a:spcPts val="1000"/>
              </a:spcBef>
              <a:spcAft>
                <a:spcPts val="0"/>
              </a:spcAft>
              <a:buClr>
                <a:srgbClr val="F6BE00"/>
              </a:buClr>
              <a:buSzTx/>
              <a:buFont typeface="Arial" panose="020B0604020202020204" pitchFamily="34" charset="0"/>
              <a:buNone/>
              <a:tabLst/>
              <a:defRPr/>
            </a:pPr>
            <a:r>
              <a:rPr kumimoji="0" lang="en-GB" sz="1400" b="1"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no contraindications </a:t>
            </a:r>
            <a:r>
              <a:rPr kumimoji="0" lang="en-GB" sz="1400" b="0"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or potential </a:t>
            </a:r>
            <a:r>
              <a:rPr kumimoji="0" lang="en-GB" sz="1400" b="1"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drug–drug interactions</a:t>
            </a:r>
          </a:p>
        </p:txBody>
      </p:sp>
      <p:sp>
        <p:nvSpPr>
          <p:cNvPr id="21" name="Oval 20">
            <a:extLst>
              <a:ext uri="{FF2B5EF4-FFF2-40B4-BE49-F238E27FC236}">
                <a16:creationId xmlns:a16="http://schemas.microsoft.com/office/drawing/2014/main" id="{8A4E6295-B6E6-4CCE-82E7-D69FCC30322B}"/>
              </a:ext>
            </a:extLst>
          </p:cNvPr>
          <p:cNvSpPr/>
          <p:nvPr/>
        </p:nvSpPr>
        <p:spPr>
          <a:xfrm>
            <a:off x="3127948" y="3300231"/>
            <a:ext cx="135348" cy="135348"/>
          </a:xfrm>
          <a:prstGeom prst="ellipse">
            <a:avLst/>
          </a:prstGeom>
          <a:solidFill>
            <a:srgbClr val="071D49"/>
          </a:solidFill>
          <a:ln w="12700" cap="flat" cmpd="sng" algn="ctr">
            <a:no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0E05B0D8-816D-482B-B02E-56B4187C73C4}"/>
              </a:ext>
            </a:extLst>
          </p:cNvPr>
          <p:cNvSpPr/>
          <p:nvPr/>
        </p:nvSpPr>
        <p:spPr>
          <a:xfrm>
            <a:off x="4034728" y="1905771"/>
            <a:ext cx="135348" cy="135348"/>
          </a:xfrm>
          <a:prstGeom prst="ellipse">
            <a:avLst/>
          </a:prstGeom>
          <a:solidFill>
            <a:srgbClr val="071D49"/>
          </a:solidFill>
          <a:ln w="12700" cap="flat" cmpd="sng" algn="ctr">
            <a:no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40E4B5AB-226E-427A-B2A8-CEA6F355E171}"/>
              </a:ext>
            </a:extLst>
          </p:cNvPr>
          <p:cNvSpPr/>
          <p:nvPr/>
        </p:nvSpPr>
        <p:spPr>
          <a:xfrm>
            <a:off x="5238688" y="1905771"/>
            <a:ext cx="135348" cy="135348"/>
          </a:xfrm>
          <a:prstGeom prst="ellipse">
            <a:avLst/>
          </a:prstGeom>
          <a:solidFill>
            <a:srgbClr val="071D49"/>
          </a:solidFill>
          <a:ln w="12700" cap="flat" cmpd="sng" algn="ctr">
            <a:no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5" name="Text Placeholder 8">
            <a:extLst>
              <a:ext uri="{FF2B5EF4-FFF2-40B4-BE49-F238E27FC236}">
                <a16:creationId xmlns:a16="http://schemas.microsoft.com/office/drawing/2014/main" id="{404AB62F-ECE6-45D1-8E43-57045D01103B}"/>
              </a:ext>
            </a:extLst>
          </p:cNvPr>
          <p:cNvSpPr txBox="1">
            <a:spLocks/>
          </p:cNvSpPr>
          <p:nvPr/>
        </p:nvSpPr>
        <p:spPr>
          <a:xfrm>
            <a:off x="6935306" y="955959"/>
            <a:ext cx="2605597" cy="455795"/>
          </a:xfrm>
          <a:prstGeom prst="rect">
            <a:avLst/>
          </a:prstGeom>
        </p:spPr>
        <p:txBody>
          <a:bodyPr lIns="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600" b="1" kern="1200">
                <a:solidFill>
                  <a:schemeClr val="tx2"/>
                </a:solidFill>
                <a:latin typeface="Century Gothic" panose="020B0502020202020204" pitchFamily="34" charset="0"/>
                <a:ea typeface="+mn-ea"/>
                <a:cs typeface="+mn-cs"/>
              </a:defRPr>
            </a:lvl1pPr>
            <a:lvl2pPr marL="365760" indent="-18288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2"/>
                </a:solidFill>
                <a:latin typeface="Century Gothic" panose="020B0502020202020204" pitchFamily="34" charset="0"/>
                <a:ea typeface="+mn-ea"/>
                <a:cs typeface="+mn-cs"/>
              </a:defRPr>
            </a:lvl2pPr>
            <a:lvl3pPr marL="548640" indent="-182880" algn="l" defTabSz="914400" rtl="0" eaLnBrk="1" latinLnBrk="0" hangingPunct="1">
              <a:lnSpc>
                <a:spcPct val="100000"/>
              </a:lnSpc>
              <a:spcBef>
                <a:spcPts val="500"/>
              </a:spcBef>
              <a:buClr>
                <a:schemeClr val="accent1"/>
              </a:buClr>
              <a:buFont typeface="System Font Regular"/>
              <a:buChar char="–"/>
              <a:defRPr sz="1600" kern="1200">
                <a:solidFill>
                  <a:schemeClr val="tx2"/>
                </a:solidFill>
                <a:latin typeface="Century Gothic" panose="020B0502020202020204" pitchFamily="34" charset="0"/>
                <a:ea typeface="+mn-ea"/>
                <a:cs typeface="+mn-cs"/>
              </a:defRPr>
            </a:lvl3pPr>
            <a:lvl4pPr marL="731520" indent="-182880" algn="l" defTabSz="914400" rtl="0" eaLnBrk="1" latinLnBrk="0" hangingPunct="1">
              <a:lnSpc>
                <a:spcPct val="100000"/>
              </a:lnSpc>
              <a:spcBef>
                <a:spcPts val="500"/>
              </a:spcBef>
              <a:buClr>
                <a:schemeClr val="accent1"/>
              </a:buClr>
              <a:buSzPct val="100000"/>
              <a:buFont typeface="Arial" panose="020B0604020202020204" pitchFamily="34" charset="0"/>
              <a:buChar char="•"/>
              <a:defRPr sz="1400" kern="1200">
                <a:solidFill>
                  <a:schemeClr val="tx2"/>
                </a:solidFill>
                <a:latin typeface="Century Gothic" panose="020B0502020202020204" pitchFamily="34" charset="0"/>
                <a:ea typeface="+mn-ea"/>
                <a:cs typeface="+mn-cs"/>
              </a:defRPr>
            </a:lvl4pPr>
            <a:lvl5pPr marL="914400" indent="-182880" algn="l" defTabSz="914400" rtl="0" eaLnBrk="1" latinLnBrk="0" hangingPunct="1">
              <a:lnSpc>
                <a:spcPct val="100000"/>
              </a:lnSpc>
              <a:spcBef>
                <a:spcPts val="500"/>
              </a:spcBef>
              <a:buClr>
                <a:schemeClr val="accent1"/>
              </a:buClr>
              <a:buFont typeface="System Font Regular"/>
              <a:buChar char="–"/>
              <a:defRPr sz="1400" kern="1200">
                <a:solidFill>
                  <a:schemeClr val="accent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23" rtl="0" eaLnBrk="1" fontAlgn="auto" latinLnBrk="0" hangingPunct="1">
              <a:lnSpc>
                <a:spcPct val="100000"/>
              </a:lnSpc>
              <a:spcBef>
                <a:spcPts val="1000"/>
              </a:spcBef>
              <a:spcAft>
                <a:spcPts val="0"/>
              </a:spcAft>
              <a:buClr>
                <a:srgbClr val="F6BE00"/>
              </a:buClr>
              <a:buSzTx/>
              <a:buFont typeface="Arial" panose="020B0604020202020204" pitchFamily="34" charset="0"/>
              <a:buNone/>
              <a:tabLst/>
              <a:defRPr/>
            </a:pPr>
            <a:r>
              <a:rPr kumimoji="0" lang="en-GB" sz="1400" b="0"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Able to commit to scheduled dosing visits and </a:t>
            </a:r>
            <a:r>
              <a:rPr kumimoji="0" lang="en-GB" sz="1400" b="1"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understands the importance of adhering </a:t>
            </a:r>
            <a:r>
              <a:rPr kumimoji="0" lang="en-GB" sz="1400" b="0"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to the schedule</a:t>
            </a:r>
            <a:endParaRPr kumimoji="0" lang="en-GB" sz="1400" b="0" i="0" u="none" strike="noStrike" kern="1200" cap="none" spc="0" normalizeH="0" baseline="30000" noProof="0" dirty="0">
              <a:ln>
                <a:noFill/>
              </a:ln>
              <a:solidFill>
                <a:srgbClr val="2F5FA6"/>
              </a:solidFill>
              <a:effectLst/>
              <a:uLnTx/>
              <a:uFillTx/>
              <a:latin typeface="Arial" panose="020B0604020202020204" pitchFamily="34" charset="0"/>
              <a:ea typeface="+mn-ea"/>
              <a:cs typeface="+mn-cs"/>
            </a:endParaRPr>
          </a:p>
        </p:txBody>
      </p:sp>
      <p:sp>
        <p:nvSpPr>
          <p:cNvPr id="26" name="Text Placeholder 8">
            <a:extLst>
              <a:ext uri="{FF2B5EF4-FFF2-40B4-BE49-F238E27FC236}">
                <a16:creationId xmlns:a16="http://schemas.microsoft.com/office/drawing/2014/main" id="{B18815C1-E9D4-472A-B1CB-CF3AEBAF0859}"/>
              </a:ext>
            </a:extLst>
          </p:cNvPr>
          <p:cNvSpPr txBox="1">
            <a:spLocks/>
          </p:cNvSpPr>
          <p:nvPr/>
        </p:nvSpPr>
        <p:spPr>
          <a:xfrm>
            <a:off x="6775911" y="5060592"/>
            <a:ext cx="4788207" cy="455795"/>
          </a:xfrm>
          <a:prstGeom prst="rect">
            <a:avLst/>
          </a:prstGeom>
        </p:spPr>
        <p:txBody>
          <a:bodyPr lIns="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600" b="1" kern="1200">
                <a:solidFill>
                  <a:schemeClr val="tx2"/>
                </a:solidFill>
                <a:latin typeface="Century Gothic" panose="020B0502020202020204" pitchFamily="34" charset="0"/>
                <a:ea typeface="+mn-ea"/>
                <a:cs typeface="+mn-cs"/>
              </a:defRPr>
            </a:lvl1pPr>
            <a:lvl2pPr marL="365760" indent="-18288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2"/>
                </a:solidFill>
                <a:latin typeface="Century Gothic" panose="020B0502020202020204" pitchFamily="34" charset="0"/>
                <a:ea typeface="+mn-ea"/>
                <a:cs typeface="+mn-cs"/>
              </a:defRPr>
            </a:lvl2pPr>
            <a:lvl3pPr marL="548640" indent="-182880" algn="l" defTabSz="914400" rtl="0" eaLnBrk="1" latinLnBrk="0" hangingPunct="1">
              <a:lnSpc>
                <a:spcPct val="100000"/>
              </a:lnSpc>
              <a:spcBef>
                <a:spcPts val="500"/>
              </a:spcBef>
              <a:buClr>
                <a:schemeClr val="accent1"/>
              </a:buClr>
              <a:buFont typeface="System Font Regular"/>
              <a:buChar char="–"/>
              <a:defRPr sz="1600" kern="1200">
                <a:solidFill>
                  <a:schemeClr val="tx2"/>
                </a:solidFill>
                <a:latin typeface="Century Gothic" panose="020B0502020202020204" pitchFamily="34" charset="0"/>
                <a:ea typeface="+mn-ea"/>
                <a:cs typeface="+mn-cs"/>
              </a:defRPr>
            </a:lvl3pPr>
            <a:lvl4pPr marL="731520" indent="-182880" algn="l" defTabSz="914400" rtl="0" eaLnBrk="1" latinLnBrk="0" hangingPunct="1">
              <a:lnSpc>
                <a:spcPct val="100000"/>
              </a:lnSpc>
              <a:spcBef>
                <a:spcPts val="500"/>
              </a:spcBef>
              <a:buClr>
                <a:schemeClr val="accent1"/>
              </a:buClr>
              <a:buSzPct val="100000"/>
              <a:buFont typeface="Arial" panose="020B0604020202020204" pitchFamily="34" charset="0"/>
              <a:buChar char="•"/>
              <a:defRPr sz="1400" kern="1200">
                <a:solidFill>
                  <a:schemeClr val="tx2"/>
                </a:solidFill>
                <a:latin typeface="Century Gothic" panose="020B0502020202020204" pitchFamily="34" charset="0"/>
                <a:ea typeface="+mn-ea"/>
                <a:cs typeface="+mn-cs"/>
              </a:defRPr>
            </a:lvl4pPr>
            <a:lvl5pPr marL="914400" indent="-182880" algn="l" defTabSz="914400" rtl="0" eaLnBrk="1" latinLnBrk="0" hangingPunct="1">
              <a:lnSpc>
                <a:spcPct val="100000"/>
              </a:lnSpc>
              <a:spcBef>
                <a:spcPts val="500"/>
              </a:spcBef>
              <a:buClr>
                <a:schemeClr val="accent1"/>
              </a:buClr>
              <a:buFont typeface="System Font Regular"/>
              <a:buChar char="–"/>
              <a:defRPr sz="1400" kern="1200">
                <a:solidFill>
                  <a:schemeClr val="accent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23" rtl="0" eaLnBrk="1" fontAlgn="auto" latinLnBrk="0" hangingPunct="1">
              <a:lnSpc>
                <a:spcPct val="100000"/>
              </a:lnSpc>
              <a:spcBef>
                <a:spcPts val="1000"/>
              </a:spcBef>
              <a:spcAft>
                <a:spcPts val="0"/>
              </a:spcAft>
              <a:buClr>
                <a:srgbClr val="F6BE00"/>
              </a:buClr>
              <a:buSzTx/>
              <a:buFont typeface="Arial" panose="020B0604020202020204" pitchFamily="34" charset="0"/>
              <a:buNone/>
              <a:tabLst/>
              <a:defRPr/>
            </a:pPr>
            <a:r>
              <a:rPr kumimoji="0" lang="en-GB" sz="1200" b="1"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Difficulty</a:t>
            </a:r>
            <a:r>
              <a:rPr kumimoji="0" lang="en-GB" sz="1200" b="0"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 taking oral ART or </a:t>
            </a:r>
            <a:r>
              <a:rPr kumimoji="0" lang="en-GB" sz="1200" b="1"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QOL</a:t>
            </a:r>
            <a:r>
              <a:rPr kumimoji="0" lang="en-GB" sz="1200" b="0"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 vastly improved by LAI: </a:t>
            </a:r>
          </a:p>
          <a:p>
            <a:pPr marL="173047" marR="0" lvl="0" indent="-173047" algn="l" defTabSz="914423" rtl="0" eaLnBrk="1" fontAlgn="auto" latinLnBrk="0" hangingPunct="1">
              <a:lnSpc>
                <a:spcPct val="100000"/>
              </a:lnSpc>
              <a:spcBef>
                <a:spcPts val="1000"/>
              </a:spcBef>
              <a:spcAft>
                <a:spcPts val="0"/>
              </a:spcAft>
              <a:buClr>
                <a:srgbClr val="2F5FA6"/>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Fear of disclosure</a:t>
            </a:r>
          </a:p>
          <a:p>
            <a:pPr marL="173047" marR="0" lvl="0" indent="-173047" algn="l" defTabSz="914423" rtl="0" eaLnBrk="1" fontAlgn="auto" latinLnBrk="0" hangingPunct="1">
              <a:lnSpc>
                <a:spcPct val="100000"/>
              </a:lnSpc>
              <a:spcBef>
                <a:spcPts val="0"/>
              </a:spcBef>
              <a:spcAft>
                <a:spcPts val="0"/>
              </a:spcAft>
              <a:buClr>
                <a:srgbClr val="2F5FA6"/>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Anxiety with staying adherent</a:t>
            </a:r>
          </a:p>
          <a:p>
            <a:pPr marL="173047" marR="0" lvl="0" indent="-173047" algn="l" defTabSz="914423" rtl="0" eaLnBrk="1" fontAlgn="auto" latinLnBrk="0" hangingPunct="1">
              <a:lnSpc>
                <a:spcPct val="100000"/>
              </a:lnSpc>
              <a:spcBef>
                <a:spcPts val="0"/>
              </a:spcBef>
              <a:spcAft>
                <a:spcPts val="0"/>
              </a:spcAft>
              <a:buClr>
                <a:srgbClr val="2F5FA6"/>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Daily reminder of HIV</a:t>
            </a:r>
          </a:p>
          <a:p>
            <a:pPr marL="173047" marR="0" lvl="0" indent="-173047" algn="l" defTabSz="914423" rtl="0" eaLnBrk="1" fontAlgn="auto" latinLnBrk="0" hangingPunct="1">
              <a:lnSpc>
                <a:spcPct val="100000"/>
              </a:lnSpc>
              <a:spcBef>
                <a:spcPts val="0"/>
              </a:spcBef>
              <a:spcAft>
                <a:spcPts val="0"/>
              </a:spcAft>
              <a:buClr>
                <a:srgbClr val="2F5FA6"/>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Inconvenience of taking daily pills</a:t>
            </a:r>
          </a:p>
          <a:p>
            <a:pPr marL="173047" marR="0" lvl="0" indent="-173047" algn="l" defTabSz="914423" rtl="0" eaLnBrk="1" fontAlgn="auto" latinLnBrk="0" hangingPunct="1">
              <a:lnSpc>
                <a:spcPct val="100000"/>
              </a:lnSpc>
              <a:spcBef>
                <a:spcPts val="0"/>
              </a:spcBef>
              <a:spcAft>
                <a:spcPts val="0"/>
              </a:spcAft>
              <a:buClr>
                <a:srgbClr val="2F5FA6"/>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Fatigue with taking daily ARVs</a:t>
            </a:r>
          </a:p>
        </p:txBody>
      </p:sp>
      <p:sp>
        <p:nvSpPr>
          <p:cNvPr id="27" name="Oval 26">
            <a:extLst>
              <a:ext uri="{FF2B5EF4-FFF2-40B4-BE49-F238E27FC236}">
                <a16:creationId xmlns:a16="http://schemas.microsoft.com/office/drawing/2014/main" id="{050B3C19-0A17-4CC6-96DC-6B0CAD549CEC}"/>
              </a:ext>
            </a:extLst>
          </p:cNvPr>
          <p:cNvSpPr/>
          <p:nvPr/>
        </p:nvSpPr>
        <p:spPr>
          <a:xfrm>
            <a:off x="9193082" y="3300231"/>
            <a:ext cx="135348" cy="135348"/>
          </a:xfrm>
          <a:prstGeom prst="ellipse">
            <a:avLst/>
          </a:prstGeom>
          <a:solidFill>
            <a:srgbClr val="2F5FA6"/>
          </a:solidFill>
          <a:ln w="12700" cap="flat" cmpd="sng" algn="ctr">
            <a:no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8" name="Oval 27">
            <a:extLst>
              <a:ext uri="{FF2B5EF4-FFF2-40B4-BE49-F238E27FC236}">
                <a16:creationId xmlns:a16="http://schemas.microsoft.com/office/drawing/2014/main" id="{EAF0B500-38AD-4402-907D-AB2CEBEE29EC}"/>
              </a:ext>
            </a:extLst>
          </p:cNvPr>
          <p:cNvSpPr/>
          <p:nvPr/>
        </p:nvSpPr>
        <p:spPr>
          <a:xfrm>
            <a:off x="6924444" y="4632268"/>
            <a:ext cx="135348" cy="135348"/>
          </a:xfrm>
          <a:prstGeom prst="ellipse">
            <a:avLst/>
          </a:prstGeom>
          <a:solidFill>
            <a:srgbClr val="2F5FA6"/>
          </a:solidFill>
          <a:ln w="12700" cap="flat" cmpd="sng" algn="ctr">
            <a:no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9" name="Freeform 5">
            <a:extLst>
              <a:ext uri="{FF2B5EF4-FFF2-40B4-BE49-F238E27FC236}">
                <a16:creationId xmlns:a16="http://schemas.microsoft.com/office/drawing/2014/main" id="{A23A62F2-9A3D-461E-97E7-7197D0E88E0A}"/>
              </a:ext>
            </a:extLst>
          </p:cNvPr>
          <p:cNvSpPr>
            <a:spLocks/>
          </p:cNvSpPr>
          <p:nvPr/>
        </p:nvSpPr>
        <p:spPr bwMode="auto">
          <a:xfrm>
            <a:off x="9540903" y="1602153"/>
            <a:ext cx="3035816" cy="1527804"/>
          </a:xfrm>
          <a:custGeom>
            <a:avLst/>
            <a:gdLst>
              <a:gd name="T0" fmla="*/ 0 w 1305"/>
              <a:gd name="T1" fmla="*/ 652 h 652"/>
              <a:gd name="T2" fmla="*/ 0 w 1305"/>
              <a:gd name="T3" fmla="*/ 652 h 652"/>
              <a:gd name="T4" fmla="*/ 653 w 1305"/>
              <a:gd name="T5" fmla="*/ 0 h 652"/>
              <a:gd name="T6" fmla="*/ 1305 w 1305"/>
              <a:gd name="T7" fmla="*/ 652 h 652"/>
            </a:gdLst>
            <a:ahLst/>
            <a:cxnLst>
              <a:cxn ang="0">
                <a:pos x="T0" y="T1"/>
              </a:cxn>
              <a:cxn ang="0">
                <a:pos x="T2" y="T3"/>
              </a:cxn>
              <a:cxn ang="0">
                <a:pos x="T4" y="T5"/>
              </a:cxn>
              <a:cxn ang="0">
                <a:pos x="T6" y="T7"/>
              </a:cxn>
            </a:cxnLst>
            <a:rect l="0" t="0" r="r" b="b"/>
            <a:pathLst>
              <a:path w="1305" h="652">
                <a:moveTo>
                  <a:pt x="0" y="652"/>
                </a:moveTo>
                <a:lnTo>
                  <a:pt x="0" y="652"/>
                </a:lnTo>
                <a:cubicBezTo>
                  <a:pt x="0" y="292"/>
                  <a:pt x="292" y="0"/>
                  <a:pt x="653" y="0"/>
                </a:cubicBezTo>
                <a:cubicBezTo>
                  <a:pt x="1013" y="0"/>
                  <a:pt x="1305" y="292"/>
                  <a:pt x="1305" y="652"/>
                </a:cubicBezTo>
              </a:path>
            </a:pathLst>
          </a:custGeom>
          <a:noFill/>
          <a:ln w="381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dirty="0">
              <a:ln>
                <a:noFill/>
              </a:ln>
              <a:noFill/>
              <a:effectLst/>
              <a:uLnTx/>
              <a:uFillTx/>
              <a:latin typeface="Arial" panose="020B0604020202020204" pitchFamily="34" charset="0"/>
              <a:ea typeface="+mn-ea"/>
              <a:cs typeface="+mn-cs"/>
            </a:endParaRPr>
          </a:p>
        </p:txBody>
      </p:sp>
      <p:grpSp>
        <p:nvGrpSpPr>
          <p:cNvPr id="30" name="Group 29">
            <a:extLst>
              <a:ext uri="{FF2B5EF4-FFF2-40B4-BE49-F238E27FC236}">
                <a16:creationId xmlns:a16="http://schemas.microsoft.com/office/drawing/2014/main" id="{D634F07F-B8CE-45CB-81EC-76999678889D}"/>
              </a:ext>
            </a:extLst>
          </p:cNvPr>
          <p:cNvGrpSpPr/>
          <p:nvPr/>
        </p:nvGrpSpPr>
        <p:grpSpPr>
          <a:xfrm>
            <a:off x="10627694" y="2925779"/>
            <a:ext cx="948122" cy="790259"/>
            <a:chOff x="-204788" y="2335213"/>
            <a:chExt cx="317500" cy="260350"/>
          </a:xfrm>
          <a:noFill/>
        </p:grpSpPr>
        <p:sp>
          <p:nvSpPr>
            <p:cNvPr id="31" name="Freeform 62">
              <a:extLst>
                <a:ext uri="{FF2B5EF4-FFF2-40B4-BE49-F238E27FC236}">
                  <a16:creationId xmlns:a16="http://schemas.microsoft.com/office/drawing/2014/main" id="{CC2C96EF-78FC-4A14-A463-6A668A808222}"/>
                </a:ext>
              </a:extLst>
            </p:cNvPr>
            <p:cNvSpPr>
              <a:spLocks/>
            </p:cNvSpPr>
            <p:nvPr/>
          </p:nvSpPr>
          <p:spPr bwMode="auto">
            <a:xfrm>
              <a:off x="-101600" y="2390775"/>
              <a:ext cx="111125" cy="134937"/>
            </a:xfrm>
            <a:custGeom>
              <a:avLst/>
              <a:gdLst>
                <a:gd name="T0" fmla="*/ 78 w 124"/>
                <a:gd name="T1" fmla="*/ 68 h 151"/>
                <a:gd name="T2" fmla="*/ 98 w 124"/>
                <a:gd name="T3" fmla="*/ 35 h 151"/>
                <a:gd name="T4" fmla="*/ 63 w 124"/>
                <a:gd name="T5" fmla="*/ 0 h 151"/>
                <a:gd name="T6" fmla="*/ 26 w 124"/>
                <a:gd name="T7" fmla="*/ 36 h 151"/>
                <a:gd name="T8" fmla="*/ 46 w 124"/>
                <a:gd name="T9" fmla="*/ 68 h 151"/>
                <a:gd name="T10" fmla="*/ 1 w 124"/>
                <a:gd name="T11" fmla="*/ 130 h 151"/>
                <a:gd name="T12" fmla="*/ 20 w 124"/>
                <a:gd name="T13" fmla="*/ 151 h 151"/>
                <a:gd name="T14" fmla="*/ 104 w 124"/>
                <a:gd name="T15" fmla="*/ 151 h 151"/>
                <a:gd name="T16" fmla="*/ 123 w 124"/>
                <a:gd name="T17" fmla="*/ 130 h 151"/>
                <a:gd name="T18" fmla="*/ 78 w 124"/>
                <a:gd name="T19" fmla="*/ 68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51">
                  <a:moveTo>
                    <a:pt x="78" y="68"/>
                  </a:moveTo>
                  <a:cubicBezTo>
                    <a:pt x="90" y="62"/>
                    <a:pt x="98" y="50"/>
                    <a:pt x="98" y="35"/>
                  </a:cubicBezTo>
                  <a:cubicBezTo>
                    <a:pt x="97" y="16"/>
                    <a:pt x="82" y="1"/>
                    <a:pt x="63" y="0"/>
                  </a:cubicBezTo>
                  <a:cubicBezTo>
                    <a:pt x="43" y="0"/>
                    <a:pt x="26" y="16"/>
                    <a:pt x="26" y="36"/>
                  </a:cubicBezTo>
                  <a:cubicBezTo>
                    <a:pt x="26" y="50"/>
                    <a:pt x="34" y="62"/>
                    <a:pt x="46" y="68"/>
                  </a:cubicBezTo>
                  <a:cubicBezTo>
                    <a:pt x="23" y="74"/>
                    <a:pt x="6" y="93"/>
                    <a:pt x="1" y="130"/>
                  </a:cubicBezTo>
                  <a:cubicBezTo>
                    <a:pt x="0" y="141"/>
                    <a:pt x="9" y="151"/>
                    <a:pt x="20" y="151"/>
                  </a:cubicBezTo>
                  <a:cubicBezTo>
                    <a:pt x="104" y="151"/>
                    <a:pt x="104" y="151"/>
                    <a:pt x="104" y="151"/>
                  </a:cubicBezTo>
                  <a:cubicBezTo>
                    <a:pt x="115" y="151"/>
                    <a:pt x="124" y="141"/>
                    <a:pt x="123" y="130"/>
                  </a:cubicBezTo>
                  <a:cubicBezTo>
                    <a:pt x="118" y="93"/>
                    <a:pt x="100" y="74"/>
                    <a:pt x="78"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dirty="0">
                <a:ln>
                  <a:noFill/>
                </a:ln>
                <a:noFill/>
                <a:effectLst/>
                <a:uLnTx/>
                <a:uFillTx/>
                <a:latin typeface="Arial" panose="020B0604020202020204" pitchFamily="34" charset="0"/>
                <a:ea typeface="+mn-ea"/>
                <a:cs typeface="+mn-cs"/>
              </a:endParaRPr>
            </a:p>
          </p:txBody>
        </p:sp>
        <p:sp>
          <p:nvSpPr>
            <p:cNvPr id="32" name="Freeform 63">
              <a:extLst>
                <a:ext uri="{FF2B5EF4-FFF2-40B4-BE49-F238E27FC236}">
                  <a16:creationId xmlns:a16="http://schemas.microsoft.com/office/drawing/2014/main" id="{815C53E3-A37B-4E8A-97BD-5D5F1C70DD7C}"/>
                </a:ext>
              </a:extLst>
            </p:cNvPr>
            <p:cNvSpPr>
              <a:spLocks/>
            </p:cNvSpPr>
            <p:nvPr/>
          </p:nvSpPr>
          <p:spPr bwMode="auto">
            <a:xfrm>
              <a:off x="-141288" y="2409825"/>
              <a:ext cx="55563" cy="96837"/>
            </a:xfrm>
            <a:custGeom>
              <a:avLst/>
              <a:gdLst>
                <a:gd name="T0" fmla="*/ 62 w 62"/>
                <a:gd name="T1" fmla="*/ 42 h 107"/>
                <a:gd name="T2" fmla="*/ 54 w 62"/>
                <a:gd name="T3" fmla="*/ 14 h 107"/>
                <a:gd name="T4" fmla="*/ 55 w 62"/>
                <a:gd name="T5" fmla="*/ 3 h 107"/>
                <a:gd name="T6" fmla="*/ 45 w 62"/>
                <a:gd name="T7" fmla="*/ 0 h 107"/>
                <a:gd name="T8" fmla="*/ 19 w 62"/>
                <a:gd name="T9" fmla="*/ 26 h 107"/>
                <a:gd name="T10" fmla="*/ 33 w 62"/>
                <a:gd name="T11" fmla="*/ 48 h 107"/>
                <a:gd name="T12" fmla="*/ 2 w 62"/>
                <a:gd name="T13" fmla="*/ 92 h 107"/>
                <a:gd name="T14" fmla="*/ 15 w 62"/>
                <a:gd name="T15" fmla="*/ 107 h 107"/>
                <a:gd name="T16" fmla="*/ 29 w 62"/>
                <a:gd name="T17" fmla="*/ 107 h 107"/>
                <a:gd name="T18" fmla="*/ 29 w 62"/>
                <a:gd name="T19" fmla="*/ 106 h 107"/>
                <a:gd name="T20" fmla="*/ 62 w 62"/>
                <a:gd name="T21"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07">
                  <a:moveTo>
                    <a:pt x="62" y="42"/>
                  </a:moveTo>
                  <a:cubicBezTo>
                    <a:pt x="57" y="34"/>
                    <a:pt x="54" y="24"/>
                    <a:pt x="54" y="14"/>
                  </a:cubicBezTo>
                  <a:cubicBezTo>
                    <a:pt x="54" y="10"/>
                    <a:pt x="54" y="6"/>
                    <a:pt x="55" y="3"/>
                  </a:cubicBezTo>
                  <a:cubicBezTo>
                    <a:pt x="52" y="1"/>
                    <a:pt x="48" y="0"/>
                    <a:pt x="45" y="0"/>
                  </a:cubicBezTo>
                  <a:cubicBezTo>
                    <a:pt x="31" y="0"/>
                    <a:pt x="19" y="11"/>
                    <a:pt x="19" y="26"/>
                  </a:cubicBezTo>
                  <a:cubicBezTo>
                    <a:pt x="19" y="36"/>
                    <a:pt x="25" y="44"/>
                    <a:pt x="33" y="48"/>
                  </a:cubicBezTo>
                  <a:cubicBezTo>
                    <a:pt x="17" y="53"/>
                    <a:pt x="5" y="66"/>
                    <a:pt x="2" y="92"/>
                  </a:cubicBezTo>
                  <a:cubicBezTo>
                    <a:pt x="0" y="100"/>
                    <a:pt x="7" y="107"/>
                    <a:pt x="15" y="107"/>
                  </a:cubicBezTo>
                  <a:cubicBezTo>
                    <a:pt x="29" y="107"/>
                    <a:pt x="29" y="107"/>
                    <a:pt x="29" y="107"/>
                  </a:cubicBezTo>
                  <a:cubicBezTo>
                    <a:pt x="29" y="106"/>
                    <a:pt x="29" y="106"/>
                    <a:pt x="29" y="106"/>
                  </a:cubicBezTo>
                  <a:cubicBezTo>
                    <a:pt x="34" y="72"/>
                    <a:pt x="48" y="53"/>
                    <a:pt x="62" y="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dirty="0">
                <a:ln>
                  <a:noFill/>
                </a:ln>
                <a:noFill/>
                <a:effectLst/>
                <a:uLnTx/>
                <a:uFillTx/>
                <a:latin typeface="Arial" panose="020B0604020202020204" pitchFamily="34" charset="0"/>
                <a:ea typeface="+mn-ea"/>
                <a:cs typeface="+mn-cs"/>
              </a:endParaRPr>
            </a:p>
          </p:txBody>
        </p:sp>
        <p:sp>
          <p:nvSpPr>
            <p:cNvPr id="33" name="Freeform 64">
              <a:extLst>
                <a:ext uri="{FF2B5EF4-FFF2-40B4-BE49-F238E27FC236}">
                  <a16:creationId xmlns:a16="http://schemas.microsoft.com/office/drawing/2014/main" id="{DE7A7539-4494-428D-A01D-38E66C8EC6EF}"/>
                </a:ext>
              </a:extLst>
            </p:cNvPr>
            <p:cNvSpPr>
              <a:spLocks/>
            </p:cNvSpPr>
            <p:nvPr/>
          </p:nvSpPr>
          <p:spPr bwMode="auto">
            <a:xfrm>
              <a:off x="-7938" y="2409825"/>
              <a:ext cx="55563" cy="96837"/>
            </a:xfrm>
            <a:custGeom>
              <a:avLst/>
              <a:gdLst>
                <a:gd name="T0" fmla="*/ 29 w 61"/>
                <a:gd name="T1" fmla="*/ 48 h 107"/>
                <a:gd name="T2" fmla="*/ 43 w 61"/>
                <a:gd name="T3" fmla="*/ 25 h 107"/>
                <a:gd name="T4" fmla="*/ 18 w 61"/>
                <a:gd name="T5" fmla="*/ 0 h 107"/>
                <a:gd name="T6" fmla="*/ 7 w 61"/>
                <a:gd name="T7" fmla="*/ 3 h 107"/>
                <a:gd name="T8" fmla="*/ 8 w 61"/>
                <a:gd name="T9" fmla="*/ 13 h 107"/>
                <a:gd name="T10" fmla="*/ 0 w 61"/>
                <a:gd name="T11" fmla="*/ 42 h 107"/>
                <a:gd name="T12" fmla="*/ 33 w 61"/>
                <a:gd name="T13" fmla="*/ 106 h 107"/>
                <a:gd name="T14" fmla="*/ 33 w 61"/>
                <a:gd name="T15" fmla="*/ 107 h 107"/>
                <a:gd name="T16" fmla="*/ 47 w 61"/>
                <a:gd name="T17" fmla="*/ 107 h 107"/>
                <a:gd name="T18" fmla="*/ 60 w 61"/>
                <a:gd name="T19" fmla="*/ 92 h 107"/>
                <a:gd name="T20" fmla="*/ 29 w 61"/>
                <a:gd name="T21" fmla="*/ 4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07">
                  <a:moveTo>
                    <a:pt x="29" y="48"/>
                  </a:moveTo>
                  <a:cubicBezTo>
                    <a:pt x="37" y="44"/>
                    <a:pt x="43" y="35"/>
                    <a:pt x="43" y="25"/>
                  </a:cubicBezTo>
                  <a:cubicBezTo>
                    <a:pt x="43" y="12"/>
                    <a:pt x="32" y="1"/>
                    <a:pt x="18" y="0"/>
                  </a:cubicBezTo>
                  <a:cubicBezTo>
                    <a:pt x="14" y="0"/>
                    <a:pt x="10" y="1"/>
                    <a:pt x="7" y="3"/>
                  </a:cubicBezTo>
                  <a:cubicBezTo>
                    <a:pt x="8" y="6"/>
                    <a:pt x="8" y="9"/>
                    <a:pt x="8" y="13"/>
                  </a:cubicBezTo>
                  <a:cubicBezTo>
                    <a:pt x="9" y="23"/>
                    <a:pt x="5" y="34"/>
                    <a:pt x="0" y="42"/>
                  </a:cubicBezTo>
                  <a:cubicBezTo>
                    <a:pt x="14" y="53"/>
                    <a:pt x="28" y="72"/>
                    <a:pt x="33" y="106"/>
                  </a:cubicBezTo>
                  <a:cubicBezTo>
                    <a:pt x="33" y="106"/>
                    <a:pt x="33" y="106"/>
                    <a:pt x="33" y="107"/>
                  </a:cubicBezTo>
                  <a:cubicBezTo>
                    <a:pt x="47" y="107"/>
                    <a:pt x="47" y="107"/>
                    <a:pt x="47" y="107"/>
                  </a:cubicBezTo>
                  <a:cubicBezTo>
                    <a:pt x="55" y="107"/>
                    <a:pt x="61" y="100"/>
                    <a:pt x="60" y="92"/>
                  </a:cubicBezTo>
                  <a:cubicBezTo>
                    <a:pt x="57" y="66"/>
                    <a:pt x="45" y="53"/>
                    <a:pt x="29" y="4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dirty="0">
                <a:ln>
                  <a:noFill/>
                </a:ln>
                <a:noFill/>
                <a:effectLst/>
                <a:uLnTx/>
                <a:uFillTx/>
                <a:latin typeface="Arial" panose="020B0604020202020204" pitchFamily="34" charset="0"/>
                <a:ea typeface="+mn-ea"/>
                <a:cs typeface="+mn-cs"/>
              </a:endParaRPr>
            </a:p>
          </p:txBody>
        </p:sp>
        <p:sp>
          <p:nvSpPr>
            <p:cNvPr id="34" name="Freeform 65">
              <a:extLst>
                <a:ext uri="{FF2B5EF4-FFF2-40B4-BE49-F238E27FC236}">
                  <a16:creationId xmlns:a16="http://schemas.microsoft.com/office/drawing/2014/main" id="{E5E13D4C-7C0C-4464-909F-D9F49D233FDF}"/>
                </a:ext>
              </a:extLst>
            </p:cNvPr>
            <p:cNvSpPr>
              <a:spLocks noEditPoints="1"/>
            </p:cNvSpPr>
            <p:nvPr/>
          </p:nvSpPr>
          <p:spPr bwMode="auto">
            <a:xfrm>
              <a:off x="-204788" y="2335213"/>
              <a:ext cx="317500" cy="260350"/>
            </a:xfrm>
            <a:custGeom>
              <a:avLst/>
              <a:gdLst>
                <a:gd name="T0" fmla="*/ 177 w 353"/>
                <a:gd name="T1" fmla="*/ 0 h 290"/>
                <a:gd name="T2" fmla="*/ 1 w 353"/>
                <a:gd name="T3" fmla="*/ 138 h 290"/>
                <a:gd name="T4" fmla="*/ 43 w 353"/>
                <a:gd name="T5" fmla="*/ 229 h 290"/>
                <a:gd name="T6" fmla="*/ 8 w 353"/>
                <a:gd name="T7" fmla="*/ 261 h 290"/>
                <a:gd name="T8" fmla="*/ 1 w 353"/>
                <a:gd name="T9" fmla="*/ 275 h 290"/>
                <a:gd name="T10" fmla="*/ 11 w 353"/>
                <a:gd name="T11" fmla="*/ 287 h 290"/>
                <a:gd name="T12" fmla="*/ 41 w 353"/>
                <a:gd name="T13" fmla="*/ 290 h 290"/>
                <a:gd name="T14" fmla="*/ 112 w 353"/>
                <a:gd name="T15" fmla="*/ 268 h 290"/>
                <a:gd name="T16" fmla="*/ 177 w 353"/>
                <a:gd name="T17" fmla="*/ 277 h 290"/>
                <a:gd name="T18" fmla="*/ 353 w 353"/>
                <a:gd name="T19" fmla="*/ 138 h 290"/>
                <a:gd name="T20" fmla="*/ 177 w 353"/>
                <a:gd name="T21" fmla="*/ 0 h 290"/>
                <a:gd name="T22" fmla="*/ 177 w 353"/>
                <a:gd name="T23" fmla="*/ 249 h 290"/>
                <a:gd name="T24" fmla="*/ 115 w 353"/>
                <a:gd name="T25" fmla="*/ 239 h 290"/>
                <a:gd name="T26" fmla="*/ 100 w 353"/>
                <a:gd name="T27" fmla="*/ 242 h 290"/>
                <a:gd name="T28" fmla="*/ 54 w 353"/>
                <a:gd name="T29" fmla="*/ 262 h 290"/>
                <a:gd name="T30" fmla="*/ 73 w 353"/>
                <a:gd name="T31" fmla="*/ 228 h 290"/>
                <a:gd name="T32" fmla="*/ 68 w 353"/>
                <a:gd name="T33" fmla="*/ 213 h 290"/>
                <a:gd name="T34" fmla="*/ 28 w 353"/>
                <a:gd name="T35" fmla="*/ 138 h 290"/>
                <a:gd name="T36" fmla="*/ 177 w 353"/>
                <a:gd name="T37" fmla="*/ 27 h 290"/>
                <a:gd name="T38" fmla="*/ 326 w 353"/>
                <a:gd name="T39" fmla="*/ 138 h 290"/>
                <a:gd name="T40" fmla="*/ 177 w 353"/>
                <a:gd name="T41" fmla="*/ 24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3" h="290">
                  <a:moveTo>
                    <a:pt x="177" y="0"/>
                  </a:moveTo>
                  <a:cubicBezTo>
                    <a:pt x="80" y="0"/>
                    <a:pt x="1" y="62"/>
                    <a:pt x="1" y="138"/>
                  </a:cubicBezTo>
                  <a:cubicBezTo>
                    <a:pt x="1" y="175"/>
                    <a:pt x="15" y="205"/>
                    <a:pt x="43" y="229"/>
                  </a:cubicBezTo>
                  <a:cubicBezTo>
                    <a:pt x="38" y="242"/>
                    <a:pt x="26" y="253"/>
                    <a:pt x="8" y="261"/>
                  </a:cubicBezTo>
                  <a:cubicBezTo>
                    <a:pt x="3" y="264"/>
                    <a:pt x="0" y="270"/>
                    <a:pt x="1" y="275"/>
                  </a:cubicBezTo>
                  <a:cubicBezTo>
                    <a:pt x="1" y="281"/>
                    <a:pt x="5" y="286"/>
                    <a:pt x="11" y="287"/>
                  </a:cubicBezTo>
                  <a:cubicBezTo>
                    <a:pt x="12" y="288"/>
                    <a:pt x="24" y="290"/>
                    <a:pt x="41" y="290"/>
                  </a:cubicBezTo>
                  <a:cubicBezTo>
                    <a:pt x="62" y="290"/>
                    <a:pt x="89" y="286"/>
                    <a:pt x="112" y="268"/>
                  </a:cubicBezTo>
                  <a:cubicBezTo>
                    <a:pt x="133" y="275"/>
                    <a:pt x="150" y="277"/>
                    <a:pt x="177" y="277"/>
                  </a:cubicBezTo>
                  <a:cubicBezTo>
                    <a:pt x="274" y="277"/>
                    <a:pt x="353" y="215"/>
                    <a:pt x="353" y="138"/>
                  </a:cubicBezTo>
                  <a:cubicBezTo>
                    <a:pt x="353" y="62"/>
                    <a:pt x="274" y="0"/>
                    <a:pt x="177" y="0"/>
                  </a:cubicBezTo>
                  <a:close/>
                  <a:moveTo>
                    <a:pt x="177" y="249"/>
                  </a:moveTo>
                  <a:cubicBezTo>
                    <a:pt x="148" y="249"/>
                    <a:pt x="135" y="248"/>
                    <a:pt x="115" y="239"/>
                  </a:cubicBezTo>
                  <a:cubicBezTo>
                    <a:pt x="110" y="237"/>
                    <a:pt x="104" y="238"/>
                    <a:pt x="100" y="242"/>
                  </a:cubicBezTo>
                  <a:cubicBezTo>
                    <a:pt x="86" y="255"/>
                    <a:pt x="69" y="260"/>
                    <a:pt x="54" y="262"/>
                  </a:cubicBezTo>
                  <a:cubicBezTo>
                    <a:pt x="65" y="250"/>
                    <a:pt x="70" y="238"/>
                    <a:pt x="73" y="228"/>
                  </a:cubicBezTo>
                  <a:cubicBezTo>
                    <a:pt x="74" y="222"/>
                    <a:pt x="72" y="217"/>
                    <a:pt x="68" y="213"/>
                  </a:cubicBezTo>
                  <a:cubicBezTo>
                    <a:pt x="41" y="193"/>
                    <a:pt x="28" y="170"/>
                    <a:pt x="28" y="138"/>
                  </a:cubicBezTo>
                  <a:cubicBezTo>
                    <a:pt x="28" y="77"/>
                    <a:pt x="95" y="27"/>
                    <a:pt x="177" y="27"/>
                  </a:cubicBezTo>
                  <a:cubicBezTo>
                    <a:pt x="259" y="27"/>
                    <a:pt x="326" y="77"/>
                    <a:pt x="326" y="138"/>
                  </a:cubicBezTo>
                  <a:cubicBezTo>
                    <a:pt x="326" y="199"/>
                    <a:pt x="259" y="249"/>
                    <a:pt x="177" y="24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dirty="0">
                <a:ln>
                  <a:noFill/>
                </a:ln>
                <a:noFill/>
                <a:effectLst/>
                <a:uLnTx/>
                <a:uFillTx/>
                <a:latin typeface="Arial" panose="020B0604020202020204" pitchFamily="34" charset="0"/>
                <a:ea typeface="+mn-ea"/>
                <a:cs typeface="+mn-cs"/>
              </a:endParaRPr>
            </a:p>
          </p:txBody>
        </p:sp>
      </p:grpSp>
      <p:grpSp>
        <p:nvGrpSpPr>
          <p:cNvPr id="36" name="Group 35">
            <a:extLst>
              <a:ext uri="{FF2B5EF4-FFF2-40B4-BE49-F238E27FC236}">
                <a16:creationId xmlns:a16="http://schemas.microsoft.com/office/drawing/2014/main" id="{90DD37ED-2E21-4D16-8FB4-6EC5F186E842}"/>
              </a:ext>
            </a:extLst>
          </p:cNvPr>
          <p:cNvGrpSpPr/>
          <p:nvPr/>
        </p:nvGrpSpPr>
        <p:grpSpPr>
          <a:xfrm>
            <a:off x="3734418" y="2421417"/>
            <a:ext cx="1926935" cy="1926935"/>
            <a:chOff x="1629885" y="5148691"/>
            <a:chExt cx="2718140" cy="2718140"/>
          </a:xfrm>
          <a:solidFill>
            <a:srgbClr val="BDD7F2"/>
          </a:solidFill>
        </p:grpSpPr>
        <p:sp>
          <p:nvSpPr>
            <p:cNvPr id="37" name="Oval 36">
              <a:extLst>
                <a:ext uri="{FF2B5EF4-FFF2-40B4-BE49-F238E27FC236}">
                  <a16:creationId xmlns:a16="http://schemas.microsoft.com/office/drawing/2014/main" id="{A6F044A6-A10E-4DBB-B04B-95A008414E49}"/>
                </a:ext>
              </a:extLst>
            </p:cNvPr>
            <p:cNvSpPr/>
            <p:nvPr/>
          </p:nvSpPr>
          <p:spPr>
            <a:xfrm>
              <a:off x="1629885" y="5148691"/>
              <a:ext cx="2718140" cy="2718140"/>
            </a:xfrm>
            <a:prstGeom prst="ellipse">
              <a:avLst/>
            </a:prstGeom>
            <a:grpFill/>
            <a:ln w="12700" cap="flat" cmpd="sng" algn="ctr">
              <a:no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8" name="Graphic 33">
              <a:extLst>
                <a:ext uri="{FF2B5EF4-FFF2-40B4-BE49-F238E27FC236}">
                  <a16:creationId xmlns:a16="http://schemas.microsoft.com/office/drawing/2014/main" id="{615A24A9-DA95-4CE8-9E81-6105A59BA896}"/>
                </a:ext>
              </a:extLst>
            </p:cNvPr>
            <p:cNvSpPr/>
            <p:nvPr/>
          </p:nvSpPr>
          <p:spPr>
            <a:xfrm>
              <a:off x="2643665" y="5706695"/>
              <a:ext cx="730017" cy="1566706"/>
            </a:xfrm>
            <a:custGeom>
              <a:avLst/>
              <a:gdLst>
                <a:gd name="connsiteX0" fmla="*/ 682181 w 758761"/>
                <a:gd name="connsiteY0" fmla="*/ 294513 h 1628394"/>
                <a:gd name="connsiteX1" fmla="*/ 612838 w 758761"/>
                <a:gd name="connsiteY1" fmla="*/ 294513 h 1628394"/>
                <a:gd name="connsiteX2" fmla="*/ 612838 w 758761"/>
                <a:gd name="connsiteY2" fmla="*/ 85916 h 1628394"/>
                <a:gd name="connsiteX3" fmla="*/ 526923 w 758761"/>
                <a:gd name="connsiteY3" fmla="*/ 0 h 1628394"/>
                <a:gd name="connsiteX4" fmla="*/ 231839 w 758761"/>
                <a:gd name="connsiteY4" fmla="*/ 0 h 1628394"/>
                <a:gd name="connsiteX5" fmla="*/ 145923 w 758761"/>
                <a:gd name="connsiteY5" fmla="*/ 85916 h 1628394"/>
                <a:gd name="connsiteX6" fmla="*/ 145923 w 758761"/>
                <a:gd name="connsiteY6" fmla="*/ 294513 h 1628394"/>
                <a:gd name="connsiteX7" fmla="*/ 76676 w 758761"/>
                <a:gd name="connsiteY7" fmla="*/ 294513 h 1628394"/>
                <a:gd name="connsiteX8" fmla="*/ 0 w 758761"/>
                <a:gd name="connsiteY8" fmla="*/ 371189 h 1628394"/>
                <a:gd name="connsiteX9" fmla="*/ 0 w 758761"/>
                <a:gd name="connsiteY9" fmla="*/ 1551813 h 1628394"/>
                <a:gd name="connsiteX10" fmla="*/ 76676 w 758761"/>
                <a:gd name="connsiteY10" fmla="*/ 1628394 h 1628394"/>
                <a:gd name="connsiteX11" fmla="*/ 288322 w 758761"/>
                <a:gd name="connsiteY11" fmla="*/ 1628394 h 1628394"/>
                <a:gd name="connsiteX12" fmla="*/ 288322 w 758761"/>
                <a:gd name="connsiteY12" fmla="*/ 1394270 h 1628394"/>
                <a:gd name="connsiteX13" fmla="*/ 321850 w 758761"/>
                <a:gd name="connsiteY13" fmla="*/ 1360742 h 1628394"/>
                <a:gd name="connsiteX14" fmla="*/ 436912 w 758761"/>
                <a:gd name="connsiteY14" fmla="*/ 1360742 h 1628394"/>
                <a:gd name="connsiteX15" fmla="*/ 470535 w 758761"/>
                <a:gd name="connsiteY15" fmla="*/ 1394270 h 1628394"/>
                <a:gd name="connsiteX16" fmla="*/ 470535 w 758761"/>
                <a:gd name="connsiteY16" fmla="*/ 1628394 h 1628394"/>
                <a:gd name="connsiteX17" fmla="*/ 682181 w 758761"/>
                <a:gd name="connsiteY17" fmla="*/ 1628394 h 1628394"/>
                <a:gd name="connsiteX18" fmla="*/ 758762 w 758761"/>
                <a:gd name="connsiteY18" fmla="*/ 1551813 h 1628394"/>
                <a:gd name="connsiteX19" fmla="*/ 758762 w 758761"/>
                <a:gd name="connsiteY19" fmla="*/ 371189 h 1628394"/>
                <a:gd name="connsiteX20" fmla="*/ 682181 w 758761"/>
                <a:gd name="connsiteY20" fmla="*/ 294513 h 1628394"/>
                <a:gd name="connsiteX21" fmla="*/ 530162 w 758761"/>
                <a:gd name="connsiteY21" fmla="*/ 428625 h 1628394"/>
                <a:gd name="connsiteX22" fmla="*/ 510731 w 758761"/>
                <a:gd name="connsiteY22" fmla="*/ 448056 h 1628394"/>
                <a:gd name="connsiteX23" fmla="*/ 432149 w 758761"/>
                <a:gd name="connsiteY23" fmla="*/ 448056 h 1628394"/>
                <a:gd name="connsiteX24" fmla="*/ 432149 w 758761"/>
                <a:gd name="connsiteY24" fmla="*/ 526637 h 1628394"/>
                <a:gd name="connsiteX25" fmla="*/ 412718 w 758761"/>
                <a:gd name="connsiteY25" fmla="*/ 546068 h 1628394"/>
                <a:gd name="connsiteX26" fmla="*/ 346043 w 758761"/>
                <a:gd name="connsiteY26" fmla="*/ 546068 h 1628394"/>
                <a:gd name="connsiteX27" fmla="*/ 326612 w 758761"/>
                <a:gd name="connsiteY27" fmla="*/ 526637 h 1628394"/>
                <a:gd name="connsiteX28" fmla="*/ 326612 w 758761"/>
                <a:gd name="connsiteY28" fmla="*/ 448056 h 1628394"/>
                <a:gd name="connsiteX29" fmla="*/ 248031 w 758761"/>
                <a:gd name="connsiteY29" fmla="*/ 448056 h 1628394"/>
                <a:gd name="connsiteX30" fmla="*/ 228600 w 758761"/>
                <a:gd name="connsiteY30" fmla="*/ 428625 h 1628394"/>
                <a:gd name="connsiteX31" fmla="*/ 228600 w 758761"/>
                <a:gd name="connsiteY31" fmla="*/ 361950 h 1628394"/>
                <a:gd name="connsiteX32" fmla="*/ 248031 w 758761"/>
                <a:gd name="connsiteY32" fmla="*/ 342519 h 1628394"/>
                <a:gd name="connsiteX33" fmla="*/ 326612 w 758761"/>
                <a:gd name="connsiteY33" fmla="*/ 342519 h 1628394"/>
                <a:gd name="connsiteX34" fmla="*/ 326612 w 758761"/>
                <a:gd name="connsiteY34" fmla="*/ 263938 h 1628394"/>
                <a:gd name="connsiteX35" fmla="*/ 346043 w 758761"/>
                <a:gd name="connsiteY35" fmla="*/ 244507 h 1628394"/>
                <a:gd name="connsiteX36" fmla="*/ 412718 w 758761"/>
                <a:gd name="connsiteY36" fmla="*/ 244507 h 1628394"/>
                <a:gd name="connsiteX37" fmla="*/ 432149 w 758761"/>
                <a:gd name="connsiteY37" fmla="*/ 263938 h 1628394"/>
                <a:gd name="connsiteX38" fmla="*/ 432149 w 758761"/>
                <a:gd name="connsiteY38" fmla="*/ 342519 h 1628394"/>
                <a:gd name="connsiteX39" fmla="*/ 510731 w 758761"/>
                <a:gd name="connsiteY39" fmla="*/ 342519 h 1628394"/>
                <a:gd name="connsiteX40" fmla="*/ 530162 w 758761"/>
                <a:gd name="connsiteY40" fmla="*/ 361950 h 1628394"/>
                <a:gd name="connsiteX41" fmla="*/ 530162 w 758761"/>
                <a:gd name="connsiteY41" fmla="*/ 428625 h 162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58761" h="1628394">
                  <a:moveTo>
                    <a:pt x="682181" y="294513"/>
                  </a:moveTo>
                  <a:lnTo>
                    <a:pt x="612838" y="294513"/>
                  </a:lnTo>
                  <a:lnTo>
                    <a:pt x="612838" y="85916"/>
                  </a:lnTo>
                  <a:cubicBezTo>
                    <a:pt x="612838" y="38481"/>
                    <a:pt x="574358" y="0"/>
                    <a:pt x="526923" y="0"/>
                  </a:cubicBezTo>
                  <a:lnTo>
                    <a:pt x="231839" y="0"/>
                  </a:lnTo>
                  <a:cubicBezTo>
                    <a:pt x="184404" y="0"/>
                    <a:pt x="145923" y="38481"/>
                    <a:pt x="145923" y="85916"/>
                  </a:cubicBezTo>
                  <a:lnTo>
                    <a:pt x="145923" y="294513"/>
                  </a:lnTo>
                  <a:lnTo>
                    <a:pt x="76676" y="294513"/>
                  </a:lnTo>
                  <a:cubicBezTo>
                    <a:pt x="34290" y="294513"/>
                    <a:pt x="0" y="328803"/>
                    <a:pt x="0" y="371189"/>
                  </a:cubicBezTo>
                  <a:lnTo>
                    <a:pt x="0" y="1551813"/>
                  </a:lnTo>
                  <a:cubicBezTo>
                    <a:pt x="0" y="1594104"/>
                    <a:pt x="34290" y="1628394"/>
                    <a:pt x="76676" y="1628394"/>
                  </a:cubicBezTo>
                  <a:lnTo>
                    <a:pt x="288322" y="1628394"/>
                  </a:lnTo>
                  <a:lnTo>
                    <a:pt x="288322" y="1394270"/>
                  </a:lnTo>
                  <a:cubicBezTo>
                    <a:pt x="288322" y="1375791"/>
                    <a:pt x="303371" y="1360742"/>
                    <a:pt x="321850" y="1360742"/>
                  </a:cubicBezTo>
                  <a:lnTo>
                    <a:pt x="436912" y="1360742"/>
                  </a:lnTo>
                  <a:cubicBezTo>
                    <a:pt x="455486" y="1360742"/>
                    <a:pt x="470535" y="1375791"/>
                    <a:pt x="470535" y="1394270"/>
                  </a:cubicBezTo>
                  <a:lnTo>
                    <a:pt x="470535" y="1628394"/>
                  </a:lnTo>
                  <a:lnTo>
                    <a:pt x="682181" y="1628394"/>
                  </a:lnTo>
                  <a:cubicBezTo>
                    <a:pt x="724472" y="1628394"/>
                    <a:pt x="758762" y="1594104"/>
                    <a:pt x="758762" y="1551813"/>
                  </a:cubicBezTo>
                  <a:lnTo>
                    <a:pt x="758762" y="371189"/>
                  </a:lnTo>
                  <a:cubicBezTo>
                    <a:pt x="758762" y="328803"/>
                    <a:pt x="724472" y="294513"/>
                    <a:pt x="682181" y="294513"/>
                  </a:cubicBezTo>
                  <a:close/>
                  <a:moveTo>
                    <a:pt x="530162" y="428625"/>
                  </a:moveTo>
                  <a:cubicBezTo>
                    <a:pt x="530162" y="439388"/>
                    <a:pt x="521494" y="448056"/>
                    <a:pt x="510731" y="448056"/>
                  </a:cubicBezTo>
                  <a:lnTo>
                    <a:pt x="432149" y="448056"/>
                  </a:lnTo>
                  <a:lnTo>
                    <a:pt x="432149" y="526637"/>
                  </a:lnTo>
                  <a:cubicBezTo>
                    <a:pt x="432149" y="537305"/>
                    <a:pt x="423482" y="546068"/>
                    <a:pt x="412718" y="546068"/>
                  </a:cubicBezTo>
                  <a:lnTo>
                    <a:pt x="346043" y="546068"/>
                  </a:lnTo>
                  <a:cubicBezTo>
                    <a:pt x="335280" y="546068"/>
                    <a:pt x="326612" y="537305"/>
                    <a:pt x="326612" y="526637"/>
                  </a:cubicBezTo>
                  <a:lnTo>
                    <a:pt x="326612" y="448056"/>
                  </a:lnTo>
                  <a:lnTo>
                    <a:pt x="248031" y="448056"/>
                  </a:lnTo>
                  <a:cubicBezTo>
                    <a:pt x="237363" y="448056"/>
                    <a:pt x="228600" y="439388"/>
                    <a:pt x="228600" y="428625"/>
                  </a:cubicBezTo>
                  <a:lnTo>
                    <a:pt x="228600" y="361950"/>
                  </a:lnTo>
                  <a:cubicBezTo>
                    <a:pt x="228600" y="351187"/>
                    <a:pt x="237363" y="342519"/>
                    <a:pt x="248031" y="342519"/>
                  </a:cubicBezTo>
                  <a:lnTo>
                    <a:pt x="326612" y="342519"/>
                  </a:lnTo>
                  <a:lnTo>
                    <a:pt x="326612" y="263938"/>
                  </a:lnTo>
                  <a:cubicBezTo>
                    <a:pt x="326612" y="253175"/>
                    <a:pt x="335280" y="244507"/>
                    <a:pt x="346043" y="244507"/>
                  </a:cubicBezTo>
                  <a:lnTo>
                    <a:pt x="412718" y="244507"/>
                  </a:lnTo>
                  <a:cubicBezTo>
                    <a:pt x="423482" y="244507"/>
                    <a:pt x="432149" y="253175"/>
                    <a:pt x="432149" y="263938"/>
                  </a:cubicBezTo>
                  <a:lnTo>
                    <a:pt x="432149" y="342519"/>
                  </a:lnTo>
                  <a:lnTo>
                    <a:pt x="510731" y="342519"/>
                  </a:lnTo>
                  <a:cubicBezTo>
                    <a:pt x="521494" y="342519"/>
                    <a:pt x="530162" y="351187"/>
                    <a:pt x="530162" y="361950"/>
                  </a:cubicBezTo>
                  <a:lnTo>
                    <a:pt x="530162" y="428625"/>
                  </a:lnTo>
                  <a:close/>
                </a:path>
              </a:pathLst>
            </a:custGeom>
            <a:solidFill>
              <a:srgbClr val="2F5FA6"/>
            </a:solidFill>
            <a:ln w="9525"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700" b="0" i="0" u="none" strike="noStrike" kern="0" cap="none" spc="0" normalizeH="0" baseline="0" noProof="0" dirty="0">
                <a:ln>
                  <a:noFill/>
                </a:ln>
                <a:solidFill>
                  <a:srgbClr val="071D49"/>
                </a:solidFill>
                <a:effectLst/>
                <a:uLnTx/>
                <a:uFillTx/>
                <a:latin typeface="Arial" panose="020B0604020202020204" pitchFamily="34" charset="0"/>
                <a:ea typeface="+mn-ea"/>
                <a:cs typeface="+mn-cs"/>
              </a:endParaRPr>
            </a:p>
          </p:txBody>
        </p:sp>
      </p:grpSp>
      <p:sp>
        <p:nvSpPr>
          <p:cNvPr id="39" name="Oval 38">
            <a:extLst>
              <a:ext uri="{FF2B5EF4-FFF2-40B4-BE49-F238E27FC236}">
                <a16:creationId xmlns:a16="http://schemas.microsoft.com/office/drawing/2014/main" id="{94E1B08D-1D78-418F-97AA-55D20FEFADCF}"/>
              </a:ext>
            </a:extLst>
          </p:cNvPr>
          <p:cNvSpPr/>
          <p:nvPr/>
        </p:nvSpPr>
        <p:spPr>
          <a:xfrm>
            <a:off x="6807895" y="2421417"/>
            <a:ext cx="1926935" cy="1926935"/>
          </a:xfrm>
          <a:prstGeom prst="ellipse">
            <a:avLst/>
          </a:prstGeom>
          <a:solidFill>
            <a:srgbClr val="2F5FA6"/>
          </a:solidFill>
          <a:ln w="12700" cap="flat" cmpd="sng" algn="ctr">
            <a:no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40" name="Graphic 39">
            <a:extLst>
              <a:ext uri="{FF2B5EF4-FFF2-40B4-BE49-F238E27FC236}">
                <a16:creationId xmlns:a16="http://schemas.microsoft.com/office/drawing/2014/main" id="{D3D07DCD-EF37-43E8-A8C4-9831E3C4C11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16109" y="3030937"/>
            <a:ext cx="541956" cy="672640"/>
          </a:xfrm>
          <a:prstGeom prst="rect">
            <a:avLst/>
          </a:prstGeom>
        </p:spPr>
      </p:pic>
      <p:sp>
        <p:nvSpPr>
          <p:cNvPr id="41" name="Text Placeholder 8">
            <a:extLst>
              <a:ext uri="{FF2B5EF4-FFF2-40B4-BE49-F238E27FC236}">
                <a16:creationId xmlns:a16="http://schemas.microsoft.com/office/drawing/2014/main" id="{E04129D0-496C-45F1-9A57-D92682B62172}"/>
              </a:ext>
            </a:extLst>
          </p:cNvPr>
          <p:cNvSpPr txBox="1">
            <a:spLocks/>
          </p:cNvSpPr>
          <p:nvPr/>
        </p:nvSpPr>
        <p:spPr>
          <a:xfrm>
            <a:off x="1082443" y="4539718"/>
            <a:ext cx="2651975" cy="455795"/>
          </a:xfrm>
          <a:prstGeom prst="rect">
            <a:avLst/>
          </a:prstGeom>
        </p:spPr>
        <p:txBody>
          <a:bodyPr lIns="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600" b="1" kern="1200">
                <a:solidFill>
                  <a:schemeClr val="tx2"/>
                </a:solidFill>
                <a:latin typeface="Century Gothic" panose="020B0502020202020204" pitchFamily="34" charset="0"/>
                <a:ea typeface="+mn-ea"/>
                <a:cs typeface="+mn-cs"/>
              </a:defRPr>
            </a:lvl1pPr>
            <a:lvl2pPr marL="365760" indent="-18288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2"/>
                </a:solidFill>
                <a:latin typeface="Century Gothic" panose="020B0502020202020204" pitchFamily="34" charset="0"/>
                <a:ea typeface="+mn-ea"/>
                <a:cs typeface="+mn-cs"/>
              </a:defRPr>
            </a:lvl2pPr>
            <a:lvl3pPr marL="548640" indent="-182880" algn="l" defTabSz="914400" rtl="0" eaLnBrk="1" latinLnBrk="0" hangingPunct="1">
              <a:lnSpc>
                <a:spcPct val="100000"/>
              </a:lnSpc>
              <a:spcBef>
                <a:spcPts val="500"/>
              </a:spcBef>
              <a:buClr>
                <a:schemeClr val="accent1"/>
              </a:buClr>
              <a:buFont typeface="System Font Regular"/>
              <a:buChar char="–"/>
              <a:defRPr sz="1600" kern="1200">
                <a:solidFill>
                  <a:schemeClr val="tx2"/>
                </a:solidFill>
                <a:latin typeface="Century Gothic" panose="020B0502020202020204" pitchFamily="34" charset="0"/>
                <a:ea typeface="+mn-ea"/>
                <a:cs typeface="+mn-cs"/>
              </a:defRPr>
            </a:lvl3pPr>
            <a:lvl4pPr marL="731520" indent="-182880" algn="l" defTabSz="914400" rtl="0" eaLnBrk="1" latinLnBrk="0" hangingPunct="1">
              <a:lnSpc>
                <a:spcPct val="100000"/>
              </a:lnSpc>
              <a:spcBef>
                <a:spcPts val="500"/>
              </a:spcBef>
              <a:buClr>
                <a:schemeClr val="accent1"/>
              </a:buClr>
              <a:buSzPct val="100000"/>
              <a:buFont typeface="Arial" panose="020B0604020202020204" pitchFamily="34" charset="0"/>
              <a:buChar char="•"/>
              <a:defRPr sz="1400" kern="1200">
                <a:solidFill>
                  <a:schemeClr val="tx2"/>
                </a:solidFill>
                <a:latin typeface="Century Gothic" panose="020B0502020202020204" pitchFamily="34" charset="0"/>
                <a:ea typeface="+mn-ea"/>
                <a:cs typeface="+mn-cs"/>
              </a:defRPr>
            </a:lvl4pPr>
            <a:lvl5pPr marL="914400" indent="-182880" algn="l" defTabSz="914400" rtl="0" eaLnBrk="1" latinLnBrk="0" hangingPunct="1">
              <a:lnSpc>
                <a:spcPct val="100000"/>
              </a:lnSpc>
              <a:spcBef>
                <a:spcPts val="500"/>
              </a:spcBef>
              <a:buClr>
                <a:schemeClr val="accent1"/>
              </a:buClr>
              <a:buFont typeface="System Font Regular"/>
              <a:buChar char="–"/>
              <a:defRPr sz="1400" kern="1200">
                <a:solidFill>
                  <a:schemeClr val="accent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23" rtl="0" eaLnBrk="1" fontAlgn="auto" latinLnBrk="0" hangingPunct="1">
              <a:lnSpc>
                <a:spcPct val="100000"/>
              </a:lnSpc>
              <a:spcBef>
                <a:spcPts val="1000"/>
              </a:spcBef>
              <a:spcAft>
                <a:spcPts val="0"/>
              </a:spcAft>
              <a:buClr>
                <a:srgbClr val="F6BE00"/>
              </a:buClr>
              <a:buSzTx/>
              <a:buFont typeface="Arial" panose="020B0604020202020204" pitchFamily="34" charset="0"/>
              <a:buNone/>
              <a:tabLst/>
              <a:defRPr/>
            </a:pPr>
            <a:r>
              <a:rPr kumimoji="0" lang="en-GB" sz="1400" b="1"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No Hep B co-infection (vaccination)</a:t>
            </a:r>
            <a:endParaRPr kumimoji="0" lang="en-GB" sz="1400" b="0" i="0" u="none" strike="noStrike" kern="1200" cap="none" spc="0" normalizeH="0" baseline="0" noProof="0" dirty="0">
              <a:ln>
                <a:noFill/>
              </a:ln>
              <a:solidFill>
                <a:srgbClr val="071D49"/>
              </a:solidFill>
              <a:effectLst/>
              <a:uLnTx/>
              <a:uFillTx/>
              <a:latin typeface="Arial" panose="020B0604020202020204" pitchFamily="34" charset="0"/>
              <a:ea typeface="+mn-ea"/>
              <a:cs typeface="+mn-cs"/>
            </a:endParaRPr>
          </a:p>
        </p:txBody>
      </p:sp>
      <p:sp>
        <p:nvSpPr>
          <p:cNvPr id="43" name="Text Placeholder 8">
            <a:extLst>
              <a:ext uri="{FF2B5EF4-FFF2-40B4-BE49-F238E27FC236}">
                <a16:creationId xmlns:a16="http://schemas.microsoft.com/office/drawing/2014/main" id="{E04129D0-496C-45F1-9A57-D92682B62172}"/>
              </a:ext>
            </a:extLst>
          </p:cNvPr>
          <p:cNvSpPr txBox="1">
            <a:spLocks/>
          </p:cNvSpPr>
          <p:nvPr/>
        </p:nvSpPr>
        <p:spPr>
          <a:xfrm>
            <a:off x="383954" y="3807994"/>
            <a:ext cx="2651975" cy="455795"/>
          </a:xfrm>
          <a:prstGeom prst="rect">
            <a:avLst/>
          </a:prstGeom>
        </p:spPr>
        <p:txBody>
          <a:bodyPr lIns="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600" b="1" kern="1200">
                <a:solidFill>
                  <a:schemeClr val="tx2"/>
                </a:solidFill>
                <a:latin typeface="Century Gothic" panose="020B0502020202020204" pitchFamily="34" charset="0"/>
                <a:ea typeface="+mn-ea"/>
                <a:cs typeface="+mn-cs"/>
              </a:defRPr>
            </a:lvl1pPr>
            <a:lvl2pPr marL="365760" indent="-18288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2"/>
                </a:solidFill>
                <a:latin typeface="Century Gothic" panose="020B0502020202020204" pitchFamily="34" charset="0"/>
                <a:ea typeface="+mn-ea"/>
                <a:cs typeface="+mn-cs"/>
              </a:defRPr>
            </a:lvl2pPr>
            <a:lvl3pPr marL="548640" indent="-182880" algn="l" defTabSz="914400" rtl="0" eaLnBrk="1" latinLnBrk="0" hangingPunct="1">
              <a:lnSpc>
                <a:spcPct val="100000"/>
              </a:lnSpc>
              <a:spcBef>
                <a:spcPts val="500"/>
              </a:spcBef>
              <a:buClr>
                <a:schemeClr val="accent1"/>
              </a:buClr>
              <a:buFont typeface="System Font Regular"/>
              <a:buChar char="–"/>
              <a:defRPr sz="1600" kern="1200">
                <a:solidFill>
                  <a:schemeClr val="tx2"/>
                </a:solidFill>
                <a:latin typeface="Century Gothic" panose="020B0502020202020204" pitchFamily="34" charset="0"/>
                <a:ea typeface="+mn-ea"/>
                <a:cs typeface="+mn-cs"/>
              </a:defRPr>
            </a:lvl3pPr>
            <a:lvl4pPr marL="731520" indent="-182880" algn="l" defTabSz="914400" rtl="0" eaLnBrk="1" latinLnBrk="0" hangingPunct="1">
              <a:lnSpc>
                <a:spcPct val="100000"/>
              </a:lnSpc>
              <a:spcBef>
                <a:spcPts val="500"/>
              </a:spcBef>
              <a:buClr>
                <a:schemeClr val="accent1"/>
              </a:buClr>
              <a:buSzPct val="100000"/>
              <a:buFont typeface="Arial" panose="020B0604020202020204" pitchFamily="34" charset="0"/>
              <a:buChar char="•"/>
              <a:defRPr sz="1400" kern="1200">
                <a:solidFill>
                  <a:schemeClr val="tx2"/>
                </a:solidFill>
                <a:latin typeface="Century Gothic" panose="020B0502020202020204" pitchFamily="34" charset="0"/>
                <a:ea typeface="+mn-ea"/>
                <a:cs typeface="+mn-cs"/>
              </a:defRPr>
            </a:lvl4pPr>
            <a:lvl5pPr marL="914400" indent="-182880" algn="l" defTabSz="914400" rtl="0" eaLnBrk="1" latinLnBrk="0" hangingPunct="1">
              <a:lnSpc>
                <a:spcPct val="100000"/>
              </a:lnSpc>
              <a:spcBef>
                <a:spcPts val="500"/>
              </a:spcBef>
              <a:buClr>
                <a:schemeClr val="accent1"/>
              </a:buClr>
              <a:buFont typeface="System Font Regular"/>
              <a:buChar char="–"/>
              <a:defRPr sz="1400" kern="1200">
                <a:solidFill>
                  <a:schemeClr val="accent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23" rtl="0" eaLnBrk="1" fontAlgn="auto" latinLnBrk="0" hangingPunct="1">
              <a:lnSpc>
                <a:spcPct val="100000"/>
              </a:lnSpc>
              <a:spcBef>
                <a:spcPts val="1000"/>
              </a:spcBef>
              <a:spcAft>
                <a:spcPts val="0"/>
              </a:spcAft>
              <a:buClr>
                <a:srgbClr val="F6BE00"/>
              </a:buClr>
              <a:buSzTx/>
              <a:buFont typeface="Arial" panose="020B0604020202020204" pitchFamily="34" charset="0"/>
              <a:buNone/>
              <a:tabLst/>
              <a:defRPr/>
            </a:pPr>
            <a:r>
              <a:rPr kumimoji="0" lang="en-GB" sz="1400" b="1"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BMI</a:t>
            </a:r>
            <a:r>
              <a:rPr kumimoji="0" lang="en-GB" sz="1400" b="0"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 &lt;30 if subtype </a:t>
            </a:r>
            <a:r>
              <a:rPr kumimoji="0" lang="en-GB" sz="1400" b="1" i="0" u="none" strike="noStrike" kern="1200" cap="none" spc="0" normalizeH="0" baseline="0" noProof="0" dirty="0">
                <a:ln>
                  <a:noFill/>
                </a:ln>
                <a:solidFill>
                  <a:srgbClr val="071D49"/>
                </a:solidFill>
                <a:effectLst/>
                <a:uLnTx/>
                <a:uFillTx/>
                <a:latin typeface="Arial" panose="020B0604020202020204" pitchFamily="34" charset="0"/>
                <a:ea typeface="+mn-ea"/>
                <a:cs typeface="+mn-cs"/>
              </a:rPr>
              <a:t>A1/A6</a:t>
            </a:r>
          </a:p>
        </p:txBody>
      </p:sp>
      <p:sp>
        <p:nvSpPr>
          <p:cNvPr id="44" name="Text Placeholder 8">
            <a:extLst>
              <a:ext uri="{FF2B5EF4-FFF2-40B4-BE49-F238E27FC236}">
                <a16:creationId xmlns:a16="http://schemas.microsoft.com/office/drawing/2014/main" id="{404AB62F-ECE6-45D1-8E43-57045D01103B}"/>
              </a:ext>
            </a:extLst>
          </p:cNvPr>
          <p:cNvSpPr txBox="1">
            <a:spLocks/>
          </p:cNvSpPr>
          <p:nvPr/>
        </p:nvSpPr>
        <p:spPr>
          <a:xfrm>
            <a:off x="9098802" y="1928125"/>
            <a:ext cx="2605597" cy="455795"/>
          </a:xfrm>
          <a:prstGeom prst="rect">
            <a:avLst/>
          </a:prstGeom>
        </p:spPr>
        <p:txBody>
          <a:bodyPr lIns="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600" b="1" kern="1200">
                <a:solidFill>
                  <a:schemeClr val="tx2"/>
                </a:solidFill>
                <a:latin typeface="Century Gothic" panose="020B0502020202020204" pitchFamily="34" charset="0"/>
                <a:ea typeface="+mn-ea"/>
                <a:cs typeface="+mn-cs"/>
              </a:defRPr>
            </a:lvl1pPr>
            <a:lvl2pPr marL="365760" indent="-18288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2"/>
                </a:solidFill>
                <a:latin typeface="Century Gothic" panose="020B0502020202020204" pitchFamily="34" charset="0"/>
                <a:ea typeface="+mn-ea"/>
                <a:cs typeface="+mn-cs"/>
              </a:defRPr>
            </a:lvl2pPr>
            <a:lvl3pPr marL="548640" indent="-182880" algn="l" defTabSz="914400" rtl="0" eaLnBrk="1" latinLnBrk="0" hangingPunct="1">
              <a:lnSpc>
                <a:spcPct val="100000"/>
              </a:lnSpc>
              <a:spcBef>
                <a:spcPts val="500"/>
              </a:spcBef>
              <a:buClr>
                <a:schemeClr val="accent1"/>
              </a:buClr>
              <a:buFont typeface="System Font Regular"/>
              <a:buChar char="–"/>
              <a:defRPr sz="1600" kern="1200">
                <a:solidFill>
                  <a:schemeClr val="tx2"/>
                </a:solidFill>
                <a:latin typeface="Century Gothic" panose="020B0502020202020204" pitchFamily="34" charset="0"/>
                <a:ea typeface="+mn-ea"/>
                <a:cs typeface="+mn-cs"/>
              </a:defRPr>
            </a:lvl3pPr>
            <a:lvl4pPr marL="731520" indent="-182880" algn="l" defTabSz="914400" rtl="0" eaLnBrk="1" latinLnBrk="0" hangingPunct="1">
              <a:lnSpc>
                <a:spcPct val="100000"/>
              </a:lnSpc>
              <a:spcBef>
                <a:spcPts val="500"/>
              </a:spcBef>
              <a:buClr>
                <a:schemeClr val="accent1"/>
              </a:buClr>
              <a:buSzPct val="100000"/>
              <a:buFont typeface="Arial" panose="020B0604020202020204" pitchFamily="34" charset="0"/>
              <a:buChar char="•"/>
              <a:defRPr sz="1400" kern="1200">
                <a:solidFill>
                  <a:schemeClr val="tx2"/>
                </a:solidFill>
                <a:latin typeface="Century Gothic" panose="020B0502020202020204" pitchFamily="34" charset="0"/>
                <a:ea typeface="+mn-ea"/>
                <a:cs typeface="+mn-cs"/>
              </a:defRPr>
            </a:lvl4pPr>
            <a:lvl5pPr marL="914400" indent="-182880" algn="l" defTabSz="914400" rtl="0" eaLnBrk="1" latinLnBrk="0" hangingPunct="1">
              <a:lnSpc>
                <a:spcPct val="100000"/>
              </a:lnSpc>
              <a:spcBef>
                <a:spcPts val="500"/>
              </a:spcBef>
              <a:buClr>
                <a:schemeClr val="accent1"/>
              </a:buClr>
              <a:buFont typeface="System Font Regular"/>
              <a:buChar char="–"/>
              <a:defRPr sz="1400" kern="1200">
                <a:solidFill>
                  <a:schemeClr val="accent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23" rtl="0" eaLnBrk="1" fontAlgn="auto" latinLnBrk="0" hangingPunct="1">
              <a:lnSpc>
                <a:spcPct val="100000"/>
              </a:lnSpc>
              <a:spcBef>
                <a:spcPts val="1000"/>
              </a:spcBef>
              <a:spcAft>
                <a:spcPts val="0"/>
              </a:spcAft>
              <a:buClr>
                <a:srgbClr val="F6BE00"/>
              </a:buClr>
              <a:buSzTx/>
              <a:buFont typeface="Arial" panose="020B0604020202020204" pitchFamily="34" charset="0"/>
              <a:buNone/>
              <a:tabLst/>
              <a:defRPr/>
            </a:pPr>
            <a:r>
              <a:rPr kumimoji="0" lang="en-GB" sz="1400" b="0"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Understands the </a:t>
            </a:r>
            <a:r>
              <a:rPr kumimoji="0" lang="en-GB" sz="1400" b="1"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risk of failure</a:t>
            </a:r>
            <a:endParaRPr kumimoji="0" lang="en-GB" sz="1400" b="1" i="0" u="none" strike="noStrike" kern="1200" cap="none" spc="0" normalizeH="0" baseline="30000" noProof="0" dirty="0">
              <a:ln>
                <a:noFill/>
              </a:ln>
              <a:solidFill>
                <a:srgbClr val="2F5FA6"/>
              </a:solidFill>
              <a:effectLst/>
              <a:uLnTx/>
              <a:uFillTx/>
              <a:latin typeface="Arial" panose="020B0604020202020204" pitchFamily="34" charset="0"/>
              <a:ea typeface="+mn-ea"/>
              <a:cs typeface="+mn-cs"/>
            </a:endParaRPr>
          </a:p>
        </p:txBody>
      </p:sp>
      <p:sp>
        <p:nvSpPr>
          <p:cNvPr id="45" name="Text Placeholder 8">
            <a:extLst>
              <a:ext uri="{FF2B5EF4-FFF2-40B4-BE49-F238E27FC236}">
                <a16:creationId xmlns:a16="http://schemas.microsoft.com/office/drawing/2014/main" id="{404AB62F-ECE6-45D1-8E43-57045D01103B}"/>
              </a:ext>
            </a:extLst>
          </p:cNvPr>
          <p:cNvSpPr txBox="1">
            <a:spLocks/>
          </p:cNvSpPr>
          <p:nvPr/>
        </p:nvSpPr>
        <p:spPr>
          <a:xfrm>
            <a:off x="9526290" y="2832379"/>
            <a:ext cx="2605597" cy="455795"/>
          </a:xfrm>
          <a:prstGeom prst="rect">
            <a:avLst/>
          </a:prstGeom>
        </p:spPr>
        <p:txBody>
          <a:bodyPr lIns="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600" b="1" kern="1200">
                <a:solidFill>
                  <a:schemeClr val="tx2"/>
                </a:solidFill>
                <a:latin typeface="Century Gothic" panose="020B0502020202020204" pitchFamily="34" charset="0"/>
                <a:ea typeface="+mn-ea"/>
                <a:cs typeface="+mn-cs"/>
              </a:defRPr>
            </a:lvl1pPr>
            <a:lvl2pPr marL="365760" indent="-18288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2"/>
                </a:solidFill>
                <a:latin typeface="Century Gothic" panose="020B0502020202020204" pitchFamily="34" charset="0"/>
                <a:ea typeface="+mn-ea"/>
                <a:cs typeface="+mn-cs"/>
              </a:defRPr>
            </a:lvl2pPr>
            <a:lvl3pPr marL="548640" indent="-182880" algn="l" defTabSz="914400" rtl="0" eaLnBrk="1" latinLnBrk="0" hangingPunct="1">
              <a:lnSpc>
                <a:spcPct val="100000"/>
              </a:lnSpc>
              <a:spcBef>
                <a:spcPts val="500"/>
              </a:spcBef>
              <a:buClr>
                <a:schemeClr val="accent1"/>
              </a:buClr>
              <a:buFont typeface="System Font Regular"/>
              <a:buChar char="–"/>
              <a:defRPr sz="1600" kern="1200">
                <a:solidFill>
                  <a:schemeClr val="tx2"/>
                </a:solidFill>
                <a:latin typeface="Century Gothic" panose="020B0502020202020204" pitchFamily="34" charset="0"/>
                <a:ea typeface="+mn-ea"/>
                <a:cs typeface="+mn-cs"/>
              </a:defRPr>
            </a:lvl3pPr>
            <a:lvl4pPr marL="731520" indent="-182880" algn="l" defTabSz="914400" rtl="0" eaLnBrk="1" latinLnBrk="0" hangingPunct="1">
              <a:lnSpc>
                <a:spcPct val="100000"/>
              </a:lnSpc>
              <a:spcBef>
                <a:spcPts val="500"/>
              </a:spcBef>
              <a:buClr>
                <a:schemeClr val="accent1"/>
              </a:buClr>
              <a:buSzPct val="100000"/>
              <a:buFont typeface="Arial" panose="020B0604020202020204" pitchFamily="34" charset="0"/>
              <a:buChar char="•"/>
              <a:defRPr sz="1400" kern="1200">
                <a:solidFill>
                  <a:schemeClr val="tx2"/>
                </a:solidFill>
                <a:latin typeface="Century Gothic" panose="020B0502020202020204" pitchFamily="34" charset="0"/>
                <a:ea typeface="+mn-ea"/>
                <a:cs typeface="+mn-cs"/>
              </a:defRPr>
            </a:lvl4pPr>
            <a:lvl5pPr marL="914400" indent="-182880" algn="l" defTabSz="914400" rtl="0" eaLnBrk="1" latinLnBrk="0" hangingPunct="1">
              <a:lnSpc>
                <a:spcPct val="100000"/>
              </a:lnSpc>
              <a:spcBef>
                <a:spcPts val="500"/>
              </a:spcBef>
              <a:buClr>
                <a:schemeClr val="accent1"/>
              </a:buClr>
              <a:buFont typeface="System Font Regular"/>
              <a:buChar char="–"/>
              <a:defRPr sz="1400" kern="1200">
                <a:solidFill>
                  <a:schemeClr val="accent3"/>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23" rtl="0" eaLnBrk="1" fontAlgn="auto" latinLnBrk="0" hangingPunct="1">
              <a:lnSpc>
                <a:spcPct val="100000"/>
              </a:lnSpc>
              <a:spcBef>
                <a:spcPts val="1000"/>
              </a:spcBef>
              <a:spcAft>
                <a:spcPts val="0"/>
              </a:spcAft>
              <a:buClr>
                <a:srgbClr val="F6BE00"/>
              </a:buClr>
              <a:buSzTx/>
              <a:buFont typeface="Arial" panose="020B0604020202020204" pitchFamily="34" charset="0"/>
              <a:buNone/>
              <a:tabLst/>
              <a:defRPr/>
            </a:pPr>
            <a:r>
              <a:rPr kumimoji="0" lang="en-GB" sz="1400" b="1"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Conception</a:t>
            </a:r>
            <a:r>
              <a:rPr kumimoji="0" lang="en-GB" sz="1400" b="0" i="0" u="none" strike="noStrike" kern="1200" cap="none" spc="0" normalizeH="0" baseline="0" noProof="0" dirty="0">
                <a:ln>
                  <a:noFill/>
                </a:ln>
                <a:solidFill>
                  <a:srgbClr val="2F5FA6"/>
                </a:solidFill>
                <a:effectLst/>
                <a:uLnTx/>
                <a:uFillTx/>
                <a:latin typeface="Arial" panose="020B0604020202020204" pitchFamily="34" charset="0"/>
                <a:ea typeface="+mn-ea"/>
                <a:cs typeface="+mn-cs"/>
              </a:rPr>
              <a:t> considered in women of childbearing age</a:t>
            </a:r>
            <a:endParaRPr kumimoji="0" lang="en-GB" sz="1400" b="0" i="0" u="none" strike="noStrike" kern="1200" cap="none" spc="0" normalizeH="0" baseline="30000" noProof="0" dirty="0">
              <a:ln>
                <a:noFill/>
              </a:ln>
              <a:solidFill>
                <a:srgbClr val="2F5FA6"/>
              </a:solidFill>
              <a:effectLst/>
              <a:uLnTx/>
              <a:uFillTx/>
              <a:latin typeface="Arial" panose="020B0604020202020204" pitchFamily="34" charset="0"/>
              <a:ea typeface="+mn-ea"/>
              <a:cs typeface="+mn-cs"/>
            </a:endParaRPr>
          </a:p>
        </p:txBody>
      </p:sp>
      <p:sp>
        <p:nvSpPr>
          <p:cNvPr id="3" name="TextBox 2"/>
          <p:cNvSpPr txBox="1">
            <a:spLocks/>
          </p:cNvSpPr>
          <p:nvPr/>
        </p:nvSpPr>
        <p:spPr>
          <a:xfrm>
            <a:off x="579889" y="2059185"/>
            <a:ext cx="2463801" cy="1201297"/>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No </a:t>
            </a:r>
            <a:r>
              <a:rPr kumimoji="0" lang="en-GB"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hx</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treatment interruption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on NNRTI, unless re-suppressed</a:t>
            </a:r>
          </a:p>
        </p:txBody>
      </p:sp>
      <p:pic>
        <p:nvPicPr>
          <p:cNvPr id="46" name="Picture 45">
            <a:extLst>
              <a:ext uri="{FF2B5EF4-FFF2-40B4-BE49-F238E27FC236}">
                <a16:creationId xmlns:a16="http://schemas.microsoft.com/office/drawing/2014/main" id="{654E5981-A47D-794A-A6D6-A9EF09BBDB29}"/>
              </a:ext>
            </a:extLst>
          </p:cNvPr>
          <p:cNvPicPr>
            <a:picLocks noChangeAspect="1"/>
          </p:cNvPicPr>
          <p:nvPr/>
        </p:nvPicPr>
        <p:blipFill>
          <a:blip r:embed="rId5"/>
          <a:stretch>
            <a:fillRect/>
          </a:stretch>
        </p:blipFill>
        <p:spPr>
          <a:xfrm>
            <a:off x="0" y="0"/>
            <a:ext cx="1911927" cy="1217715"/>
          </a:xfrm>
          <a:prstGeom prst="rect">
            <a:avLst/>
          </a:prstGeom>
        </p:spPr>
      </p:pic>
    </p:spTree>
    <p:extLst>
      <p:ext uri="{BB962C8B-B14F-4D97-AF65-F5344CB8AC3E}">
        <p14:creationId xmlns:p14="http://schemas.microsoft.com/office/powerpoint/2010/main" val="90413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BBB6-D83C-E045-8DCF-03BA95EBB22A}"/>
              </a:ext>
            </a:extLst>
          </p:cNvPr>
          <p:cNvSpPr>
            <a:spLocks noGrp="1"/>
          </p:cNvSpPr>
          <p:nvPr>
            <p:ph type="title"/>
          </p:nvPr>
        </p:nvSpPr>
        <p:spPr>
          <a:xfrm>
            <a:off x="2543695" y="179819"/>
            <a:ext cx="9243751" cy="1325563"/>
          </a:xfrm>
        </p:spPr>
        <p:txBody>
          <a:bodyPr>
            <a:normAutofit/>
          </a:bodyPr>
          <a:lstStyle/>
          <a:p>
            <a:pPr algn="ctr"/>
            <a:r>
              <a:rPr lang="en-US" sz="3200" b="1" dirty="0">
                <a:solidFill>
                  <a:srgbClr val="0070C0"/>
                </a:solidFill>
              </a:rPr>
              <a:t>Implementation challenges In High Income Countries</a:t>
            </a:r>
          </a:p>
        </p:txBody>
      </p:sp>
      <p:sp>
        <p:nvSpPr>
          <p:cNvPr id="3" name="Content Placeholder 2">
            <a:extLst>
              <a:ext uri="{FF2B5EF4-FFF2-40B4-BE49-F238E27FC236}">
                <a16:creationId xmlns:a16="http://schemas.microsoft.com/office/drawing/2014/main" id="{017BF25C-3188-B24E-9C17-ACFD5A48BE26}"/>
              </a:ext>
            </a:extLst>
          </p:cNvPr>
          <p:cNvSpPr>
            <a:spLocks noGrp="1"/>
          </p:cNvSpPr>
          <p:nvPr>
            <p:ph idx="1"/>
          </p:nvPr>
        </p:nvSpPr>
        <p:spPr/>
        <p:txBody>
          <a:bodyPr>
            <a:normAutofit fontScale="85000" lnSpcReduction="20000"/>
          </a:bodyPr>
          <a:lstStyle/>
          <a:p>
            <a:r>
              <a:rPr lang="en-US" dirty="0">
                <a:highlight>
                  <a:srgbClr val="FFFF00"/>
                </a:highlight>
              </a:rPr>
              <a:t>Infrastructure/Health care system demands</a:t>
            </a:r>
          </a:p>
          <a:p>
            <a:pPr lvl="1"/>
            <a:r>
              <a:rPr lang="en-US" dirty="0"/>
              <a:t>Clinic readiness: scheduling of appointments &amp; reminders, dedicated clinic space, additional HCP training, no shows</a:t>
            </a:r>
          </a:p>
          <a:p>
            <a:pPr lvl="1"/>
            <a:r>
              <a:rPr lang="en-US" dirty="0"/>
              <a:t>Time spent in clinic </a:t>
            </a:r>
          </a:p>
          <a:p>
            <a:pPr lvl="1"/>
            <a:r>
              <a:rPr lang="en-US" dirty="0"/>
              <a:t>Needs to be administered by a HCP in a health care setting </a:t>
            </a:r>
          </a:p>
          <a:p>
            <a:r>
              <a:rPr lang="en-US" dirty="0">
                <a:highlight>
                  <a:srgbClr val="FFFF00"/>
                </a:highlight>
              </a:rPr>
              <a:t>Comprehensive understanding of end user/HCP’s preferences and needs in different contexts</a:t>
            </a:r>
          </a:p>
          <a:p>
            <a:r>
              <a:rPr lang="en-US" dirty="0">
                <a:highlight>
                  <a:srgbClr val="FFFF00"/>
                </a:highlight>
              </a:rPr>
              <a:t>Available drug options</a:t>
            </a:r>
          </a:p>
          <a:p>
            <a:pPr lvl="1"/>
            <a:r>
              <a:rPr lang="en-US" dirty="0"/>
              <a:t>Drug storage &amp; preparation</a:t>
            </a:r>
          </a:p>
          <a:p>
            <a:pPr lvl="1"/>
            <a:r>
              <a:rPr lang="en-US" dirty="0"/>
              <a:t>None currently available in Malaysia</a:t>
            </a:r>
          </a:p>
          <a:p>
            <a:r>
              <a:rPr lang="en-US" dirty="0">
                <a:highlight>
                  <a:srgbClr val="FFFF00"/>
                </a:highlight>
              </a:rPr>
              <a:t>Cost, cost effectiveness and coverage</a:t>
            </a:r>
            <a:r>
              <a:rPr lang="en-US" dirty="0"/>
              <a:t> </a:t>
            </a:r>
          </a:p>
          <a:p>
            <a:r>
              <a:rPr lang="en-US" dirty="0">
                <a:highlight>
                  <a:srgbClr val="FFFF00"/>
                </a:highlight>
              </a:rPr>
              <a:t>Emergence of side effects</a:t>
            </a:r>
          </a:p>
          <a:p>
            <a:pPr lvl="1"/>
            <a:r>
              <a:rPr lang="en-US" i="1" dirty="0" err="1"/>
              <a:t>Islatravir</a:t>
            </a:r>
            <a:r>
              <a:rPr lang="en-US" dirty="0"/>
              <a:t>: decreased in CD4 and lymphocyte (Dec 21)</a:t>
            </a:r>
          </a:p>
          <a:p>
            <a:pPr lvl="1"/>
            <a:r>
              <a:rPr lang="en-US" i="1" dirty="0" err="1"/>
              <a:t>Lenacapavir</a:t>
            </a:r>
            <a:r>
              <a:rPr lang="en-US" dirty="0"/>
              <a:t>: glass vial housing releasing glass particles- recently lifted</a:t>
            </a:r>
          </a:p>
          <a:p>
            <a:pPr marL="0" indent="0">
              <a:buNone/>
            </a:pPr>
            <a:endParaRPr lang="en-US" dirty="0"/>
          </a:p>
          <a:p>
            <a:pPr lvl="1"/>
            <a:endParaRPr lang="en-US" dirty="0"/>
          </a:p>
        </p:txBody>
      </p:sp>
      <p:pic>
        <p:nvPicPr>
          <p:cNvPr id="6" name="Picture 5">
            <a:extLst>
              <a:ext uri="{FF2B5EF4-FFF2-40B4-BE49-F238E27FC236}">
                <a16:creationId xmlns:a16="http://schemas.microsoft.com/office/drawing/2014/main" id="{DE68AD72-510F-B04C-8CB8-797AE38B6064}"/>
              </a:ext>
            </a:extLst>
          </p:cNvPr>
          <p:cNvPicPr>
            <a:picLocks noChangeAspect="1"/>
          </p:cNvPicPr>
          <p:nvPr/>
        </p:nvPicPr>
        <p:blipFill>
          <a:blip r:embed="rId2"/>
          <a:stretch>
            <a:fillRect/>
          </a:stretch>
        </p:blipFill>
        <p:spPr>
          <a:xfrm>
            <a:off x="9049437" y="4680174"/>
            <a:ext cx="3142563" cy="2177826"/>
          </a:xfrm>
          <a:prstGeom prst="rect">
            <a:avLst/>
          </a:prstGeom>
        </p:spPr>
      </p:pic>
      <p:sp>
        <p:nvSpPr>
          <p:cNvPr id="8" name="TextBox 7">
            <a:extLst>
              <a:ext uri="{FF2B5EF4-FFF2-40B4-BE49-F238E27FC236}">
                <a16:creationId xmlns:a16="http://schemas.microsoft.com/office/drawing/2014/main" id="{1F47EC26-1B4D-EA47-8B87-DCA77467D760}"/>
              </a:ext>
            </a:extLst>
          </p:cNvPr>
          <p:cNvSpPr txBox="1"/>
          <p:nvPr/>
        </p:nvSpPr>
        <p:spPr>
          <a:xfrm>
            <a:off x="899652" y="6518787"/>
            <a:ext cx="3787062" cy="307777"/>
          </a:xfrm>
          <a:prstGeom prst="rect">
            <a:avLst/>
          </a:prstGeom>
          <a:noFill/>
        </p:spPr>
        <p:txBody>
          <a:bodyPr wrap="none" rtlCol="0">
            <a:spAutoFit/>
          </a:bodyPr>
          <a:lstStyle/>
          <a:p>
            <a:r>
              <a:rPr lang="en-US" sz="1400" dirty="0"/>
              <a:t>Hoy  J. APACC 2022 . Waters L </a:t>
            </a:r>
            <a:r>
              <a:rPr lang="en-US" sz="1400" dirty="0" err="1"/>
              <a:t>Curr</a:t>
            </a:r>
            <a:r>
              <a:rPr lang="en-US" sz="1400" dirty="0"/>
              <a:t> </a:t>
            </a:r>
            <a:r>
              <a:rPr lang="en-US" sz="1400" dirty="0" err="1"/>
              <a:t>Opin</a:t>
            </a:r>
            <a:r>
              <a:rPr lang="en-US" sz="1400" dirty="0"/>
              <a:t> HIV 2022</a:t>
            </a:r>
          </a:p>
        </p:txBody>
      </p:sp>
      <p:pic>
        <p:nvPicPr>
          <p:cNvPr id="10" name="Picture 9">
            <a:extLst>
              <a:ext uri="{FF2B5EF4-FFF2-40B4-BE49-F238E27FC236}">
                <a16:creationId xmlns:a16="http://schemas.microsoft.com/office/drawing/2014/main" id="{086F79BF-5191-D644-B86B-E22675C0704A}"/>
              </a:ext>
            </a:extLst>
          </p:cNvPr>
          <p:cNvPicPr>
            <a:picLocks noChangeAspect="1"/>
          </p:cNvPicPr>
          <p:nvPr/>
        </p:nvPicPr>
        <p:blipFill>
          <a:blip r:embed="rId3"/>
          <a:stretch>
            <a:fillRect/>
          </a:stretch>
        </p:blipFill>
        <p:spPr>
          <a:xfrm>
            <a:off x="0" y="0"/>
            <a:ext cx="2133600" cy="1358900"/>
          </a:xfrm>
          <a:prstGeom prst="rect">
            <a:avLst/>
          </a:prstGeom>
        </p:spPr>
      </p:pic>
    </p:spTree>
    <p:extLst>
      <p:ext uri="{BB962C8B-B14F-4D97-AF65-F5344CB8AC3E}">
        <p14:creationId xmlns:p14="http://schemas.microsoft.com/office/powerpoint/2010/main" val="103475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825C6-1BF8-C943-97D6-0ECE992ABD42}"/>
              </a:ext>
            </a:extLst>
          </p:cNvPr>
          <p:cNvSpPr>
            <a:spLocks noGrp="1"/>
          </p:cNvSpPr>
          <p:nvPr>
            <p:ph type="title"/>
          </p:nvPr>
        </p:nvSpPr>
        <p:spPr>
          <a:xfrm>
            <a:off x="2133599" y="242047"/>
            <a:ext cx="9205911" cy="1325563"/>
          </a:xfrm>
        </p:spPr>
        <p:txBody>
          <a:bodyPr>
            <a:normAutofit/>
          </a:bodyPr>
          <a:lstStyle/>
          <a:p>
            <a:pPr algn="ctr"/>
            <a:r>
              <a:rPr lang="en-US" sz="4000" b="1" dirty="0">
                <a:solidFill>
                  <a:srgbClr val="0070C0"/>
                </a:solidFill>
              </a:rPr>
              <a:t>Suitability for LA injectable ART in LMIC</a:t>
            </a:r>
          </a:p>
        </p:txBody>
      </p:sp>
      <p:sp>
        <p:nvSpPr>
          <p:cNvPr id="3" name="Text Placeholder 2">
            <a:extLst>
              <a:ext uri="{FF2B5EF4-FFF2-40B4-BE49-F238E27FC236}">
                <a16:creationId xmlns:a16="http://schemas.microsoft.com/office/drawing/2014/main" id="{80AB2D5A-3F4F-7B4D-9F81-9A5CD17A06E8}"/>
              </a:ext>
            </a:extLst>
          </p:cNvPr>
          <p:cNvSpPr>
            <a:spLocks noGrp="1"/>
          </p:cNvSpPr>
          <p:nvPr>
            <p:ph type="body" idx="1"/>
          </p:nvPr>
        </p:nvSpPr>
        <p:spPr>
          <a:xfrm>
            <a:off x="836611" y="1249331"/>
            <a:ext cx="5157787" cy="823912"/>
          </a:xfrm>
        </p:spPr>
        <p:txBody>
          <a:bodyPr/>
          <a:lstStyle/>
          <a:p>
            <a:r>
              <a:rPr lang="en-US" dirty="0">
                <a:solidFill>
                  <a:srgbClr val="FF0000"/>
                </a:solidFill>
              </a:rPr>
              <a:t>Those not suitable for LA CAB + RPV </a:t>
            </a:r>
          </a:p>
        </p:txBody>
      </p:sp>
      <p:sp>
        <p:nvSpPr>
          <p:cNvPr id="4" name="Content Placeholder 3">
            <a:extLst>
              <a:ext uri="{FF2B5EF4-FFF2-40B4-BE49-F238E27FC236}">
                <a16:creationId xmlns:a16="http://schemas.microsoft.com/office/drawing/2014/main" id="{EF7DBC72-690B-CA40-B414-B26904668E9E}"/>
              </a:ext>
            </a:extLst>
          </p:cNvPr>
          <p:cNvSpPr>
            <a:spLocks noGrp="1"/>
          </p:cNvSpPr>
          <p:nvPr>
            <p:ph sz="half" idx="2"/>
          </p:nvPr>
        </p:nvSpPr>
        <p:spPr>
          <a:xfrm>
            <a:off x="836611" y="2282512"/>
            <a:ext cx="5157787" cy="3684588"/>
          </a:xfrm>
        </p:spPr>
        <p:txBody>
          <a:bodyPr>
            <a:normAutofit fontScale="62500" lnSpcReduction="20000"/>
          </a:bodyPr>
          <a:lstStyle/>
          <a:p>
            <a:r>
              <a:rPr lang="en-US" dirty="0"/>
              <a:t>Chronic Hepatitis B co- infection (absence of TDF or 3TC/FTC)</a:t>
            </a:r>
          </a:p>
          <a:p>
            <a:r>
              <a:rPr lang="en-US" dirty="0"/>
              <a:t>Pregnancy (insufficient data)</a:t>
            </a:r>
          </a:p>
          <a:p>
            <a:r>
              <a:rPr lang="en-US" dirty="0"/>
              <a:t>TB – Rifampicin (potent 3A4/UGT inducer) significantly reduces CAB/RPV exposure </a:t>
            </a:r>
          </a:p>
          <a:p>
            <a:r>
              <a:rPr lang="en-US" dirty="0"/>
              <a:t>Resistance to either drug in regimen/prior treatment failure</a:t>
            </a:r>
          </a:p>
          <a:p>
            <a:r>
              <a:rPr lang="en-US" dirty="0"/>
              <a:t>Unable to commit to regular 2 monthly clinic visits</a:t>
            </a:r>
          </a:p>
        </p:txBody>
      </p:sp>
      <p:sp>
        <p:nvSpPr>
          <p:cNvPr id="5" name="Text Placeholder 4">
            <a:extLst>
              <a:ext uri="{FF2B5EF4-FFF2-40B4-BE49-F238E27FC236}">
                <a16:creationId xmlns:a16="http://schemas.microsoft.com/office/drawing/2014/main" id="{3F9D99DF-395D-0241-A350-4FDA9BD7940F}"/>
              </a:ext>
            </a:extLst>
          </p:cNvPr>
          <p:cNvSpPr>
            <a:spLocks noGrp="1"/>
          </p:cNvSpPr>
          <p:nvPr>
            <p:ph type="body" sz="quarter" idx="3"/>
          </p:nvPr>
        </p:nvSpPr>
        <p:spPr>
          <a:xfrm>
            <a:off x="6156323" y="1249331"/>
            <a:ext cx="5183188" cy="823912"/>
          </a:xfrm>
        </p:spPr>
        <p:txBody>
          <a:bodyPr/>
          <a:lstStyle/>
          <a:p>
            <a:r>
              <a:rPr lang="en-US" dirty="0">
                <a:solidFill>
                  <a:srgbClr val="FF0000"/>
                </a:solidFill>
              </a:rPr>
              <a:t>Implementation considerations</a:t>
            </a:r>
          </a:p>
        </p:txBody>
      </p:sp>
      <p:sp>
        <p:nvSpPr>
          <p:cNvPr id="6" name="Content Placeholder 5">
            <a:extLst>
              <a:ext uri="{FF2B5EF4-FFF2-40B4-BE49-F238E27FC236}">
                <a16:creationId xmlns:a16="http://schemas.microsoft.com/office/drawing/2014/main" id="{86AD557B-EE50-1947-9465-F8ED41E19DB6}"/>
              </a:ext>
            </a:extLst>
          </p:cNvPr>
          <p:cNvSpPr>
            <a:spLocks noGrp="1"/>
          </p:cNvSpPr>
          <p:nvPr>
            <p:ph sz="quarter" idx="4"/>
          </p:nvPr>
        </p:nvSpPr>
        <p:spPr>
          <a:xfrm>
            <a:off x="6172201" y="2264276"/>
            <a:ext cx="5183188" cy="3684588"/>
          </a:xfrm>
        </p:spPr>
        <p:txBody>
          <a:bodyPr>
            <a:normAutofit fontScale="62500" lnSpcReduction="20000"/>
          </a:bodyPr>
          <a:lstStyle/>
          <a:p>
            <a:r>
              <a:rPr lang="en-US" dirty="0"/>
              <a:t>Injection safety</a:t>
            </a:r>
          </a:p>
          <a:p>
            <a:r>
              <a:rPr lang="en-US" dirty="0"/>
              <a:t>Need to screen for Hep B </a:t>
            </a:r>
            <a:r>
              <a:rPr lang="en-US" dirty="0" err="1"/>
              <a:t>sAg</a:t>
            </a:r>
            <a:r>
              <a:rPr lang="en-US" dirty="0"/>
              <a:t> prior to switch</a:t>
            </a:r>
          </a:p>
          <a:p>
            <a:r>
              <a:rPr lang="en-US" dirty="0"/>
              <a:t>More data from subpopulations in LMIC </a:t>
            </a:r>
            <a:r>
              <a:rPr lang="en-US" dirty="0" err="1"/>
              <a:t>esp</a:t>
            </a:r>
            <a:r>
              <a:rPr lang="en-US" dirty="0"/>
              <a:t> TB &amp; pregnancy </a:t>
            </a:r>
          </a:p>
          <a:p>
            <a:r>
              <a:rPr lang="en-US" dirty="0"/>
              <a:t>Requirement for baseline resistance testing</a:t>
            </a:r>
          </a:p>
          <a:p>
            <a:r>
              <a:rPr lang="en-US" dirty="0"/>
              <a:t>Cold chain requirements for LA RPV</a:t>
            </a:r>
          </a:p>
          <a:p>
            <a:r>
              <a:rPr lang="en-US" dirty="0"/>
              <a:t>Health care provider/system strengthening – health care provider acceptability, ability to deliver at scale</a:t>
            </a:r>
          </a:p>
          <a:p>
            <a:r>
              <a:rPr lang="en-US" dirty="0"/>
              <a:t>Conflict with differentiated service delivery models</a:t>
            </a:r>
          </a:p>
          <a:p>
            <a:r>
              <a:rPr lang="en-US" dirty="0"/>
              <a:t>Oral bridging for missed injections</a:t>
            </a:r>
          </a:p>
          <a:p>
            <a:r>
              <a:rPr lang="en-US" dirty="0"/>
              <a:t>May be more cost effective to target populations with poor adherence &amp; VL &gt; 1000 copies/mL</a:t>
            </a:r>
          </a:p>
          <a:p>
            <a:endParaRPr lang="en-US"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40227895-9C38-3A4A-B5BB-74088F8A25FF}"/>
              </a:ext>
            </a:extLst>
          </p:cNvPr>
          <p:cNvPicPr>
            <a:picLocks noChangeAspect="1"/>
          </p:cNvPicPr>
          <p:nvPr/>
        </p:nvPicPr>
        <p:blipFill>
          <a:blip r:embed="rId3"/>
          <a:stretch>
            <a:fillRect/>
          </a:stretch>
        </p:blipFill>
        <p:spPr>
          <a:xfrm>
            <a:off x="0" y="5071906"/>
            <a:ext cx="3054993" cy="1790389"/>
          </a:xfrm>
          <a:prstGeom prst="rect">
            <a:avLst/>
          </a:prstGeom>
        </p:spPr>
      </p:pic>
      <p:sp>
        <p:nvSpPr>
          <p:cNvPr id="9" name="TextBox 8">
            <a:extLst>
              <a:ext uri="{FF2B5EF4-FFF2-40B4-BE49-F238E27FC236}">
                <a16:creationId xmlns:a16="http://schemas.microsoft.com/office/drawing/2014/main" id="{0727B7E4-BCD0-7448-B874-49467A2DF924}"/>
              </a:ext>
            </a:extLst>
          </p:cNvPr>
          <p:cNvSpPr txBox="1"/>
          <p:nvPr/>
        </p:nvSpPr>
        <p:spPr>
          <a:xfrm>
            <a:off x="3786188" y="6265386"/>
            <a:ext cx="7997574" cy="738664"/>
          </a:xfrm>
          <a:prstGeom prst="rect">
            <a:avLst/>
          </a:prstGeom>
          <a:noFill/>
        </p:spPr>
        <p:txBody>
          <a:bodyPr wrap="none" rtlCol="0">
            <a:spAutoFit/>
          </a:bodyPr>
          <a:lstStyle/>
          <a:p>
            <a:r>
              <a:rPr lang="en-US" sz="1200" dirty="0"/>
              <a:t>Creswell F. Implementation of LA ART in LMIC. </a:t>
            </a:r>
            <a:r>
              <a:rPr lang="en-MY" sz="1200" i="1" dirty="0" err="1"/>
              <a:t>Curr</a:t>
            </a:r>
            <a:r>
              <a:rPr lang="en-MY" sz="1200" i="1" dirty="0"/>
              <a:t> </a:t>
            </a:r>
            <a:r>
              <a:rPr lang="en-MY" sz="1200" i="1" dirty="0" err="1"/>
              <a:t>Opin</a:t>
            </a:r>
            <a:r>
              <a:rPr lang="en-MY" sz="1200" i="1" dirty="0"/>
              <a:t> HIV AIDS </a:t>
            </a:r>
            <a:r>
              <a:rPr lang="en-MY" sz="1200" dirty="0"/>
              <a:t>2022</a:t>
            </a:r>
          </a:p>
          <a:p>
            <a:r>
              <a:rPr lang="en-MY" sz="1200" dirty="0"/>
              <a:t>Phillips AN.  The potential role of LA injectable CAB-RPV in the </a:t>
            </a:r>
            <a:r>
              <a:rPr lang="en-MY" sz="1200" dirty="0" err="1"/>
              <a:t>ttx</a:t>
            </a:r>
            <a:r>
              <a:rPr lang="en-MY" sz="1200" dirty="0"/>
              <a:t> of HIV in SSA: a modelling analysis. </a:t>
            </a:r>
            <a:r>
              <a:rPr lang="en-MY" sz="1200" i="1" dirty="0"/>
              <a:t>Lancet Glob Health 202;</a:t>
            </a:r>
          </a:p>
          <a:p>
            <a:endParaRPr lang="en-US" dirty="0"/>
          </a:p>
        </p:txBody>
      </p:sp>
      <p:pic>
        <p:nvPicPr>
          <p:cNvPr id="13" name="Picture 12">
            <a:extLst>
              <a:ext uri="{FF2B5EF4-FFF2-40B4-BE49-F238E27FC236}">
                <a16:creationId xmlns:a16="http://schemas.microsoft.com/office/drawing/2014/main" id="{678F3AAB-0F0E-F54E-B80A-E8ED41866C8A}"/>
              </a:ext>
            </a:extLst>
          </p:cNvPr>
          <p:cNvPicPr>
            <a:picLocks noChangeAspect="1"/>
          </p:cNvPicPr>
          <p:nvPr/>
        </p:nvPicPr>
        <p:blipFill>
          <a:blip r:embed="rId4"/>
          <a:stretch>
            <a:fillRect/>
          </a:stretch>
        </p:blipFill>
        <p:spPr>
          <a:xfrm>
            <a:off x="0" y="0"/>
            <a:ext cx="2133600" cy="1358900"/>
          </a:xfrm>
          <a:prstGeom prst="rect">
            <a:avLst/>
          </a:prstGeom>
        </p:spPr>
      </p:pic>
    </p:spTree>
    <p:extLst>
      <p:ext uri="{BB962C8B-B14F-4D97-AF65-F5344CB8AC3E}">
        <p14:creationId xmlns:p14="http://schemas.microsoft.com/office/powerpoint/2010/main" val="1543590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AE3D3-AA09-7A49-B0A2-7CD170178714}"/>
              </a:ext>
            </a:extLst>
          </p:cNvPr>
          <p:cNvSpPr>
            <a:spLocks noGrp="1"/>
          </p:cNvSpPr>
          <p:nvPr>
            <p:ph type="title"/>
          </p:nvPr>
        </p:nvSpPr>
        <p:spPr>
          <a:xfrm>
            <a:off x="1961804" y="98344"/>
            <a:ext cx="10577632" cy="1325563"/>
          </a:xfrm>
        </p:spPr>
        <p:txBody>
          <a:bodyPr>
            <a:normAutofit/>
          </a:bodyPr>
          <a:lstStyle/>
          <a:p>
            <a:r>
              <a:rPr lang="en-US" sz="3600" b="1" dirty="0">
                <a:solidFill>
                  <a:srgbClr val="0070C0"/>
                </a:solidFill>
              </a:rPr>
              <a:t>CUSTOMIZE: Key implementation strategies for LA ART </a:t>
            </a:r>
          </a:p>
        </p:txBody>
      </p:sp>
      <p:pic>
        <p:nvPicPr>
          <p:cNvPr id="8" name="Content Placeholder 7">
            <a:extLst>
              <a:ext uri="{FF2B5EF4-FFF2-40B4-BE49-F238E27FC236}">
                <a16:creationId xmlns:a16="http://schemas.microsoft.com/office/drawing/2014/main" id="{E2BD0E22-77A7-4D47-943C-199DE7ABC652}"/>
              </a:ext>
            </a:extLst>
          </p:cNvPr>
          <p:cNvPicPr>
            <a:picLocks noGrp="1" noChangeAspect="1"/>
          </p:cNvPicPr>
          <p:nvPr>
            <p:ph sz="half" idx="1"/>
          </p:nvPr>
        </p:nvPicPr>
        <p:blipFill>
          <a:blip r:embed="rId2"/>
          <a:stretch>
            <a:fillRect/>
          </a:stretch>
        </p:blipFill>
        <p:spPr>
          <a:xfrm>
            <a:off x="385920" y="3236475"/>
            <a:ext cx="5181600" cy="3540760"/>
          </a:xfrm>
        </p:spPr>
      </p:pic>
      <p:pic>
        <p:nvPicPr>
          <p:cNvPr id="5" name="Content Placeholder 4">
            <a:extLst>
              <a:ext uri="{FF2B5EF4-FFF2-40B4-BE49-F238E27FC236}">
                <a16:creationId xmlns:a16="http://schemas.microsoft.com/office/drawing/2014/main" id="{9E47D17C-C0F6-5548-90EA-ADC381A85461}"/>
              </a:ext>
            </a:extLst>
          </p:cNvPr>
          <p:cNvPicPr>
            <a:picLocks noGrp="1" noChangeAspect="1"/>
          </p:cNvPicPr>
          <p:nvPr>
            <p:ph sz="half" idx="2"/>
          </p:nvPr>
        </p:nvPicPr>
        <p:blipFill>
          <a:blip r:embed="rId3"/>
          <a:stretch>
            <a:fillRect/>
          </a:stretch>
        </p:blipFill>
        <p:spPr>
          <a:xfrm>
            <a:off x="6290188" y="2275463"/>
            <a:ext cx="4915965" cy="4259436"/>
          </a:xfrm>
          <a:prstGeom prst="rect">
            <a:avLst/>
          </a:prstGeom>
        </p:spPr>
      </p:pic>
      <p:sp>
        <p:nvSpPr>
          <p:cNvPr id="6" name="TextBox 5">
            <a:extLst>
              <a:ext uri="{FF2B5EF4-FFF2-40B4-BE49-F238E27FC236}">
                <a16:creationId xmlns:a16="http://schemas.microsoft.com/office/drawing/2014/main" id="{057D6A6B-6F8F-CB47-95E1-EE0F70913B8C}"/>
              </a:ext>
            </a:extLst>
          </p:cNvPr>
          <p:cNvSpPr txBox="1"/>
          <p:nvPr/>
        </p:nvSpPr>
        <p:spPr>
          <a:xfrm>
            <a:off x="6172203" y="1690688"/>
            <a:ext cx="5331539" cy="584775"/>
          </a:xfrm>
          <a:prstGeom prst="rect">
            <a:avLst/>
          </a:prstGeom>
          <a:noFill/>
        </p:spPr>
        <p:txBody>
          <a:bodyPr wrap="square" rtlCol="0">
            <a:spAutoFit/>
          </a:bodyPr>
          <a:lstStyle/>
          <a:p>
            <a:r>
              <a:rPr lang="en-US" sz="1600" dirty="0"/>
              <a:t>Perceived Barriers to Implementation Among HCP Decreased from Baseline to M 12</a:t>
            </a:r>
          </a:p>
        </p:txBody>
      </p:sp>
      <p:sp>
        <p:nvSpPr>
          <p:cNvPr id="9" name="TextBox 8">
            <a:extLst>
              <a:ext uri="{FF2B5EF4-FFF2-40B4-BE49-F238E27FC236}">
                <a16:creationId xmlns:a16="http://schemas.microsoft.com/office/drawing/2014/main" id="{BF00A8E4-060D-3E4F-B1A9-61997A17C585}"/>
              </a:ext>
            </a:extLst>
          </p:cNvPr>
          <p:cNvSpPr txBox="1"/>
          <p:nvPr/>
        </p:nvSpPr>
        <p:spPr>
          <a:xfrm>
            <a:off x="6172204" y="5751871"/>
            <a:ext cx="553061" cy="412955"/>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CF03BB31-A5EA-3042-96EF-7BEBAC0B419D}"/>
              </a:ext>
            </a:extLst>
          </p:cNvPr>
          <p:cNvSpPr txBox="1"/>
          <p:nvPr/>
        </p:nvSpPr>
        <p:spPr>
          <a:xfrm>
            <a:off x="191892" y="1495414"/>
            <a:ext cx="11611732" cy="1384995"/>
          </a:xfrm>
          <a:prstGeom prst="rect">
            <a:avLst/>
          </a:prstGeom>
          <a:noFill/>
        </p:spPr>
        <p:txBody>
          <a:bodyPr wrap="square" rtlCol="0">
            <a:spAutoFit/>
          </a:bodyPr>
          <a:lstStyle/>
          <a:p>
            <a:r>
              <a:rPr lang="en-US" sz="1600" b="1" dirty="0">
                <a:solidFill>
                  <a:srgbClr val="002060"/>
                </a:solidFill>
              </a:rPr>
              <a:t>Phase 3b implementation-effectiveness study of LA CAB + RPV</a:t>
            </a:r>
          </a:p>
          <a:p>
            <a:r>
              <a:rPr lang="en-US" sz="1600" b="1" dirty="0">
                <a:solidFill>
                  <a:srgbClr val="002060"/>
                </a:solidFill>
              </a:rPr>
              <a:t>July 2019 to Oct 2020 from 26 providers and 109 patients from </a:t>
            </a:r>
          </a:p>
          <a:p>
            <a:r>
              <a:rPr lang="en-US" sz="1600" b="1" dirty="0">
                <a:solidFill>
                  <a:srgbClr val="002060"/>
                </a:solidFill>
              </a:rPr>
              <a:t>8 clinics </a:t>
            </a:r>
          </a:p>
          <a:p>
            <a:endParaRPr lang="en-US" dirty="0"/>
          </a:p>
          <a:p>
            <a:endParaRPr lang="en-US" dirty="0"/>
          </a:p>
        </p:txBody>
      </p:sp>
      <p:sp>
        <p:nvSpPr>
          <p:cNvPr id="11" name="TextBox 10">
            <a:extLst>
              <a:ext uri="{FF2B5EF4-FFF2-40B4-BE49-F238E27FC236}">
                <a16:creationId xmlns:a16="http://schemas.microsoft.com/office/drawing/2014/main" id="{0152807C-798B-A342-8CB5-141ACA3B44D8}"/>
              </a:ext>
            </a:extLst>
          </p:cNvPr>
          <p:cNvSpPr txBox="1"/>
          <p:nvPr/>
        </p:nvSpPr>
        <p:spPr>
          <a:xfrm>
            <a:off x="428144" y="5888568"/>
            <a:ext cx="4790696" cy="646331"/>
          </a:xfrm>
          <a:prstGeom prst="rect">
            <a:avLst/>
          </a:prstGeom>
          <a:noFill/>
        </p:spPr>
        <p:txBody>
          <a:bodyPr wrap="square" rtlCol="0">
            <a:spAutoFit/>
          </a:bodyPr>
          <a:lstStyle/>
          <a:p>
            <a:endParaRPr lang="en-US" dirty="0"/>
          </a:p>
          <a:p>
            <a:endParaRPr lang="en-US" dirty="0"/>
          </a:p>
        </p:txBody>
      </p:sp>
      <p:sp>
        <p:nvSpPr>
          <p:cNvPr id="12" name="TextBox 11">
            <a:extLst>
              <a:ext uri="{FF2B5EF4-FFF2-40B4-BE49-F238E27FC236}">
                <a16:creationId xmlns:a16="http://schemas.microsoft.com/office/drawing/2014/main" id="{FE8560FE-4022-BC4D-BB1C-69CD285B82C5}"/>
              </a:ext>
            </a:extLst>
          </p:cNvPr>
          <p:cNvSpPr txBox="1"/>
          <p:nvPr/>
        </p:nvSpPr>
        <p:spPr>
          <a:xfrm>
            <a:off x="191892" y="2405478"/>
            <a:ext cx="6067623" cy="830997"/>
          </a:xfrm>
          <a:prstGeom prst="rect">
            <a:avLst/>
          </a:prstGeom>
          <a:noFill/>
        </p:spPr>
        <p:txBody>
          <a:bodyPr wrap="none" rtlCol="0">
            <a:spAutoFit/>
          </a:bodyPr>
          <a:lstStyle/>
          <a:p>
            <a:r>
              <a:rPr lang="en-US" sz="1600" dirty="0">
                <a:solidFill>
                  <a:srgbClr val="C00000"/>
                </a:solidFill>
              </a:rPr>
              <a:t>Healthcare staff found CAB + RPV LA acceptable, appropriate, feasible, </a:t>
            </a:r>
          </a:p>
          <a:p>
            <a:r>
              <a:rPr lang="en-US" sz="1600" dirty="0">
                <a:solidFill>
                  <a:srgbClr val="C00000"/>
                </a:solidFill>
              </a:rPr>
              <a:t>and sustainable to implement across diverse US clinic types, with most</a:t>
            </a:r>
          </a:p>
          <a:p>
            <a:r>
              <a:rPr lang="en-US" sz="1600" dirty="0">
                <a:solidFill>
                  <a:srgbClr val="C00000"/>
                </a:solidFill>
              </a:rPr>
              <a:t>feeling that optimal implementation was achieved in 1 3 to months</a:t>
            </a:r>
          </a:p>
        </p:txBody>
      </p:sp>
      <p:pic>
        <p:nvPicPr>
          <p:cNvPr id="14" name="Picture 13">
            <a:extLst>
              <a:ext uri="{FF2B5EF4-FFF2-40B4-BE49-F238E27FC236}">
                <a16:creationId xmlns:a16="http://schemas.microsoft.com/office/drawing/2014/main" id="{1A5437B9-2F3D-7D44-8131-3840AAE2C872}"/>
              </a:ext>
            </a:extLst>
          </p:cNvPr>
          <p:cNvPicPr>
            <a:picLocks noChangeAspect="1"/>
          </p:cNvPicPr>
          <p:nvPr/>
        </p:nvPicPr>
        <p:blipFill>
          <a:blip r:embed="rId4"/>
          <a:stretch>
            <a:fillRect/>
          </a:stretch>
        </p:blipFill>
        <p:spPr>
          <a:xfrm>
            <a:off x="0" y="0"/>
            <a:ext cx="2081258" cy="1325563"/>
          </a:xfrm>
          <a:prstGeom prst="rect">
            <a:avLst/>
          </a:prstGeom>
        </p:spPr>
      </p:pic>
      <p:sp>
        <p:nvSpPr>
          <p:cNvPr id="15" name="TextBox 14">
            <a:extLst>
              <a:ext uri="{FF2B5EF4-FFF2-40B4-BE49-F238E27FC236}">
                <a16:creationId xmlns:a16="http://schemas.microsoft.com/office/drawing/2014/main" id="{C2774CBB-1E46-274B-9766-0CD3534BEBE5}"/>
              </a:ext>
            </a:extLst>
          </p:cNvPr>
          <p:cNvSpPr txBox="1"/>
          <p:nvPr/>
        </p:nvSpPr>
        <p:spPr>
          <a:xfrm>
            <a:off x="191892" y="1505558"/>
            <a:ext cx="5500825" cy="828413"/>
          </a:xfrm>
          <a:prstGeom prst="rect">
            <a:avLst/>
          </a:prstGeom>
          <a:noFill/>
          <a:ln>
            <a:solidFill>
              <a:schemeClr val="accent2">
                <a:lumMod val="75000"/>
              </a:schemeClr>
            </a:solidFill>
          </a:ln>
        </p:spPr>
        <p:txBody>
          <a:bodyPr wrap="square" rtlCol="0">
            <a:spAutoFit/>
          </a:bodyPr>
          <a:lstStyle/>
          <a:p>
            <a:endParaRPr lang="en-US" dirty="0"/>
          </a:p>
        </p:txBody>
      </p:sp>
    </p:spTree>
    <p:extLst>
      <p:ext uri="{BB962C8B-B14F-4D97-AF65-F5344CB8AC3E}">
        <p14:creationId xmlns:p14="http://schemas.microsoft.com/office/powerpoint/2010/main" val="1187353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465CF6-68B8-144A-861A-A112CC23E643}"/>
              </a:ext>
            </a:extLst>
          </p:cNvPr>
          <p:cNvSpPr>
            <a:spLocks noGrp="1"/>
          </p:cNvSpPr>
          <p:nvPr>
            <p:ph type="title"/>
          </p:nvPr>
        </p:nvSpPr>
        <p:spPr>
          <a:xfrm>
            <a:off x="2044930" y="365125"/>
            <a:ext cx="9308869" cy="1325563"/>
          </a:xfrm>
        </p:spPr>
        <p:txBody>
          <a:bodyPr>
            <a:normAutofit/>
          </a:bodyPr>
          <a:lstStyle/>
          <a:p>
            <a:pPr algn="ctr"/>
            <a:r>
              <a:rPr lang="en-US" sz="3600" b="1" dirty="0">
                <a:solidFill>
                  <a:srgbClr val="0070C0"/>
                </a:solidFill>
              </a:rPr>
              <a:t>The impact of transitioning to LA ART on building blocks of DSD for HIV treatment </a:t>
            </a:r>
          </a:p>
        </p:txBody>
      </p:sp>
      <p:pic>
        <p:nvPicPr>
          <p:cNvPr id="12" name="Content Placeholder 11">
            <a:extLst>
              <a:ext uri="{FF2B5EF4-FFF2-40B4-BE49-F238E27FC236}">
                <a16:creationId xmlns:a16="http://schemas.microsoft.com/office/drawing/2014/main" id="{7FFB4073-4B34-244A-9C70-F15E0A276FB4}"/>
              </a:ext>
            </a:extLst>
          </p:cNvPr>
          <p:cNvPicPr>
            <a:picLocks noGrp="1" noChangeAspect="1"/>
          </p:cNvPicPr>
          <p:nvPr>
            <p:ph idx="1"/>
          </p:nvPr>
        </p:nvPicPr>
        <p:blipFill>
          <a:blip r:embed="rId3"/>
          <a:stretch>
            <a:fillRect/>
          </a:stretch>
        </p:blipFill>
        <p:spPr>
          <a:xfrm>
            <a:off x="1062257" y="1690688"/>
            <a:ext cx="10067486" cy="4486275"/>
          </a:xfrm>
        </p:spPr>
      </p:pic>
      <p:sp>
        <p:nvSpPr>
          <p:cNvPr id="13" name="TextBox 12">
            <a:extLst>
              <a:ext uri="{FF2B5EF4-FFF2-40B4-BE49-F238E27FC236}">
                <a16:creationId xmlns:a16="http://schemas.microsoft.com/office/drawing/2014/main" id="{D0E6F637-61B3-3946-BE2D-D169A2AD32A1}"/>
              </a:ext>
            </a:extLst>
          </p:cNvPr>
          <p:cNvSpPr txBox="1"/>
          <p:nvPr/>
        </p:nvSpPr>
        <p:spPr>
          <a:xfrm>
            <a:off x="4572000" y="6548284"/>
            <a:ext cx="2570704" cy="307777"/>
          </a:xfrm>
          <a:prstGeom prst="rect">
            <a:avLst/>
          </a:prstGeom>
          <a:noFill/>
        </p:spPr>
        <p:txBody>
          <a:bodyPr wrap="none" rtlCol="0">
            <a:spAutoFit/>
          </a:bodyPr>
          <a:lstStyle/>
          <a:p>
            <a:r>
              <a:rPr lang="en-US" sz="1400" dirty="0"/>
              <a:t>WHO.  Courtesy of Marco Vitoria</a:t>
            </a:r>
          </a:p>
        </p:txBody>
      </p:sp>
      <p:pic>
        <p:nvPicPr>
          <p:cNvPr id="20" name="Picture 19">
            <a:extLst>
              <a:ext uri="{FF2B5EF4-FFF2-40B4-BE49-F238E27FC236}">
                <a16:creationId xmlns:a16="http://schemas.microsoft.com/office/drawing/2014/main" id="{5D6D60C3-B5AC-624C-8E85-2381B6DA9229}"/>
              </a:ext>
            </a:extLst>
          </p:cNvPr>
          <p:cNvPicPr>
            <a:picLocks noChangeAspect="1"/>
          </p:cNvPicPr>
          <p:nvPr/>
        </p:nvPicPr>
        <p:blipFill>
          <a:blip r:embed="rId4"/>
          <a:stretch>
            <a:fillRect/>
          </a:stretch>
        </p:blipFill>
        <p:spPr>
          <a:xfrm>
            <a:off x="0" y="0"/>
            <a:ext cx="2044930" cy="1302426"/>
          </a:xfrm>
          <a:prstGeom prst="rect">
            <a:avLst/>
          </a:prstGeom>
        </p:spPr>
      </p:pic>
    </p:spTree>
    <p:extLst>
      <p:ext uri="{BB962C8B-B14F-4D97-AF65-F5344CB8AC3E}">
        <p14:creationId xmlns:p14="http://schemas.microsoft.com/office/powerpoint/2010/main" val="1160651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14FC5-E865-814F-9A87-889BD27BCF6F}"/>
              </a:ext>
            </a:extLst>
          </p:cNvPr>
          <p:cNvSpPr>
            <a:spLocks noGrp="1"/>
          </p:cNvSpPr>
          <p:nvPr>
            <p:ph type="title"/>
          </p:nvPr>
        </p:nvSpPr>
        <p:spPr>
          <a:xfrm>
            <a:off x="5250426" y="365125"/>
            <a:ext cx="6103374" cy="1325563"/>
          </a:xfrm>
        </p:spPr>
        <p:txBody>
          <a:bodyPr/>
          <a:lstStyle/>
          <a:p>
            <a:pPr algn="ctr"/>
            <a:endParaRPr lang="en-US" dirty="0"/>
          </a:p>
        </p:txBody>
      </p:sp>
      <p:pic>
        <p:nvPicPr>
          <p:cNvPr id="12" name="Content Placeholder 11">
            <a:extLst>
              <a:ext uri="{FF2B5EF4-FFF2-40B4-BE49-F238E27FC236}">
                <a16:creationId xmlns:a16="http://schemas.microsoft.com/office/drawing/2014/main" id="{3CE21235-367D-AF4F-A435-F056882D5F5C}"/>
              </a:ext>
            </a:extLst>
          </p:cNvPr>
          <p:cNvPicPr>
            <a:picLocks noGrp="1" noChangeAspect="1"/>
          </p:cNvPicPr>
          <p:nvPr>
            <p:ph idx="1"/>
          </p:nvPr>
        </p:nvPicPr>
        <p:blipFill>
          <a:blip r:embed="rId2"/>
          <a:stretch>
            <a:fillRect/>
          </a:stretch>
        </p:blipFill>
        <p:spPr>
          <a:xfrm>
            <a:off x="182880" y="1097280"/>
            <a:ext cx="4747870" cy="5760720"/>
          </a:xfrm>
        </p:spPr>
      </p:pic>
      <p:sp>
        <p:nvSpPr>
          <p:cNvPr id="16" name="TextBox 15">
            <a:extLst>
              <a:ext uri="{FF2B5EF4-FFF2-40B4-BE49-F238E27FC236}">
                <a16:creationId xmlns:a16="http://schemas.microsoft.com/office/drawing/2014/main" id="{3FCF311D-6AAD-0741-A171-EF7B06755450}"/>
              </a:ext>
            </a:extLst>
          </p:cNvPr>
          <p:cNvSpPr txBox="1"/>
          <p:nvPr/>
        </p:nvSpPr>
        <p:spPr>
          <a:xfrm>
            <a:off x="6341806" y="6238568"/>
            <a:ext cx="2818079" cy="369332"/>
          </a:xfrm>
          <a:prstGeom prst="rect">
            <a:avLst/>
          </a:prstGeom>
          <a:noFill/>
        </p:spPr>
        <p:txBody>
          <a:bodyPr wrap="none" rtlCol="0">
            <a:spAutoFit/>
          </a:bodyPr>
          <a:lstStyle/>
          <a:p>
            <a:r>
              <a:rPr lang="en-US" dirty="0">
                <a:highlight>
                  <a:srgbClr val="FFFF00"/>
                </a:highlight>
              </a:rPr>
              <a:t>FDA Prescribing Information</a:t>
            </a:r>
          </a:p>
        </p:txBody>
      </p:sp>
      <p:sp>
        <p:nvSpPr>
          <p:cNvPr id="17" name="TextBox 16">
            <a:extLst>
              <a:ext uri="{FF2B5EF4-FFF2-40B4-BE49-F238E27FC236}">
                <a16:creationId xmlns:a16="http://schemas.microsoft.com/office/drawing/2014/main" id="{530D04E8-8720-ED41-B45E-83C8CE6284B9}"/>
              </a:ext>
            </a:extLst>
          </p:cNvPr>
          <p:cNvSpPr txBox="1"/>
          <p:nvPr/>
        </p:nvSpPr>
        <p:spPr>
          <a:xfrm>
            <a:off x="7801897" y="2477729"/>
            <a:ext cx="184731" cy="369332"/>
          </a:xfrm>
          <a:prstGeom prst="rect">
            <a:avLst/>
          </a:prstGeom>
          <a:noFill/>
        </p:spPr>
        <p:txBody>
          <a:bodyPr wrap="none" rtlCol="0">
            <a:spAutoFit/>
          </a:bodyPr>
          <a:lstStyle/>
          <a:p>
            <a:endParaRPr lang="en-US" dirty="0"/>
          </a:p>
        </p:txBody>
      </p:sp>
      <p:sp>
        <p:nvSpPr>
          <p:cNvPr id="18" name="TextBox 17">
            <a:extLst>
              <a:ext uri="{FF2B5EF4-FFF2-40B4-BE49-F238E27FC236}">
                <a16:creationId xmlns:a16="http://schemas.microsoft.com/office/drawing/2014/main" id="{D80CDA3E-9C6F-5C48-ABD2-BCFCD9F21919}"/>
              </a:ext>
            </a:extLst>
          </p:cNvPr>
          <p:cNvSpPr txBox="1"/>
          <p:nvPr/>
        </p:nvSpPr>
        <p:spPr>
          <a:xfrm>
            <a:off x="5712402" y="398375"/>
            <a:ext cx="5796395" cy="1323439"/>
          </a:xfrm>
          <a:prstGeom prst="rect">
            <a:avLst/>
          </a:prstGeom>
          <a:solidFill>
            <a:srgbClr val="92D050"/>
          </a:solidFill>
        </p:spPr>
        <p:txBody>
          <a:bodyPr wrap="square" rtlCol="0">
            <a:spAutoFit/>
          </a:bodyPr>
          <a:lstStyle/>
          <a:p>
            <a:pPr algn="ctr"/>
            <a:r>
              <a:rPr lang="en-US" sz="4000" b="1" dirty="0"/>
              <a:t>CONTRAINDICATIONS TO </a:t>
            </a:r>
          </a:p>
          <a:p>
            <a:pPr algn="ctr"/>
            <a:r>
              <a:rPr lang="en-US" sz="4000" b="1" dirty="0"/>
              <a:t>CARBENUVA</a:t>
            </a:r>
          </a:p>
        </p:txBody>
      </p:sp>
      <p:pic>
        <p:nvPicPr>
          <p:cNvPr id="21" name="Picture 20">
            <a:extLst>
              <a:ext uri="{FF2B5EF4-FFF2-40B4-BE49-F238E27FC236}">
                <a16:creationId xmlns:a16="http://schemas.microsoft.com/office/drawing/2014/main" id="{D84CCD96-BD1A-2E48-881B-E19C8BE4C13D}"/>
              </a:ext>
            </a:extLst>
          </p:cNvPr>
          <p:cNvPicPr>
            <a:picLocks noChangeAspect="1"/>
          </p:cNvPicPr>
          <p:nvPr/>
        </p:nvPicPr>
        <p:blipFill>
          <a:blip r:embed="rId3"/>
          <a:stretch>
            <a:fillRect/>
          </a:stretch>
        </p:blipFill>
        <p:spPr>
          <a:xfrm>
            <a:off x="6324600" y="4149345"/>
            <a:ext cx="5029200" cy="1524000"/>
          </a:xfrm>
          <a:prstGeom prst="rect">
            <a:avLst/>
          </a:prstGeom>
        </p:spPr>
      </p:pic>
      <p:pic>
        <p:nvPicPr>
          <p:cNvPr id="23" name="Content Placeholder 8">
            <a:extLst>
              <a:ext uri="{FF2B5EF4-FFF2-40B4-BE49-F238E27FC236}">
                <a16:creationId xmlns:a16="http://schemas.microsoft.com/office/drawing/2014/main" id="{D9B101C5-EFC6-6845-97D2-8744F7024365}"/>
              </a:ext>
            </a:extLst>
          </p:cNvPr>
          <p:cNvPicPr>
            <a:picLocks noChangeAspect="1"/>
          </p:cNvPicPr>
          <p:nvPr/>
        </p:nvPicPr>
        <p:blipFill>
          <a:blip r:embed="rId4"/>
          <a:stretch>
            <a:fillRect/>
          </a:stretch>
        </p:blipFill>
        <p:spPr>
          <a:xfrm>
            <a:off x="6664279" y="2002260"/>
            <a:ext cx="3718118" cy="1977176"/>
          </a:xfrm>
          <a:prstGeom prst="rect">
            <a:avLst/>
          </a:prstGeom>
        </p:spPr>
      </p:pic>
      <p:pic>
        <p:nvPicPr>
          <p:cNvPr id="25" name="Picture 24">
            <a:extLst>
              <a:ext uri="{FF2B5EF4-FFF2-40B4-BE49-F238E27FC236}">
                <a16:creationId xmlns:a16="http://schemas.microsoft.com/office/drawing/2014/main" id="{C0E755BA-85A0-1C4C-AB3F-35C22F10E946}"/>
              </a:ext>
            </a:extLst>
          </p:cNvPr>
          <p:cNvPicPr>
            <a:picLocks noChangeAspect="1"/>
          </p:cNvPicPr>
          <p:nvPr/>
        </p:nvPicPr>
        <p:blipFill>
          <a:blip r:embed="rId5"/>
          <a:stretch>
            <a:fillRect/>
          </a:stretch>
        </p:blipFill>
        <p:spPr>
          <a:xfrm>
            <a:off x="0" y="0"/>
            <a:ext cx="1945178" cy="1238893"/>
          </a:xfrm>
          <a:prstGeom prst="rect">
            <a:avLst/>
          </a:prstGeom>
        </p:spPr>
      </p:pic>
    </p:spTree>
    <p:extLst>
      <p:ext uri="{BB962C8B-B14F-4D97-AF65-F5344CB8AC3E}">
        <p14:creationId xmlns:p14="http://schemas.microsoft.com/office/powerpoint/2010/main" val="252786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FA1200-39D7-D44E-9CBB-9CF20F0BC41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C97A416A-D277-2748-8DF5-C7A1AD672B70}"/>
              </a:ext>
            </a:extLst>
          </p:cNvPr>
          <p:cNvPicPr>
            <a:picLocks noGrp="1" noChangeAspect="1"/>
          </p:cNvPicPr>
          <p:nvPr>
            <p:ph idx="1"/>
          </p:nvPr>
        </p:nvPicPr>
        <p:blipFill>
          <a:blip r:embed="rId2"/>
          <a:stretch>
            <a:fillRect/>
          </a:stretch>
        </p:blipFill>
        <p:spPr>
          <a:xfrm>
            <a:off x="2133600" y="1"/>
            <a:ext cx="10058400" cy="2886898"/>
          </a:xfrm>
        </p:spPr>
      </p:pic>
      <p:sp>
        <p:nvSpPr>
          <p:cNvPr id="8" name="TextBox 7">
            <a:extLst>
              <a:ext uri="{FF2B5EF4-FFF2-40B4-BE49-F238E27FC236}">
                <a16:creationId xmlns:a16="http://schemas.microsoft.com/office/drawing/2014/main" id="{83872EB8-C84A-C643-BD13-8BE2D2174A30}"/>
              </a:ext>
            </a:extLst>
          </p:cNvPr>
          <p:cNvSpPr txBox="1"/>
          <p:nvPr/>
        </p:nvSpPr>
        <p:spPr>
          <a:xfrm>
            <a:off x="838200" y="3520478"/>
            <a:ext cx="38724622" cy="3139321"/>
          </a:xfrm>
          <a:prstGeom prst="rect">
            <a:avLst/>
          </a:prstGeom>
          <a:noFill/>
        </p:spPr>
        <p:txBody>
          <a:bodyPr wrap="square" rtlCol="0">
            <a:spAutoFit/>
          </a:bodyPr>
          <a:lstStyle/>
          <a:p>
            <a:r>
              <a:rPr lang="en-MY" b="1" dirty="0">
                <a:solidFill>
                  <a:schemeClr val="bg2">
                    <a:lumMod val="25000"/>
                  </a:schemeClr>
                </a:solidFill>
              </a:rPr>
              <a:t>Research should focus not only on how best to transition LA  products to these populations, </a:t>
            </a:r>
          </a:p>
          <a:p>
            <a:r>
              <a:rPr lang="en-MY" b="1" dirty="0">
                <a:solidFill>
                  <a:schemeClr val="bg2">
                    <a:lumMod val="25000"/>
                  </a:schemeClr>
                </a:solidFill>
              </a:rPr>
              <a:t>but also on early engagement </a:t>
            </a:r>
            <a:r>
              <a:rPr lang="en-MY" b="1" dirty="0">
                <a:solidFill>
                  <a:schemeClr val="bg2">
                    <a:lumMod val="25000"/>
                  </a:schemeClr>
                </a:solidFill>
                <a:sym typeface="Wingdings" pitchFamily="2" charset="2"/>
              </a:rPr>
              <a:t> </a:t>
            </a:r>
            <a:r>
              <a:rPr lang="en-MY" dirty="0">
                <a:solidFill>
                  <a:schemeClr val="bg2">
                    <a:lumMod val="25000"/>
                  </a:schemeClr>
                </a:solidFill>
              </a:rPr>
              <a:t>A parallel rather than sequential approach is needed when establishing </a:t>
            </a:r>
          </a:p>
          <a:p>
            <a:r>
              <a:rPr lang="en-MY" dirty="0">
                <a:solidFill>
                  <a:schemeClr val="bg2">
                    <a:lumMod val="25000"/>
                  </a:schemeClr>
                </a:solidFill>
              </a:rPr>
              <a:t>adult, adolescent, and paediatric clinical trials and seeking regulatory approval</a:t>
            </a:r>
            <a:endParaRPr lang="en-MY" b="1" dirty="0">
              <a:solidFill>
                <a:schemeClr val="bg2">
                  <a:lumMod val="25000"/>
                </a:schemeClr>
              </a:solidFill>
            </a:endParaRPr>
          </a:p>
          <a:p>
            <a:endParaRPr lang="en-MY" b="1" dirty="0">
              <a:solidFill>
                <a:schemeClr val="bg2">
                  <a:lumMod val="25000"/>
                </a:schemeClr>
              </a:solidFill>
            </a:endParaRPr>
          </a:p>
          <a:p>
            <a:endParaRPr lang="en-MY" b="1" dirty="0">
              <a:solidFill>
                <a:schemeClr val="bg2">
                  <a:lumMod val="25000"/>
                </a:schemeClr>
              </a:solidFill>
            </a:endParaRPr>
          </a:p>
          <a:p>
            <a:r>
              <a:rPr lang="en-MY" b="1" dirty="0">
                <a:solidFill>
                  <a:schemeClr val="bg2">
                    <a:lumMod val="25000"/>
                  </a:schemeClr>
                </a:solidFill>
              </a:rPr>
              <a:t>Pregnant and lactating women should be included in adult clinical trials and pregnancy intentions should </a:t>
            </a:r>
          </a:p>
          <a:p>
            <a:r>
              <a:rPr lang="en-MY" b="1" dirty="0">
                <a:solidFill>
                  <a:schemeClr val="bg2">
                    <a:lumMod val="25000"/>
                  </a:schemeClr>
                </a:solidFill>
              </a:rPr>
              <a:t>not be a barrier to enrolment  of women of child bearing potential  </a:t>
            </a:r>
            <a:r>
              <a:rPr lang="en-MY" b="1" dirty="0">
                <a:solidFill>
                  <a:schemeClr val="bg2">
                    <a:lumMod val="25000"/>
                  </a:schemeClr>
                </a:solidFill>
                <a:sym typeface="Wingdings" pitchFamily="2" charset="2"/>
              </a:rPr>
              <a:t> </a:t>
            </a:r>
            <a:r>
              <a:rPr lang="en-MY" dirty="0">
                <a:solidFill>
                  <a:schemeClr val="bg2">
                    <a:lumMod val="25000"/>
                  </a:schemeClr>
                </a:solidFill>
              </a:rPr>
              <a:t>narrative on the inclusion of women in </a:t>
            </a:r>
          </a:p>
          <a:p>
            <a:r>
              <a:rPr lang="en-MY" dirty="0">
                <a:solidFill>
                  <a:schemeClr val="bg2">
                    <a:lumMod val="25000"/>
                  </a:schemeClr>
                </a:solidFill>
              </a:rPr>
              <a:t>clinical trials is fortunately shifting to a focus on fair inclusion and the concept of protecting women </a:t>
            </a:r>
            <a:r>
              <a:rPr lang="en-MY" i="1" dirty="0">
                <a:solidFill>
                  <a:schemeClr val="bg2">
                    <a:lumMod val="25000"/>
                  </a:schemeClr>
                </a:solidFill>
              </a:rPr>
              <a:t>through</a:t>
            </a:r>
            <a:r>
              <a:rPr lang="en-MY" dirty="0">
                <a:solidFill>
                  <a:schemeClr val="bg2">
                    <a:lumMod val="25000"/>
                  </a:schemeClr>
                </a:solidFill>
              </a:rPr>
              <a:t> </a:t>
            </a:r>
          </a:p>
          <a:p>
            <a:r>
              <a:rPr lang="en-MY" dirty="0">
                <a:solidFill>
                  <a:schemeClr val="bg2">
                    <a:lumMod val="25000"/>
                  </a:schemeClr>
                </a:solidFill>
              </a:rPr>
              <a:t>not </a:t>
            </a:r>
            <a:r>
              <a:rPr lang="en-MY" i="1" dirty="0">
                <a:solidFill>
                  <a:schemeClr val="bg2">
                    <a:lumMod val="25000"/>
                  </a:schemeClr>
                </a:solidFill>
              </a:rPr>
              <a:t>from </a:t>
            </a:r>
            <a:r>
              <a:rPr lang="en-MY" dirty="0">
                <a:solidFill>
                  <a:schemeClr val="bg2">
                    <a:lumMod val="25000"/>
                  </a:schemeClr>
                </a:solidFill>
              </a:rPr>
              <a:t>research</a:t>
            </a:r>
          </a:p>
          <a:p>
            <a:endParaRPr lang="en-MY" dirty="0"/>
          </a:p>
          <a:p>
            <a:endParaRPr lang="en-US" dirty="0"/>
          </a:p>
        </p:txBody>
      </p:sp>
      <p:sp>
        <p:nvSpPr>
          <p:cNvPr id="12" name="TextBox 11">
            <a:extLst>
              <a:ext uri="{FF2B5EF4-FFF2-40B4-BE49-F238E27FC236}">
                <a16:creationId xmlns:a16="http://schemas.microsoft.com/office/drawing/2014/main" id="{FE9A782F-EB0F-8A44-B30C-D69B3F2B81B2}"/>
              </a:ext>
            </a:extLst>
          </p:cNvPr>
          <p:cNvSpPr txBox="1"/>
          <p:nvPr/>
        </p:nvSpPr>
        <p:spPr>
          <a:xfrm>
            <a:off x="6990735" y="6308209"/>
            <a:ext cx="1371529" cy="307777"/>
          </a:xfrm>
          <a:prstGeom prst="rect">
            <a:avLst/>
          </a:prstGeom>
          <a:noFill/>
        </p:spPr>
        <p:txBody>
          <a:bodyPr wrap="none" rtlCol="0">
            <a:spAutoFit/>
          </a:bodyPr>
          <a:lstStyle/>
          <a:p>
            <a:r>
              <a:rPr lang="en-US" sz="1400" dirty="0"/>
              <a:t>Lancet HIV 2019</a:t>
            </a:r>
          </a:p>
        </p:txBody>
      </p:sp>
      <p:pic>
        <p:nvPicPr>
          <p:cNvPr id="14" name="Picture 13">
            <a:extLst>
              <a:ext uri="{FF2B5EF4-FFF2-40B4-BE49-F238E27FC236}">
                <a16:creationId xmlns:a16="http://schemas.microsoft.com/office/drawing/2014/main" id="{320601CA-2B25-0347-95DA-2DEDB7BD6460}"/>
              </a:ext>
            </a:extLst>
          </p:cNvPr>
          <p:cNvPicPr>
            <a:picLocks noChangeAspect="1"/>
          </p:cNvPicPr>
          <p:nvPr/>
        </p:nvPicPr>
        <p:blipFill>
          <a:blip r:embed="rId3"/>
          <a:stretch>
            <a:fillRect/>
          </a:stretch>
        </p:blipFill>
        <p:spPr>
          <a:xfrm>
            <a:off x="0" y="0"/>
            <a:ext cx="2133600" cy="1358900"/>
          </a:xfrm>
          <a:prstGeom prst="rect">
            <a:avLst/>
          </a:prstGeom>
        </p:spPr>
      </p:pic>
    </p:spTree>
    <p:extLst>
      <p:ext uri="{BB962C8B-B14F-4D97-AF65-F5344CB8AC3E}">
        <p14:creationId xmlns:p14="http://schemas.microsoft.com/office/powerpoint/2010/main" val="4120840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F6C0-F3D2-ED4E-86D0-5681DC624DE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221170F-4C7A-A74A-B417-B0DCE363AF00}"/>
              </a:ext>
            </a:extLst>
          </p:cNvPr>
          <p:cNvPicPr>
            <a:picLocks noGrp="1" noChangeAspect="1"/>
          </p:cNvPicPr>
          <p:nvPr>
            <p:ph idx="1"/>
          </p:nvPr>
        </p:nvPicPr>
        <p:blipFill>
          <a:blip r:embed="rId2"/>
          <a:stretch>
            <a:fillRect/>
          </a:stretch>
        </p:blipFill>
        <p:spPr>
          <a:xfrm>
            <a:off x="1651575" y="365125"/>
            <a:ext cx="10184250" cy="5712687"/>
          </a:xfrm>
        </p:spPr>
      </p:pic>
      <p:sp>
        <p:nvSpPr>
          <p:cNvPr id="6" name="TextBox 5">
            <a:extLst>
              <a:ext uri="{FF2B5EF4-FFF2-40B4-BE49-F238E27FC236}">
                <a16:creationId xmlns:a16="http://schemas.microsoft.com/office/drawing/2014/main" id="{08CD893C-79DC-C84F-B2C3-0CC6AC7672CE}"/>
              </a:ext>
            </a:extLst>
          </p:cNvPr>
          <p:cNvSpPr txBox="1"/>
          <p:nvPr/>
        </p:nvSpPr>
        <p:spPr>
          <a:xfrm>
            <a:off x="3406877" y="4689986"/>
            <a:ext cx="471949" cy="307777"/>
          </a:xfrm>
          <a:prstGeom prst="rect">
            <a:avLst/>
          </a:prstGeom>
          <a:solidFill>
            <a:schemeClr val="bg2">
              <a:lumMod val="75000"/>
            </a:schemeClr>
          </a:solidFill>
        </p:spPr>
        <p:txBody>
          <a:bodyPr wrap="square" rtlCol="0">
            <a:spAutoFit/>
          </a:bodyPr>
          <a:lstStyle/>
          <a:p>
            <a:r>
              <a:rPr lang="en-US" sz="1400" b="1" dirty="0">
                <a:solidFill>
                  <a:schemeClr val="bg1"/>
                </a:solidFill>
              </a:rPr>
              <a:t>YES</a:t>
            </a:r>
          </a:p>
        </p:txBody>
      </p:sp>
      <p:pic>
        <p:nvPicPr>
          <p:cNvPr id="7" name="Picture 6">
            <a:extLst>
              <a:ext uri="{FF2B5EF4-FFF2-40B4-BE49-F238E27FC236}">
                <a16:creationId xmlns:a16="http://schemas.microsoft.com/office/drawing/2014/main" id="{53F19031-930E-CF40-A0FB-77042D68FB8C}"/>
              </a:ext>
            </a:extLst>
          </p:cNvPr>
          <p:cNvPicPr>
            <a:picLocks noChangeAspect="1"/>
          </p:cNvPicPr>
          <p:nvPr/>
        </p:nvPicPr>
        <p:blipFill>
          <a:blip r:embed="rId3"/>
          <a:stretch>
            <a:fillRect/>
          </a:stretch>
        </p:blipFill>
        <p:spPr>
          <a:xfrm>
            <a:off x="0" y="0"/>
            <a:ext cx="2133600" cy="1358900"/>
          </a:xfrm>
          <a:prstGeom prst="rect">
            <a:avLst/>
          </a:prstGeom>
        </p:spPr>
      </p:pic>
    </p:spTree>
    <p:extLst>
      <p:ext uri="{BB962C8B-B14F-4D97-AF65-F5344CB8AC3E}">
        <p14:creationId xmlns:p14="http://schemas.microsoft.com/office/powerpoint/2010/main" val="4273910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43774-305E-A244-A8E6-70E89D4CBA21}"/>
              </a:ext>
            </a:extLst>
          </p:cNvPr>
          <p:cNvSpPr>
            <a:spLocks noGrp="1"/>
          </p:cNvSpPr>
          <p:nvPr>
            <p:ph type="title"/>
          </p:nvPr>
        </p:nvSpPr>
        <p:spPr>
          <a:xfrm>
            <a:off x="2133600" y="365125"/>
            <a:ext cx="9918469" cy="1325563"/>
          </a:xfrm>
        </p:spPr>
        <p:txBody>
          <a:bodyPr>
            <a:normAutofit fontScale="90000"/>
          </a:bodyPr>
          <a:lstStyle/>
          <a:p>
            <a:pPr algn="ctr"/>
            <a:r>
              <a:rPr lang="en-US" b="1" dirty="0">
                <a:solidFill>
                  <a:srgbClr val="0070C0"/>
                </a:solidFill>
              </a:rPr>
              <a:t>Will LA ART be practical in LMIC?</a:t>
            </a:r>
            <a:br>
              <a:rPr lang="en-US" b="1" dirty="0">
                <a:solidFill>
                  <a:srgbClr val="0070C0"/>
                </a:solidFill>
              </a:rPr>
            </a:br>
            <a:r>
              <a:rPr lang="en-US" sz="3200" b="1" dirty="0">
                <a:solidFill>
                  <a:srgbClr val="0070C0"/>
                </a:solidFill>
              </a:rPr>
              <a:t>The issue of cost &amp; the need for implementation science research </a:t>
            </a:r>
          </a:p>
        </p:txBody>
      </p:sp>
      <p:sp>
        <p:nvSpPr>
          <p:cNvPr id="3" name="Content Placeholder 2">
            <a:extLst>
              <a:ext uri="{FF2B5EF4-FFF2-40B4-BE49-F238E27FC236}">
                <a16:creationId xmlns:a16="http://schemas.microsoft.com/office/drawing/2014/main" id="{86037CDA-89D2-9D4D-B03C-DDF27DA4F942}"/>
              </a:ext>
            </a:extLst>
          </p:cNvPr>
          <p:cNvSpPr>
            <a:spLocks noGrp="1"/>
          </p:cNvSpPr>
          <p:nvPr>
            <p:ph idx="1"/>
          </p:nvPr>
        </p:nvSpPr>
        <p:spPr/>
        <p:txBody>
          <a:bodyPr>
            <a:normAutofit fontScale="62500" lnSpcReduction="20000"/>
          </a:bodyPr>
          <a:lstStyle/>
          <a:p>
            <a:pPr marL="0" indent="0">
              <a:buNone/>
            </a:pPr>
            <a:endParaRPr lang="en-US" dirty="0"/>
          </a:p>
          <a:p>
            <a:r>
              <a:rPr lang="en-US" sz="3600" dirty="0"/>
              <a:t>Cost of </a:t>
            </a:r>
            <a:r>
              <a:rPr lang="en-US" sz="3600" dirty="0" err="1"/>
              <a:t>Carbenuva</a:t>
            </a:r>
            <a:r>
              <a:rPr lang="en-US" sz="3600" dirty="0"/>
              <a:t> is USD 50,000 (US) annually</a:t>
            </a:r>
          </a:p>
          <a:p>
            <a:r>
              <a:rPr lang="en-US" sz="3600" dirty="0"/>
              <a:t>Affordability is the most significant barrier to global implementation</a:t>
            </a:r>
          </a:p>
          <a:p>
            <a:r>
              <a:rPr lang="en-US" sz="3600" dirty="0"/>
              <a:t>Cost of injectables will need to be competitive against current SOC (USD 80 per year)</a:t>
            </a:r>
          </a:p>
          <a:p>
            <a:r>
              <a:rPr lang="en-US" sz="3600" dirty="0" err="1"/>
              <a:t>ViiV</a:t>
            </a:r>
            <a:r>
              <a:rPr lang="en-US" sz="3600" dirty="0"/>
              <a:t> is actively seeking generic partners for LA injectables</a:t>
            </a:r>
          </a:p>
          <a:p>
            <a:r>
              <a:rPr lang="en-MY" sz="3600" dirty="0"/>
              <a:t>Generic formulations of CAB-LA can be produced at around $15-23 for a one year course of injections</a:t>
            </a:r>
            <a:endParaRPr lang="en-US" sz="3600" dirty="0"/>
          </a:p>
          <a:p>
            <a:r>
              <a:rPr lang="en-US" sz="3600" dirty="0"/>
              <a:t>Development of LA products will take longer than oral products – longer BE study durations (average 3-4 years to market) </a:t>
            </a:r>
          </a:p>
          <a:p>
            <a:r>
              <a:rPr lang="en-US" sz="3600" dirty="0"/>
              <a:t>Critical for robust Implementation science research on preferences and concerns of end users, design of delivery systems to occur in parallel to product development to ensure market uptake when generics are available</a:t>
            </a:r>
          </a:p>
          <a:p>
            <a:pPr lvl="1"/>
            <a:endParaRPr lang="en-US" dirty="0"/>
          </a:p>
          <a:p>
            <a:pPr lvl="1"/>
            <a:endParaRPr lang="en-US" dirty="0"/>
          </a:p>
          <a:p>
            <a:endParaRPr lang="en-US" dirty="0"/>
          </a:p>
        </p:txBody>
      </p:sp>
      <p:pic>
        <p:nvPicPr>
          <p:cNvPr id="5" name="Picture 4">
            <a:extLst>
              <a:ext uri="{FF2B5EF4-FFF2-40B4-BE49-F238E27FC236}">
                <a16:creationId xmlns:a16="http://schemas.microsoft.com/office/drawing/2014/main" id="{2A9A035C-5838-BA47-9FD1-730D5E346A0D}"/>
              </a:ext>
            </a:extLst>
          </p:cNvPr>
          <p:cNvPicPr>
            <a:picLocks noChangeAspect="1"/>
          </p:cNvPicPr>
          <p:nvPr/>
        </p:nvPicPr>
        <p:blipFill>
          <a:blip r:embed="rId3"/>
          <a:stretch>
            <a:fillRect/>
          </a:stretch>
        </p:blipFill>
        <p:spPr>
          <a:xfrm>
            <a:off x="9192722" y="5492241"/>
            <a:ext cx="2859347" cy="1365759"/>
          </a:xfrm>
          <a:prstGeom prst="rect">
            <a:avLst/>
          </a:prstGeom>
        </p:spPr>
      </p:pic>
      <p:pic>
        <p:nvPicPr>
          <p:cNvPr id="7" name="Picture 6">
            <a:extLst>
              <a:ext uri="{FF2B5EF4-FFF2-40B4-BE49-F238E27FC236}">
                <a16:creationId xmlns:a16="http://schemas.microsoft.com/office/drawing/2014/main" id="{C3CC7451-FB6D-7F45-85FF-22645B62ED60}"/>
              </a:ext>
            </a:extLst>
          </p:cNvPr>
          <p:cNvPicPr>
            <a:picLocks noChangeAspect="1"/>
          </p:cNvPicPr>
          <p:nvPr/>
        </p:nvPicPr>
        <p:blipFill>
          <a:blip r:embed="rId4"/>
          <a:stretch>
            <a:fillRect/>
          </a:stretch>
        </p:blipFill>
        <p:spPr>
          <a:xfrm>
            <a:off x="0" y="0"/>
            <a:ext cx="2133600" cy="1358900"/>
          </a:xfrm>
          <a:prstGeom prst="rect">
            <a:avLst/>
          </a:prstGeom>
        </p:spPr>
      </p:pic>
    </p:spTree>
    <p:extLst>
      <p:ext uri="{BB962C8B-B14F-4D97-AF65-F5344CB8AC3E}">
        <p14:creationId xmlns:p14="http://schemas.microsoft.com/office/powerpoint/2010/main" val="866296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74730B-ABAF-BC4E-A7DE-328713856EF3}"/>
              </a:ext>
            </a:extLst>
          </p:cNvPr>
          <p:cNvPicPr>
            <a:picLocks noChangeAspect="1"/>
          </p:cNvPicPr>
          <p:nvPr/>
        </p:nvPicPr>
        <p:blipFill>
          <a:blip r:embed="rId2"/>
          <a:stretch>
            <a:fillRect/>
          </a:stretch>
        </p:blipFill>
        <p:spPr>
          <a:xfrm>
            <a:off x="22860" y="9746"/>
            <a:ext cx="2133600" cy="1358900"/>
          </a:xfrm>
          <a:prstGeom prst="rect">
            <a:avLst/>
          </a:prstGeom>
        </p:spPr>
      </p:pic>
      <p:sp>
        <p:nvSpPr>
          <p:cNvPr id="8" name="Title 7">
            <a:extLst>
              <a:ext uri="{FF2B5EF4-FFF2-40B4-BE49-F238E27FC236}">
                <a16:creationId xmlns:a16="http://schemas.microsoft.com/office/drawing/2014/main" id="{74921FF7-A2C1-9A42-A5DB-635B7056D73B}"/>
              </a:ext>
            </a:extLst>
          </p:cNvPr>
          <p:cNvSpPr>
            <a:spLocks noGrp="1"/>
          </p:cNvSpPr>
          <p:nvPr>
            <p:ph type="title"/>
          </p:nvPr>
        </p:nvSpPr>
        <p:spPr>
          <a:xfrm>
            <a:off x="2676698" y="271572"/>
            <a:ext cx="8677102" cy="1325563"/>
          </a:xfrm>
        </p:spPr>
        <p:txBody>
          <a:bodyPr/>
          <a:lstStyle/>
          <a:p>
            <a:r>
              <a:rPr lang="en-US" b="1" dirty="0">
                <a:solidFill>
                  <a:srgbClr val="0070C0"/>
                </a:solidFill>
              </a:rPr>
              <a:t>Conflicts of interest</a:t>
            </a:r>
          </a:p>
        </p:txBody>
      </p:sp>
      <p:sp>
        <p:nvSpPr>
          <p:cNvPr id="9" name="Content Placeholder 8">
            <a:extLst>
              <a:ext uri="{FF2B5EF4-FFF2-40B4-BE49-F238E27FC236}">
                <a16:creationId xmlns:a16="http://schemas.microsoft.com/office/drawing/2014/main" id="{CC60D878-AC14-1C45-9CE1-3F9FCFEC9A87}"/>
              </a:ext>
            </a:extLst>
          </p:cNvPr>
          <p:cNvSpPr>
            <a:spLocks noGrp="1"/>
          </p:cNvSpPr>
          <p:nvPr>
            <p:ph idx="1"/>
          </p:nvPr>
        </p:nvSpPr>
        <p:spPr/>
        <p:txBody>
          <a:bodyPr/>
          <a:lstStyle/>
          <a:p>
            <a:r>
              <a:rPr lang="en-US" sz="3200" i="1" dirty="0"/>
              <a:t>I am no expert and I have no relevant financial relationships with ineligible companies to disclose.</a:t>
            </a:r>
            <a:endParaRPr lang="en-GB" sz="3200" dirty="0"/>
          </a:p>
          <a:p>
            <a:endParaRPr lang="en-US" dirty="0"/>
          </a:p>
        </p:txBody>
      </p:sp>
    </p:spTree>
    <p:extLst>
      <p:ext uri="{BB962C8B-B14F-4D97-AF65-F5344CB8AC3E}">
        <p14:creationId xmlns:p14="http://schemas.microsoft.com/office/powerpoint/2010/main" val="1878481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BD1FF6-C7AA-DF40-AC5C-E242F358D3F3}"/>
              </a:ext>
            </a:extLst>
          </p:cNvPr>
          <p:cNvSpPr>
            <a:spLocks noGrp="1"/>
          </p:cNvSpPr>
          <p:nvPr>
            <p:ph type="title"/>
          </p:nvPr>
        </p:nvSpPr>
        <p:spPr>
          <a:xfrm>
            <a:off x="2081258" y="182562"/>
            <a:ext cx="10110742" cy="1245609"/>
          </a:xfrm>
        </p:spPr>
        <p:txBody>
          <a:bodyPr>
            <a:normAutofit fontScale="90000"/>
          </a:bodyPr>
          <a:lstStyle/>
          <a:p>
            <a:pPr algn="ctr"/>
            <a:r>
              <a:rPr lang="en-US" sz="3200" b="1" dirty="0">
                <a:solidFill>
                  <a:srgbClr val="0070C0"/>
                </a:solidFill>
              </a:rPr>
              <a:t>AVAC’s  Pathway to Access and Impact &amp; Immediate Priorities</a:t>
            </a:r>
            <a:br>
              <a:rPr lang="en-US" sz="3200" b="1" dirty="0">
                <a:solidFill>
                  <a:srgbClr val="0070C0"/>
                </a:solidFill>
              </a:rPr>
            </a:br>
            <a:r>
              <a:rPr lang="en-US" sz="3200" b="1" dirty="0">
                <a:solidFill>
                  <a:srgbClr val="0070C0"/>
                </a:solidFill>
              </a:rPr>
              <a:t>LA CAB as an example</a:t>
            </a:r>
          </a:p>
        </p:txBody>
      </p:sp>
      <p:pic>
        <p:nvPicPr>
          <p:cNvPr id="18" name="Content Placeholder 17">
            <a:extLst>
              <a:ext uri="{FF2B5EF4-FFF2-40B4-BE49-F238E27FC236}">
                <a16:creationId xmlns:a16="http://schemas.microsoft.com/office/drawing/2014/main" id="{E09142D6-1EE8-ED42-A0CB-909893591480}"/>
              </a:ext>
            </a:extLst>
          </p:cNvPr>
          <p:cNvPicPr>
            <a:picLocks noGrp="1" noChangeAspect="1"/>
          </p:cNvPicPr>
          <p:nvPr>
            <p:ph sz="half" idx="1"/>
          </p:nvPr>
        </p:nvPicPr>
        <p:blipFill>
          <a:blip r:embed="rId3"/>
          <a:stretch>
            <a:fillRect/>
          </a:stretch>
        </p:blipFill>
        <p:spPr>
          <a:xfrm>
            <a:off x="493270" y="1690688"/>
            <a:ext cx="8704565" cy="4267660"/>
          </a:xfrm>
        </p:spPr>
      </p:pic>
      <p:pic>
        <p:nvPicPr>
          <p:cNvPr id="22" name="Content Placeholder 7">
            <a:extLst>
              <a:ext uri="{FF2B5EF4-FFF2-40B4-BE49-F238E27FC236}">
                <a16:creationId xmlns:a16="http://schemas.microsoft.com/office/drawing/2014/main" id="{459C6A67-88B2-1846-9FED-E95D92AE8C91}"/>
              </a:ext>
            </a:extLst>
          </p:cNvPr>
          <p:cNvPicPr>
            <a:picLocks noGrp="1" noChangeAspect="1"/>
          </p:cNvPicPr>
          <p:nvPr>
            <p:ph sz="half" idx="2"/>
          </p:nvPr>
        </p:nvPicPr>
        <p:blipFill>
          <a:blip r:embed="rId4"/>
          <a:stretch>
            <a:fillRect/>
          </a:stretch>
        </p:blipFill>
        <p:spPr>
          <a:xfrm>
            <a:off x="2477730" y="1793296"/>
            <a:ext cx="7359444" cy="4165052"/>
          </a:xfrm>
        </p:spPr>
      </p:pic>
      <p:sp>
        <p:nvSpPr>
          <p:cNvPr id="23" name="TextBox 22">
            <a:extLst>
              <a:ext uri="{FF2B5EF4-FFF2-40B4-BE49-F238E27FC236}">
                <a16:creationId xmlns:a16="http://schemas.microsoft.com/office/drawing/2014/main" id="{6AB8CB20-8B86-B04B-B7BF-A1622D773B5A}"/>
              </a:ext>
            </a:extLst>
          </p:cNvPr>
          <p:cNvSpPr txBox="1"/>
          <p:nvPr/>
        </p:nvSpPr>
        <p:spPr>
          <a:xfrm>
            <a:off x="707923" y="6481347"/>
            <a:ext cx="9320244" cy="276999"/>
          </a:xfrm>
          <a:prstGeom prst="rect">
            <a:avLst/>
          </a:prstGeom>
          <a:noFill/>
        </p:spPr>
        <p:txBody>
          <a:bodyPr wrap="none" rtlCol="0">
            <a:spAutoFit/>
          </a:bodyPr>
          <a:lstStyle/>
          <a:p>
            <a:r>
              <a:rPr lang="en-US" sz="1200" dirty="0"/>
              <a:t>AVAC. Translating Scientific Advance into Public Health Impact: A Plan for Accelerating Access and Introduction of Injectable CAB for </a:t>
            </a:r>
            <a:r>
              <a:rPr lang="en-US" sz="1200" dirty="0" err="1"/>
              <a:t>PrEP.</a:t>
            </a:r>
            <a:r>
              <a:rPr lang="en-US" sz="1200" dirty="0"/>
              <a:t> June 2022</a:t>
            </a:r>
          </a:p>
        </p:txBody>
      </p:sp>
      <p:sp>
        <p:nvSpPr>
          <p:cNvPr id="24" name="TextBox 23">
            <a:extLst>
              <a:ext uri="{FF2B5EF4-FFF2-40B4-BE49-F238E27FC236}">
                <a16:creationId xmlns:a16="http://schemas.microsoft.com/office/drawing/2014/main" id="{C40B8C1D-9999-D54C-B843-C7A8D57923D1}"/>
              </a:ext>
            </a:extLst>
          </p:cNvPr>
          <p:cNvSpPr txBox="1"/>
          <p:nvPr/>
        </p:nvSpPr>
        <p:spPr>
          <a:xfrm>
            <a:off x="1224115" y="2690333"/>
            <a:ext cx="8804052" cy="1938992"/>
          </a:xfrm>
          <a:prstGeom prst="rect">
            <a:avLst/>
          </a:prstGeom>
          <a:noFill/>
        </p:spPr>
        <p:txBody>
          <a:bodyPr wrap="square" rtlCol="0">
            <a:spAutoFit/>
          </a:bodyPr>
          <a:lstStyle/>
          <a:p>
            <a:r>
              <a:rPr lang="en-MY" sz="2000" i="1" dirty="0">
                <a:solidFill>
                  <a:srgbClr val="002060"/>
                </a:solidFill>
              </a:rPr>
              <a:t>“</a:t>
            </a:r>
            <a:r>
              <a:rPr lang="en-MY" sz="2400" b="1" i="1" dirty="0">
                <a:solidFill>
                  <a:srgbClr val="002060"/>
                </a:solidFill>
              </a:rPr>
              <a:t>Products do not end pandemics; programs that deliver with equity and  urgency do! “</a:t>
            </a:r>
          </a:p>
          <a:p>
            <a:r>
              <a:rPr lang="en-MY" sz="2400" b="1" i="1" dirty="0">
                <a:solidFill>
                  <a:srgbClr val="002060"/>
                </a:solidFill>
              </a:rPr>
              <a:t>“To paraphrase the old adage, you can build it, but if you can’t explain it, make it accessible and trusted, and create community support for it, they might not come.” </a:t>
            </a:r>
            <a:r>
              <a:rPr lang="en-MY" sz="1600" i="1" dirty="0">
                <a:solidFill>
                  <a:srgbClr val="C00000"/>
                </a:solidFill>
              </a:rPr>
              <a:t>Tweet  AVAC  July 19 2022</a:t>
            </a:r>
            <a:endParaRPr lang="en-US" sz="1600" i="1" dirty="0">
              <a:solidFill>
                <a:srgbClr val="C00000"/>
              </a:solidFill>
            </a:endParaRPr>
          </a:p>
        </p:txBody>
      </p:sp>
      <p:pic>
        <p:nvPicPr>
          <p:cNvPr id="26" name="Picture 25">
            <a:extLst>
              <a:ext uri="{FF2B5EF4-FFF2-40B4-BE49-F238E27FC236}">
                <a16:creationId xmlns:a16="http://schemas.microsoft.com/office/drawing/2014/main" id="{F89D1E39-7B8C-8B44-A752-81383E467F56}"/>
              </a:ext>
            </a:extLst>
          </p:cNvPr>
          <p:cNvPicPr>
            <a:picLocks noChangeAspect="1"/>
          </p:cNvPicPr>
          <p:nvPr/>
        </p:nvPicPr>
        <p:blipFill>
          <a:blip r:embed="rId5"/>
          <a:stretch>
            <a:fillRect/>
          </a:stretch>
        </p:blipFill>
        <p:spPr>
          <a:xfrm>
            <a:off x="0" y="0"/>
            <a:ext cx="2081258" cy="1325563"/>
          </a:xfrm>
          <a:prstGeom prst="rect">
            <a:avLst/>
          </a:prstGeom>
        </p:spPr>
      </p:pic>
    </p:spTree>
    <p:extLst>
      <p:ext uri="{BB962C8B-B14F-4D97-AF65-F5344CB8AC3E}">
        <p14:creationId xmlns:p14="http://schemas.microsoft.com/office/powerpoint/2010/main" val="277423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4CA1A-4B56-BD46-B776-DEC23FA6FB7F}"/>
              </a:ext>
            </a:extLst>
          </p:cNvPr>
          <p:cNvSpPr>
            <a:spLocks noGrp="1"/>
          </p:cNvSpPr>
          <p:nvPr>
            <p:ph type="title"/>
          </p:nvPr>
        </p:nvSpPr>
        <p:spPr/>
        <p:txBody>
          <a:bodyPr/>
          <a:lstStyle/>
          <a:p>
            <a:pPr algn="ctr"/>
            <a:r>
              <a:rPr lang="en-US" b="1" dirty="0">
                <a:solidFill>
                  <a:srgbClr val="0070C0"/>
                </a:solidFill>
              </a:rPr>
              <a:t>Conclusion</a:t>
            </a:r>
          </a:p>
        </p:txBody>
      </p:sp>
      <p:sp>
        <p:nvSpPr>
          <p:cNvPr id="3" name="Content Placeholder 2">
            <a:extLst>
              <a:ext uri="{FF2B5EF4-FFF2-40B4-BE49-F238E27FC236}">
                <a16:creationId xmlns:a16="http://schemas.microsoft.com/office/drawing/2014/main" id="{C202A9C8-57F7-814D-905A-B8A09E7DB46E}"/>
              </a:ext>
            </a:extLst>
          </p:cNvPr>
          <p:cNvSpPr>
            <a:spLocks noGrp="1"/>
          </p:cNvSpPr>
          <p:nvPr>
            <p:ph idx="1"/>
          </p:nvPr>
        </p:nvSpPr>
        <p:spPr/>
        <p:txBody>
          <a:bodyPr>
            <a:normAutofit fontScale="85000" lnSpcReduction="20000"/>
          </a:bodyPr>
          <a:lstStyle/>
          <a:p>
            <a:r>
              <a:rPr lang="en-US" dirty="0"/>
              <a:t>LA ART is a game changing addition to the anti-HIV armamentarium</a:t>
            </a:r>
          </a:p>
          <a:p>
            <a:r>
              <a:rPr lang="en-US" dirty="0"/>
              <a:t>Younger individuals, recently diagnosed with HIV who perceive more stigma or stress from their daily oral ART express the greatest interest in trying a long acting HIV regimen</a:t>
            </a:r>
            <a:r>
              <a:rPr lang="en-MY" dirty="0"/>
              <a:t>. </a:t>
            </a:r>
          </a:p>
          <a:p>
            <a:r>
              <a:rPr lang="en-MY" dirty="0"/>
              <a:t>Understudied populations, including pregnant women, adolescents and people with detectable viral loads due to poor adherence is lacking and very much needed</a:t>
            </a:r>
          </a:p>
          <a:p>
            <a:r>
              <a:rPr lang="en-US" dirty="0"/>
              <a:t>Robust implementation science studies on preferences and concerns of users and ways of integrating LA ART into client preferred models of care for treatment and prevention are needed to ensure effective implementation in LMIC</a:t>
            </a:r>
          </a:p>
          <a:p>
            <a:r>
              <a:rPr lang="en-US" dirty="0"/>
              <a:t>LA injectables for HIV treatment  are unlikely to be SOC or first line in resource-limited settings if treatment costs remain unacceptably high and inequitable global access will continue to persist</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D4D74D0D-4ABB-7943-B0A7-C2E447ED97EE}"/>
              </a:ext>
            </a:extLst>
          </p:cNvPr>
          <p:cNvPicPr>
            <a:picLocks noChangeAspect="1"/>
          </p:cNvPicPr>
          <p:nvPr/>
        </p:nvPicPr>
        <p:blipFill>
          <a:blip r:embed="rId2"/>
          <a:stretch>
            <a:fillRect/>
          </a:stretch>
        </p:blipFill>
        <p:spPr>
          <a:xfrm>
            <a:off x="0" y="0"/>
            <a:ext cx="2133600" cy="1358900"/>
          </a:xfrm>
          <a:prstGeom prst="rect">
            <a:avLst/>
          </a:prstGeom>
        </p:spPr>
      </p:pic>
    </p:spTree>
    <p:extLst>
      <p:ext uri="{BB962C8B-B14F-4D97-AF65-F5344CB8AC3E}">
        <p14:creationId xmlns:p14="http://schemas.microsoft.com/office/powerpoint/2010/main" val="2029387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2A733-5FE3-7A4A-A94F-C7D47C44F396}"/>
              </a:ext>
            </a:extLst>
          </p:cNvPr>
          <p:cNvSpPr>
            <a:spLocks noGrp="1"/>
          </p:cNvSpPr>
          <p:nvPr>
            <p:ph type="title"/>
          </p:nvPr>
        </p:nvSpPr>
        <p:spPr/>
        <p:txBody>
          <a:bodyPr/>
          <a:lstStyle/>
          <a:p>
            <a:pPr algn="ctr"/>
            <a:r>
              <a:rPr lang="en-US" b="1" dirty="0">
                <a:solidFill>
                  <a:srgbClr val="0070C0"/>
                </a:solidFill>
              </a:rPr>
              <a:t>Acknowledgements</a:t>
            </a:r>
          </a:p>
        </p:txBody>
      </p:sp>
      <p:sp>
        <p:nvSpPr>
          <p:cNvPr id="3" name="Content Placeholder 2">
            <a:extLst>
              <a:ext uri="{FF2B5EF4-FFF2-40B4-BE49-F238E27FC236}">
                <a16:creationId xmlns:a16="http://schemas.microsoft.com/office/drawing/2014/main" id="{7831914B-333C-1C4C-A519-B29614D3557F}"/>
              </a:ext>
            </a:extLst>
          </p:cNvPr>
          <p:cNvSpPr>
            <a:spLocks noGrp="1"/>
          </p:cNvSpPr>
          <p:nvPr>
            <p:ph idx="1"/>
          </p:nvPr>
        </p:nvSpPr>
        <p:spPr/>
        <p:txBody>
          <a:bodyPr/>
          <a:lstStyle/>
          <a:p>
            <a:r>
              <a:rPr lang="en-US" dirty="0"/>
              <a:t>Stephane Wen Wei Ku</a:t>
            </a:r>
          </a:p>
          <a:p>
            <a:r>
              <a:rPr lang="en-US" dirty="0"/>
              <a:t>Vicki </a:t>
            </a:r>
            <a:r>
              <a:rPr lang="en-US" dirty="0" err="1"/>
              <a:t>Holohan</a:t>
            </a:r>
            <a:endParaRPr lang="en-US" dirty="0"/>
          </a:p>
          <a:p>
            <a:r>
              <a:rPr lang="en-US" dirty="0"/>
              <a:t>Marco Vittoria</a:t>
            </a:r>
          </a:p>
          <a:p>
            <a:r>
              <a:rPr lang="en-US" dirty="0" err="1"/>
              <a:t>Nittaya</a:t>
            </a:r>
            <a:r>
              <a:rPr lang="en-US" dirty="0"/>
              <a:t> </a:t>
            </a:r>
            <a:r>
              <a:rPr lang="en-US" dirty="0" err="1"/>
              <a:t>Phanuphak</a:t>
            </a:r>
            <a:endParaRPr lang="en-US" dirty="0"/>
          </a:p>
          <a:p>
            <a:r>
              <a:rPr lang="en-US" dirty="0" err="1"/>
              <a:t>Adeeba</a:t>
            </a:r>
            <a:r>
              <a:rPr lang="en-US" dirty="0"/>
              <a:t> </a:t>
            </a:r>
            <a:r>
              <a:rPr lang="en-US" dirty="0" err="1"/>
              <a:t>Kamarulzaman</a:t>
            </a:r>
            <a:endParaRPr lang="en-US" dirty="0"/>
          </a:p>
          <a:p>
            <a:r>
              <a:rPr lang="en-US" dirty="0"/>
              <a:t>ID Unit, University of Malaya</a:t>
            </a:r>
          </a:p>
          <a:p>
            <a:endParaRPr lang="en-US" dirty="0"/>
          </a:p>
        </p:txBody>
      </p:sp>
      <p:pic>
        <p:nvPicPr>
          <p:cNvPr id="5" name="Picture 4">
            <a:extLst>
              <a:ext uri="{FF2B5EF4-FFF2-40B4-BE49-F238E27FC236}">
                <a16:creationId xmlns:a16="http://schemas.microsoft.com/office/drawing/2014/main" id="{74A6D6D7-E031-9F4B-91F6-31CC2BC0E5DC}"/>
              </a:ext>
            </a:extLst>
          </p:cNvPr>
          <p:cNvPicPr>
            <a:picLocks noChangeAspect="1"/>
          </p:cNvPicPr>
          <p:nvPr/>
        </p:nvPicPr>
        <p:blipFill>
          <a:blip r:embed="rId2"/>
          <a:stretch>
            <a:fillRect/>
          </a:stretch>
        </p:blipFill>
        <p:spPr>
          <a:xfrm>
            <a:off x="3338560" y="5313668"/>
            <a:ext cx="2298013" cy="1388440"/>
          </a:xfrm>
          <a:prstGeom prst="rect">
            <a:avLst/>
          </a:prstGeom>
        </p:spPr>
      </p:pic>
      <p:pic>
        <p:nvPicPr>
          <p:cNvPr id="7" name="Picture 2" descr="page24image4456">
            <a:extLst>
              <a:ext uri="{FF2B5EF4-FFF2-40B4-BE49-F238E27FC236}">
                <a16:creationId xmlns:a16="http://schemas.microsoft.com/office/drawing/2014/main" id="{7D96F535-070E-BE49-89E6-5B7E89127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97" y="5313668"/>
            <a:ext cx="2555096" cy="15206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F3A87CF-5B52-5140-B4CE-06B2011CF60F}"/>
              </a:ext>
            </a:extLst>
          </p:cNvPr>
          <p:cNvPicPr>
            <a:picLocks noChangeAspect="1"/>
          </p:cNvPicPr>
          <p:nvPr/>
        </p:nvPicPr>
        <p:blipFill>
          <a:blip r:embed="rId4"/>
          <a:stretch>
            <a:fillRect/>
          </a:stretch>
        </p:blipFill>
        <p:spPr>
          <a:xfrm>
            <a:off x="5976675" y="2028304"/>
            <a:ext cx="6068519" cy="4045679"/>
          </a:xfrm>
          <a:prstGeom prst="rect">
            <a:avLst/>
          </a:prstGeom>
        </p:spPr>
      </p:pic>
      <p:pic>
        <p:nvPicPr>
          <p:cNvPr id="12" name="Picture 11">
            <a:extLst>
              <a:ext uri="{FF2B5EF4-FFF2-40B4-BE49-F238E27FC236}">
                <a16:creationId xmlns:a16="http://schemas.microsoft.com/office/drawing/2014/main" id="{E037CEFD-B230-7244-BA8C-C7E0CE69ADF0}"/>
              </a:ext>
            </a:extLst>
          </p:cNvPr>
          <p:cNvPicPr>
            <a:picLocks noChangeAspect="1"/>
          </p:cNvPicPr>
          <p:nvPr/>
        </p:nvPicPr>
        <p:blipFill>
          <a:blip r:embed="rId5"/>
          <a:stretch>
            <a:fillRect/>
          </a:stretch>
        </p:blipFill>
        <p:spPr>
          <a:xfrm>
            <a:off x="0" y="0"/>
            <a:ext cx="2133600" cy="1358900"/>
          </a:xfrm>
          <a:prstGeom prst="rect">
            <a:avLst/>
          </a:prstGeom>
        </p:spPr>
      </p:pic>
    </p:spTree>
    <p:extLst>
      <p:ext uri="{BB962C8B-B14F-4D97-AF65-F5344CB8AC3E}">
        <p14:creationId xmlns:p14="http://schemas.microsoft.com/office/powerpoint/2010/main" val="433120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A7E14-27E5-444B-A59E-E9DCBE47900D}"/>
              </a:ext>
            </a:extLst>
          </p:cNvPr>
          <p:cNvSpPr>
            <a:spLocks noGrp="1"/>
          </p:cNvSpPr>
          <p:nvPr>
            <p:ph type="title"/>
          </p:nvPr>
        </p:nvSpPr>
        <p:spPr/>
        <p:txBody>
          <a:bodyPr/>
          <a:lstStyle/>
          <a:p>
            <a:pPr algn="ctr"/>
            <a:r>
              <a:rPr lang="en-US" b="1" dirty="0">
                <a:solidFill>
                  <a:srgbClr val="0070C0"/>
                </a:solidFill>
              </a:rPr>
              <a:t>Outline of my talk </a:t>
            </a:r>
          </a:p>
        </p:txBody>
      </p:sp>
      <p:sp>
        <p:nvSpPr>
          <p:cNvPr id="3" name="Content Placeholder 2">
            <a:extLst>
              <a:ext uri="{FF2B5EF4-FFF2-40B4-BE49-F238E27FC236}">
                <a16:creationId xmlns:a16="http://schemas.microsoft.com/office/drawing/2014/main" id="{D74D0F60-B900-8F42-80AB-0EE41D2B3E4A}"/>
              </a:ext>
            </a:extLst>
          </p:cNvPr>
          <p:cNvSpPr>
            <a:spLocks noGrp="1"/>
          </p:cNvSpPr>
          <p:nvPr>
            <p:ph idx="1"/>
          </p:nvPr>
        </p:nvSpPr>
        <p:spPr/>
        <p:txBody>
          <a:bodyPr>
            <a:normAutofit/>
          </a:bodyPr>
          <a:lstStyle/>
          <a:p>
            <a:r>
              <a:rPr lang="en-US" sz="3200" dirty="0"/>
              <a:t>Summary of Phase 3 LA ART studies</a:t>
            </a:r>
          </a:p>
          <a:p>
            <a:r>
              <a:rPr lang="en-US" sz="3200" dirty="0"/>
              <a:t>Opportunities &amp; challenges of LA ART </a:t>
            </a:r>
          </a:p>
          <a:p>
            <a:r>
              <a:rPr lang="en-US" sz="3200" dirty="0"/>
              <a:t>Key populations and perceptions of LA ART</a:t>
            </a:r>
          </a:p>
          <a:p>
            <a:r>
              <a:rPr lang="en-US" sz="3200" dirty="0"/>
              <a:t>Clinical and implementation considerations</a:t>
            </a:r>
          </a:p>
          <a:p>
            <a:r>
              <a:rPr lang="en-US" sz="3200" dirty="0"/>
              <a:t>A focus on LMIC , advocacy and access issues</a:t>
            </a:r>
          </a:p>
        </p:txBody>
      </p:sp>
      <p:pic>
        <p:nvPicPr>
          <p:cNvPr id="5" name="Picture 4">
            <a:extLst>
              <a:ext uri="{FF2B5EF4-FFF2-40B4-BE49-F238E27FC236}">
                <a16:creationId xmlns:a16="http://schemas.microsoft.com/office/drawing/2014/main" id="{B65E3D1A-E315-6A42-AB09-AF4A1AF50150}"/>
              </a:ext>
            </a:extLst>
          </p:cNvPr>
          <p:cNvPicPr>
            <a:picLocks noChangeAspect="1"/>
          </p:cNvPicPr>
          <p:nvPr/>
        </p:nvPicPr>
        <p:blipFill>
          <a:blip r:embed="rId2"/>
          <a:stretch>
            <a:fillRect/>
          </a:stretch>
        </p:blipFill>
        <p:spPr>
          <a:xfrm>
            <a:off x="0" y="0"/>
            <a:ext cx="2133600" cy="1358900"/>
          </a:xfrm>
          <a:prstGeom prst="rect">
            <a:avLst/>
          </a:prstGeom>
        </p:spPr>
      </p:pic>
    </p:spTree>
    <p:extLst>
      <p:ext uri="{BB962C8B-B14F-4D97-AF65-F5344CB8AC3E}">
        <p14:creationId xmlns:p14="http://schemas.microsoft.com/office/powerpoint/2010/main" val="2818520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11A3D-9C66-47C7-EE0B-3BE8C5B51286}"/>
              </a:ext>
            </a:extLst>
          </p:cNvPr>
          <p:cNvSpPr>
            <a:spLocks noGrp="1"/>
          </p:cNvSpPr>
          <p:nvPr>
            <p:ph type="title"/>
          </p:nvPr>
        </p:nvSpPr>
        <p:spPr>
          <a:xfrm>
            <a:off x="1979449" y="226063"/>
            <a:ext cx="9374351" cy="1325563"/>
          </a:xfrm>
        </p:spPr>
        <p:txBody>
          <a:bodyPr>
            <a:noAutofit/>
          </a:bodyPr>
          <a:lstStyle/>
          <a:p>
            <a:pPr algn="ctr"/>
            <a:r>
              <a:rPr lang="en-US" sz="3200" b="1" dirty="0">
                <a:solidFill>
                  <a:srgbClr val="0070C0"/>
                </a:solidFill>
              </a:rPr>
              <a:t>Long-lasting Treatment With Less Frequent Dosing </a:t>
            </a:r>
            <a:br>
              <a:rPr lang="en-US" sz="3200" b="1" dirty="0">
                <a:solidFill>
                  <a:srgbClr val="0070C0"/>
                </a:solidFill>
              </a:rPr>
            </a:br>
            <a:r>
              <a:rPr lang="en-US" sz="3200" b="1" dirty="0">
                <a:solidFill>
                  <a:srgbClr val="0070C0"/>
                </a:solidFill>
              </a:rPr>
              <a:t>Is a Priority for PLWH</a:t>
            </a:r>
          </a:p>
        </p:txBody>
      </p:sp>
      <p:sp>
        <p:nvSpPr>
          <p:cNvPr id="26" name="Content Placeholder 25">
            <a:extLst>
              <a:ext uri="{FF2B5EF4-FFF2-40B4-BE49-F238E27FC236}">
                <a16:creationId xmlns:a16="http://schemas.microsoft.com/office/drawing/2014/main" id="{E02854A9-8E6E-739C-9C1D-F8F667D54CCB}"/>
              </a:ext>
            </a:extLst>
          </p:cNvPr>
          <p:cNvSpPr>
            <a:spLocks noGrp="1"/>
          </p:cNvSpPr>
          <p:nvPr>
            <p:ph idx="1"/>
          </p:nvPr>
        </p:nvSpPr>
        <p:spPr>
          <a:xfrm>
            <a:off x="618596" y="1624360"/>
            <a:ext cx="7215350" cy="4650686"/>
          </a:xfrm>
        </p:spPr>
        <p:txBody>
          <a:bodyPr>
            <a:normAutofit/>
          </a:bodyPr>
          <a:lstStyle/>
          <a:p>
            <a:r>
              <a:rPr lang="en-US" sz="1800" dirty="0">
                <a:latin typeface="+mj-lt"/>
              </a:rPr>
              <a:t>Positive Perspectives Survey: 2016-2017, </a:t>
            </a:r>
            <a:r>
              <a:rPr lang="en-GB" sz="1800" dirty="0">
                <a:latin typeface="+mj-lt"/>
              </a:rPr>
              <a:t>participants from 9 countries in North America, Europe, and Australia (N = 1111</a:t>
            </a:r>
            <a:r>
              <a:rPr lang="en-GB" sz="1800" dirty="0"/>
              <a:t>)</a:t>
            </a:r>
            <a:endParaRPr lang="en-US" sz="1800" dirty="0"/>
          </a:p>
        </p:txBody>
      </p:sp>
      <p:sp>
        <p:nvSpPr>
          <p:cNvPr id="28" name="Text Box 11">
            <a:extLst>
              <a:ext uri="{FF2B5EF4-FFF2-40B4-BE49-F238E27FC236}">
                <a16:creationId xmlns:a16="http://schemas.microsoft.com/office/drawing/2014/main" id="{2FBF628E-3F0A-5BE5-CE3C-D536415A5A70}"/>
              </a:ext>
            </a:extLst>
          </p:cNvPr>
          <p:cNvSpPr txBox="1">
            <a:spLocks noChangeArrowheads="1"/>
          </p:cNvSpPr>
          <p:nvPr/>
        </p:nvSpPr>
        <p:spPr bwMode="auto">
          <a:xfrm>
            <a:off x="414339" y="638574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Young. IDWeek 2017. Abstr 1393. </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p>
        </p:txBody>
      </p:sp>
      <p:graphicFrame>
        <p:nvGraphicFramePr>
          <p:cNvPr id="48" name="Chart 4">
            <a:extLst>
              <a:ext uri="{FF2B5EF4-FFF2-40B4-BE49-F238E27FC236}">
                <a16:creationId xmlns:a16="http://schemas.microsoft.com/office/drawing/2014/main" id="{044C35C4-2C2D-2242-8FB9-156E5A6198A5}"/>
              </a:ext>
            </a:extLst>
          </p:cNvPr>
          <p:cNvGraphicFramePr>
            <a:graphicFrameLocks/>
          </p:cNvGraphicFramePr>
          <p:nvPr/>
        </p:nvGraphicFramePr>
        <p:xfrm>
          <a:off x="0" y="2292007"/>
          <a:ext cx="7316318" cy="3983039"/>
        </p:xfrm>
        <a:graphic>
          <a:graphicData uri="http://schemas.openxmlformats.org/drawingml/2006/chart">
            <c:chart xmlns:c="http://schemas.openxmlformats.org/drawingml/2006/chart" xmlns:r="http://schemas.openxmlformats.org/officeDocument/2006/relationships" r:id="rId3"/>
          </a:graphicData>
        </a:graphic>
      </p:graphicFrame>
      <p:sp>
        <p:nvSpPr>
          <p:cNvPr id="49" name="TextBox 48">
            <a:extLst>
              <a:ext uri="{FF2B5EF4-FFF2-40B4-BE49-F238E27FC236}">
                <a16:creationId xmlns:a16="http://schemas.microsoft.com/office/drawing/2014/main" id="{DBF308CB-184A-E918-7416-A76F0E1B39D8}"/>
              </a:ext>
            </a:extLst>
          </p:cNvPr>
          <p:cNvSpPr txBox="1"/>
          <p:nvPr/>
        </p:nvSpPr>
        <p:spPr>
          <a:xfrm>
            <a:off x="1314421" y="2676486"/>
            <a:ext cx="2026078" cy="369332"/>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Reduces long-term effects of </a:t>
            </a:r>
            <a:br>
              <a:rPr kumimoji="0" lang="en-GB" sz="1200"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br>
            <a:r>
              <a:rPr kumimoji="0" lang="en-GB" sz="1200"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HIV medicine on my body</a:t>
            </a:r>
          </a:p>
        </p:txBody>
      </p:sp>
      <p:sp>
        <p:nvSpPr>
          <p:cNvPr id="50" name="TextBox 49">
            <a:extLst>
              <a:ext uri="{FF2B5EF4-FFF2-40B4-BE49-F238E27FC236}">
                <a16:creationId xmlns:a16="http://schemas.microsoft.com/office/drawing/2014/main" id="{6A299E83-6D91-49A1-A05E-5E52E17A916E}"/>
              </a:ext>
            </a:extLst>
          </p:cNvPr>
          <p:cNvSpPr txBox="1"/>
          <p:nvPr/>
        </p:nvSpPr>
        <p:spPr>
          <a:xfrm>
            <a:off x="876724" y="3072311"/>
            <a:ext cx="2463775" cy="553998"/>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E1471D"/>
                </a:solidFill>
                <a:effectLst/>
                <a:uLnTx/>
                <a:uFillTx/>
                <a:latin typeface="Calibri"/>
                <a:ea typeface="+mn-ea"/>
                <a:cs typeface="Arial" panose="020B0604020202020204" pitchFamily="34" charset="0"/>
              </a:rPr>
              <a:t>Longer lasting so I can take treatment less often </a:t>
            </a:r>
            <a:r>
              <a:rPr kumimoji="0" lang="en-GB" sz="1200" i="0" u="none" strike="noStrike" kern="0" cap="none" spc="0" normalizeH="0" baseline="0" noProof="0" dirty="0">
                <a:ln>
                  <a:noFill/>
                </a:ln>
                <a:effectLst/>
                <a:uLnTx/>
                <a:uFillTx/>
                <a:latin typeface="Calibri"/>
                <a:ea typeface="+mn-ea"/>
                <a:cs typeface="Arial" panose="020B0604020202020204" pitchFamily="34" charset="0"/>
              </a:rPr>
              <a:t>(eg, monthly injection administered by doctor/nurse)</a:t>
            </a:r>
          </a:p>
        </p:txBody>
      </p:sp>
      <p:sp>
        <p:nvSpPr>
          <p:cNvPr id="51" name="TextBox 50">
            <a:extLst>
              <a:ext uri="{FF2B5EF4-FFF2-40B4-BE49-F238E27FC236}">
                <a16:creationId xmlns:a16="http://schemas.microsoft.com/office/drawing/2014/main" id="{E1352A22-E7B0-3868-0F98-A12028723697}"/>
              </a:ext>
            </a:extLst>
          </p:cNvPr>
          <p:cNvSpPr txBox="1"/>
          <p:nvPr/>
        </p:nvSpPr>
        <p:spPr>
          <a:xfrm>
            <a:off x="1503829" y="3697540"/>
            <a:ext cx="1836670"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Fewer side effects</a:t>
            </a:r>
          </a:p>
        </p:txBody>
      </p:sp>
      <p:sp>
        <p:nvSpPr>
          <p:cNvPr id="52" name="TextBox 51">
            <a:extLst>
              <a:ext uri="{FF2B5EF4-FFF2-40B4-BE49-F238E27FC236}">
                <a16:creationId xmlns:a16="http://schemas.microsoft.com/office/drawing/2014/main" id="{A580AD28-2E26-576A-F259-04DF0F9C8446}"/>
              </a:ext>
            </a:extLst>
          </p:cNvPr>
          <p:cNvSpPr txBox="1"/>
          <p:nvPr/>
        </p:nvSpPr>
        <p:spPr>
          <a:xfrm>
            <a:off x="1164783" y="4046572"/>
            <a:ext cx="2175715" cy="369332"/>
          </a:xfrm>
          <a:prstGeom prst="rect">
            <a:avLst/>
          </a:prstGeom>
          <a:noFill/>
        </p:spPr>
        <p:txBody>
          <a:bodyPr wrap="square" lIns="0" tIns="0" rIns="0" bIns="0" rtlCol="0" anchor="ctr">
            <a:spAutoFit/>
          </a:bodyPr>
          <a:lstStyle>
            <a:defPPr>
              <a:defRPr lang="en-US"/>
            </a:defPPr>
            <a:lvl1pPr marR="0" lvl="0" indent="0" algn="r" fontAlgn="auto">
              <a:lnSpc>
                <a:spcPct val="100000"/>
              </a:lnSpc>
              <a:spcBef>
                <a:spcPts val="0"/>
              </a:spcBef>
              <a:spcAft>
                <a:spcPts val="0"/>
              </a:spcAft>
              <a:buClrTx/>
              <a:buSzTx/>
              <a:buFontTx/>
              <a:buNone/>
              <a:tabLst/>
              <a:defRPr kumimoji="0" sz="1200" b="0" i="0" u="none" strike="noStrike" kern="0" cap="none" spc="0" normalizeH="0" baseline="0">
                <a:ln>
                  <a:noFill/>
                </a:ln>
                <a:solidFill>
                  <a:srgbClr val="000000"/>
                </a:solidFill>
                <a:effectLst/>
                <a:uLnTx/>
                <a:uFillTx/>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I can take less HIV medicine and get the same effect</a:t>
            </a:r>
          </a:p>
        </p:txBody>
      </p:sp>
      <p:sp>
        <p:nvSpPr>
          <p:cNvPr id="53" name="TextBox 52">
            <a:extLst>
              <a:ext uri="{FF2B5EF4-FFF2-40B4-BE49-F238E27FC236}">
                <a16:creationId xmlns:a16="http://schemas.microsoft.com/office/drawing/2014/main" id="{12EA9AEB-0352-EFDB-0894-1137EFBE1100}"/>
              </a:ext>
            </a:extLst>
          </p:cNvPr>
          <p:cNvSpPr txBox="1"/>
          <p:nvPr/>
        </p:nvSpPr>
        <p:spPr>
          <a:xfrm>
            <a:off x="676027" y="4502552"/>
            <a:ext cx="2664472" cy="369332"/>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Does not cause a problem with medication I currently take for other illnesses</a:t>
            </a:r>
          </a:p>
        </p:txBody>
      </p:sp>
      <p:sp>
        <p:nvSpPr>
          <p:cNvPr id="54" name="TextBox 53">
            <a:extLst>
              <a:ext uri="{FF2B5EF4-FFF2-40B4-BE49-F238E27FC236}">
                <a16:creationId xmlns:a16="http://schemas.microsoft.com/office/drawing/2014/main" id="{B30340C9-81EF-37F7-A423-0794F28A781A}"/>
              </a:ext>
            </a:extLst>
          </p:cNvPr>
          <p:cNvSpPr txBox="1"/>
          <p:nvPr/>
        </p:nvSpPr>
        <p:spPr>
          <a:xfrm>
            <a:off x="1866493" y="5024715"/>
            <a:ext cx="1474006"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Fewer pills each day</a:t>
            </a:r>
          </a:p>
        </p:txBody>
      </p:sp>
      <p:sp>
        <p:nvSpPr>
          <p:cNvPr id="55" name="TextBox 54">
            <a:extLst>
              <a:ext uri="{FF2B5EF4-FFF2-40B4-BE49-F238E27FC236}">
                <a16:creationId xmlns:a16="http://schemas.microsoft.com/office/drawing/2014/main" id="{0638064F-F79F-E1AD-5368-9DAD2B3B4A36}"/>
              </a:ext>
            </a:extLst>
          </p:cNvPr>
          <p:cNvSpPr txBox="1"/>
          <p:nvPr/>
        </p:nvSpPr>
        <p:spPr>
          <a:xfrm>
            <a:off x="1009425" y="5497197"/>
            <a:ext cx="2331074"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No food restrictions or requirements</a:t>
            </a:r>
          </a:p>
        </p:txBody>
      </p:sp>
      <p:sp>
        <p:nvSpPr>
          <p:cNvPr id="56" name="TextBox 55">
            <a:extLst>
              <a:ext uri="{FF2B5EF4-FFF2-40B4-BE49-F238E27FC236}">
                <a16:creationId xmlns:a16="http://schemas.microsoft.com/office/drawing/2014/main" id="{7DA52584-9B95-1229-752E-B28047738DE6}"/>
              </a:ext>
            </a:extLst>
          </p:cNvPr>
          <p:cNvSpPr txBox="1"/>
          <p:nvPr/>
        </p:nvSpPr>
        <p:spPr>
          <a:xfrm>
            <a:off x="1979449" y="5962967"/>
            <a:ext cx="1361050"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Smaller pill sizes</a:t>
            </a:r>
          </a:p>
        </p:txBody>
      </p:sp>
      <p:cxnSp>
        <p:nvCxnSpPr>
          <p:cNvPr id="57" name="Straight Connector 56">
            <a:extLst>
              <a:ext uri="{FF2B5EF4-FFF2-40B4-BE49-F238E27FC236}">
                <a16:creationId xmlns:a16="http://schemas.microsoft.com/office/drawing/2014/main" id="{36FEA1A5-FCEC-2487-CD98-C42B12C89FFA}"/>
              </a:ext>
            </a:extLst>
          </p:cNvPr>
          <p:cNvCxnSpPr/>
          <p:nvPr/>
        </p:nvCxnSpPr>
        <p:spPr>
          <a:xfrm>
            <a:off x="4875657" y="2673877"/>
            <a:ext cx="18826" cy="360116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8" name="Text Box 6">
            <a:extLst>
              <a:ext uri="{FF2B5EF4-FFF2-40B4-BE49-F238E27FC236}">
                <a16:creationId xmlns:a16="http://schemas.microsoft.com/office/drawing/2014/main" id="{F8011EEA-5A12-B19A-4D75-5A999ABDC086}"/>
              </a:ext>
            </a:extLst>
          </p:cNvPr>
          <p:cNvSpPr txBox="1">
            <a:spLocks noChangeArrowheads="1"/>
          </p:cNvSpPr>
          <p:nvPr/>
        </p:nvSpPr>
        <p:spPr bwMode="auto">
          <a:xfrm>
            <a:off x="4094438" y="2178328"/>
            <a:ext cx="1640611" cy="28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3236" tIns="33236" rIns="33236" bIns="33236">
            <a:spAutoFit/>
          </a:bodyPr>
          <a:lstStyle>
            <a:lvl1pPr defTabSz="968375" eaLnBrk="0" hangingPunct="0">
              <a:spcAft>
                <a:spcPts val="300"/>
              </a:spcAft>
              <a:buClr>
                <a:srgbClr val="E31836"/>
              </a:buClr>
              <a:buSzPct val="115000"/>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1pPr>
            <a:lvl2pPr marL="473075" indent="-257175" defTabSz="968375" eaLnBrk="0" hangingPunct="0">
              <a:spcAft>
                <a:spcPts val="300"/>
              </a:spcAft>
              <a:buClr>
                <a:srgbClr val="E31836"/>
              </a:buClr>
              <a:buSzPct val="115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639763" indent="-158750" defTabSz="968375" eaLnBrk="0" hangingPunct="0">
              <a:spcAft>
                <a:spcPts val="300"/>
              </a:spcAft>
              <a:buClr>
                <a:srgbClr val="E31836"/>
              </a:buClr>
              <a:buSzPct val="115000"/>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798513" indent="-142875" defTabSz="968375" eaLnBrk="0" hangingPunct="0">
              <a:spcAft>
                <a:spcPts val="300"/>
              </a:spcAft>
              <a:buClr>
                <a:srgbClr val="E31836"/>
              </a:buClr>
              <a:buSzPct val="115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922338" indent="-114300" defTabSz="968375" eaLnBrk="0" hangingPunct="0">
              <a:spcAft>
                <a:spcPts val="300"/>
              </a:spcAft>
              <a:buClr>
                <a:srgbClr val="E31836"/>
              </a:buClr>
              <a:buSzPct val="115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1379538" indent="-114300" defTabSz="968375" eaLnBrk="0" fontAlgn="base" hangingPunct="0">
              <a:spcBef>
                <a:spcPct val="0"/>
              </a:spcBef>
              <a:spcAft>
                <a:spcPts val="300"/>
              </a:spcAft>
              <a:buClr>
                <a:srgbClr val="E31836"/>
              </a:buClr>
              <a:buSzPct val="115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1836738" indent="-114300" defTabSz="968375" eaLnBrk="0" fontAlgn="base" hangingPunct="0">
              <a:spcBef>
                <a:spcPct val="0"/>
              </a:spcBef>
              <a:spcAft>
                <a:spcPts val="300"/>
              </a:spcAft>
              <a:buClr>
                <a:srgbClr val="E31836"/>
              </a:buClr>
              <a:buSzPct val="115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2293938" indent="-114300" defTabSz="968375" eaLnBrk="0" fontAlgn="base" hangingPunct="0">
              <a:spcBef>
                <a:spcPct val="0"/>
              </a:spcBef>
              <a:spcAft>
                <a:spcPts val="300"/>
              </a:spcAft>
              <a:buClr>
                <a:srgbClr val="E31836"/>
              </a:buClr>
              <a:buSzPct val="115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2751138" indent="-114300" defTabSz="968375" eaLnBrk="0" fontAlgn="base" hangingPunct="0">
              <a:spcBef>
                <a:spcPct val="0"/>
              </a:spcBef>
              <a:spcAft>
                <a:spcPts val="300"/>
              </a:spcAft>
              <a:buClr>
                <a:srgbClr val="E31836"/>
              </a:buClr>
              <a:buSzPct val="115000"/>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marL="0" marR="0" lvl="0" indent="0" algn="ctr" defTabSz="968375" rtl="0" eaLnBrk="1" fontAlgn="auto" latinLnBrk="0" hangingPunct="1">
              <a:lnSpc>
                <a:spcPct val="100000"/>
              </a:lnSpc>
              <a:spcBef>
                <a:spcPct val="20000"/>
              </a:spcBef>
              <a:spcAft>
                <a:spcPct val="0"/>
              </a:spcAft>
              <a:buClr>
                <a:srgbClr val="000840"/>
              </a:buClr>
              <a:buSzTx/>
              <a:buFont typeface="Arial" panose="020B0604020202020204" pitchFamily="34" charset="0"/>
              <a:buNone/>
              <a:tabLst/>
              <a:defRPr/>
            </a:pPr>
            <a:r>
              <a:rPr kumimoji="0" lang="en-GB" altLang="en-US" sz="1400" b="1" i="0" u="none" strike="noStrike" kern="0" cap="none" spc="0" normalizeH="0" baseline="0" noProof="0" dirty="0">
                <a:ln>
                  <a:noFill/>
                </a:ln>
                <a:solidFill>
                  <a:srgbClr val="000000"/>
                </a:solidFill>
                <a:effectLst/>
                <a:uLnTx/>
                <a:uFillTx/>
                <a:latin typeface="Calibri"/>
                <a:ea typeface="+mn-ea"/>
                <a:cs typeface="Arial" panose="020B0604020202020204" pitchFamily="34" charset="0"/>
              </a:rPr>
              <a:t>Average Importance</a:t>
            </a:r>
          </a:p>
        </p:txBody>
      </p:sp>
      <p:graphicFrame>
        <p:nvGraphicFramePr>
          <p:cNvPr id="59" name="Table 58">
            <a:extLst>
              <a:ext uri="{FF2B5EF4-FFF2-40B4-BE49-F238E27FC236}">
                <a16:creationId xmlns:a16="http://schemas.microsoft.com/office/drawing/2014/main" id="{14442855-889E-F48D-A27F-ADD0F0BD029F}"/>
              </a:ext>
            </a:extLst>
          </p:cNvPr>
          <p:cNvGraphicFramePr>
            <a:graphicFrameLocks noGrp="1"/>
          </p:cNvGraphicFramePr>
          <p:nvPr>
            <p:extLst>
              <p:ext uri="{D42A27DB-BD31-4B8C-83A1-F6EECF244321}">
                <p14:modId xmlns:p14="http://schemas.microsoft.com/office/powerpoint/2010/main" val="332763179"/>
              </p:ext>
            </p:extLst>
          </p:nvPr>
        </p:nvGraphicFramePr>
        <p:xfrm>
          <a:off x="6340129" y="2738267"/>
          <a:ext cx="1048529" cy="3525024"/>
        </p:xfrm>
        <a:graphic>
          <a:graphicData uri="http://schemas.openxmlformats.org/drawingml/2006/table">
            <a:tbl>
              <a:tblPr firstRow="1" bandRow="1"/>
              <a:tblGrid>
                <a:gridCol w="1048529">
                  <a:extLst>
                    <a:ext uri="{9D8B030D-6E8A-4147-A177-3AD203B41FA5}">
                      <a16:colId xmlns:a16="http://schemas.microsoft.com/office/drawing/2014/main" val="695478061"/>
                    </a:ext>
                  </a:extLst>
                </a:gridCol>
              </a:tblGrid>
              <a:tr h="4406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400" b="0" dirty="0">
                          <a:solidFill>
                            <a:schemeClr val="tx1"/>
                          </a:solidFill>
                          <a:latin typeface="+mj-lt"/>
                        </a:rPr>
                        <a:t>24.7</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16987"/>
                  </a:ext>
                </a:extLst>
              </a:tr>
              <a:tr h="4406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400" b="1" dirty="0">
                          <a:solidFill>
                            <a:srgbClr val="C00000"/>
                          </a:solidFill>
                          <a:latin typeface="+mj-lt"/>
                        </a:rPr>
                        <a:t>20.7</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809611"/>
                  </a:ext>
                </a:extLst>
              </a:tr>
              <a:tr h="4406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400" b="0" dirty="0">
                          <a:solidFill>
                            <a:schemeClr val="tx1"/>
                          </a:solidFill>
                          <a:latin typeface="+mj-lt"/>
                        </a:rPr>
                        <a:t>18.4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4162450"/>
                  </a:ext>
                </a:extLst>
              </a:tr>
              <a:tr h="4406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400" b="0" dirty="0">
                          <a:solidFill>
                            <a:schemeClr val="tx1"/>
                          </a:solidFill>
                          <a:latin typeface="+mj-lt"/>
                        </a:rPr>
                        <a:t>13.8</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113419"/>
                  </a:ext>
                </a:extLst>
              </a:tr>
              <a:tr h="4406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400" b="0" dirty="0">
                          <a:solidFill>
                            <a:schemeClr val="tx1"/>
                          </a:solidFill>
                          <a:latin typeface="+mj-lt"/>
                        </a:rPr>
                        <a:t>10.2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4797403"/>
                  </a:ext>
                </a:extLst>
              </a:tr>
              <a:tr h="4406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400" b="0" dirty="0">
                          <a:solidFill>
                            <a:schemeClr val="tx1"/>
                          </a:solidFill>
                          <a:latin typeface="+mj-lt"/>
                        </a:rPr>
                        <a:t>5.4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517927"/>
                  </a:ext>
                </a:extLst>
              </a:tr>
              <a:tr h="4406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400" b="0" dirty="0">
                          <a:solidFill>
                            <a:schemeClr val="tx1"/>
                          </a:solidFill>
                          <a:latin typeface="+mj-lt"/>
                        </a:rPr>
                        <a:t>4.7</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8108214"/>
                  </a:ext>
                </a:extLst>
              </a:tr>
              <a:tr h="4406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400" b="0" dirty="0">
                          <a:solidFill>
                            <a:schemeClr val="tx1"/>
                          </a:solidFill>
                          <a:latin typeface="+mj-lt"/>
                        </a:rPr>
                        <a:t>2.0</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4573136"/>
                  </a:ext>
                </a:extLst>
              </a:tr>
            </a:tbl>
          </a:graphicData>
        </a:graphic>
      </p:graphicFrame>
      <p:sp>
        <p:nvSpPr>
          <p:cNvPr id="60" name="TextBox 59">
            <a:extLst>
              <a:ext uri="{FF2B5EF4-FFF2-40B4-BE49-F238E27FC236}">
                <a16:creationId xmlns:a16="http://schemas.microsoft.com/office/drawing/2014/main" id="{A6165434-B3E2-F933-574B-F527835926DE}"/>
              </a:ext>
            </a:extLst>
          </p:cNvPr>
          <p:cNvSpPr txBox="1"/>
          <p:nvPr/>
        </p:nvSpPr>
        <p:spPr>
          <a:xfrm>
            <a:off x="6636914" y="2453227"/>
            <a:ext cx="75174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Weight, %</a:t>
            </a:r>
          </a:p>
        </p:txBody>
      </p:sp>
      <p:sp>
        <p:nvSpPr>
          <p:cNvPr id="62" name="TextBox 61">
            <a:extLst>
              <a:ext uri="{FF2B5EF4-FFF2-40B4-BE49-F238E27FC236}">
                <a16:creationId xmlns:a16="http://schemas.microsoft.com/office/drawing/2014/main" id="{88D0D7AD-5A8E-6E92-D5F8-8BB50C8AE354}"/>
              </a:ext>
            </a:extLst>
          </p:cNvPr>
          <p:cNvSpPr txBox="1"/>
          <p:nvPr/>
        </p:nvSpPr>
        <p:spPr>
          <a:xfrm>
            <a:off x="3416669" y="2453227"/>
            <a:ext cx="91372"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0</a:t>
            </a:r>
          </a:p>
        </p:txBody>
      </p:sp>
      <p:sp>
        <p:nvSpPr>
          <p:cNvPr id="63" name="TextBox 62">
            <a:extLst>
              <a:ext uri="{FF2B5EF4-FFF2-40B4-BE49-F238E27FC236}">
                <a16:creationId xmlns:a16="http://schemas.microsoft.com/office/drawing/2014/main" id="{98EC5F1E-B19E-84E7-61C4-F9B14C3880BF}"/>
              </a:ext>
            </a:extLst>
          </p:cNvPr>
          <p:cNvSpPr txBox="1"/>
          <p:nvPr/>
        </p:nvSpPr>
        <p:spPr>
          <a:xfrm>
            <a:off x="4064040" y="2453227"/>
            <a:ext cx="182742"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50</a:t>
            </a:r>
          </a:p>
        </p:txBody>
      </p:sp>
      <p:sp>
        <p:nvSpPr>
          <p:cNvPr id="64" name="TextBox 63">
            <a:extLst>
              <a:ext uri="{FF2B5EF4-FFF2-40B4-BE49-F238E27FC236}">
                <a16:creationId xmlns:a16="http://schemas.microsoft.com/office/drawing/2014/main" id="{0EBDC64D-01F5-A132-1F22-832E1B1A4FF7}"/>
              </a:ext>
            </a:extLst>
          </p:cNvPr>
          <p:cNvSpPr txBox="1"/>
          <p:nvPr/>
        </p:nvSpPr>
        <p:spPr>
          <a:xfrm>
            <a:off x="4738600" y="2453227"/>
            <a:ext cx="27411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100</a:t>
            </a:r>
          </a:p>
        </p:txBody>
      </p:sp>
      <p:sp>
        <p:nvSpPr>
          <p:cNvPr id="65" name="TextBox 64">
            <a:extLst>
              <a:ext uri="{FF2B5EF4-FFF2-40B4-BE49-F238E27FC236}">
                <a16:creationId xmlns:a16="http://schemas.microsoft.com/office/drawing/2014/main" id="{0282663B-B378-2F38-609B-9C0379CD4AA8}"/>
              </a:ext>
            </a:extLst>
          </p:cNvPr>
          <p:cNvSpPr txBox="1"/>
          <p:nvPr/>
        </p:nvSpPr>
        <p:spPr>
          <a:xfrm>
            <a:off x="5434767" y="2453227"/>
            <a:ext cx="27411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150</a:t>
            </a:r>
          </a:p>
        </p:txBody>
      </p:sp>
      <p:sp>
        <p:nvSpPr>
          <p:cNvPr id="66" name="TextBox 65">
            <a:extLst>
              <a:ext uri="{FF2B5EF4-FFF2-40B4-BE49-F238E27FC236}">
                <a16:creationId xmlns:a16="http://schemas.microsoft.com/office/drawing/2014/main" id="{7FD2DF37-CAB2-DD66-55B3-10C4780FD5E4}"/>
              </a:ext>
            </a:extLst>
          </p:cNvPr>
          <p:cNvSpPr txBox="1"/>
          <p:nvPr/>
        </p:nvSpPr>
        <p:spPr>
          <a:xfrm>
            <a:off x="6130934" y="2453227"/>
            <a:ext cx="274114"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200</a:t>
            </a:r>
          </a:p>
        </p:txBody>
      </p:sp>
      <p:sp>
        <p:nvSpPr>
          <p:cNvPr id="69" name="Rectangle: Rounded Corners 68">
            <a:extLst>
              <a:ext uri="{FF2B5EF4-FFF2-40B4-BE49-F238E27FC236}">
                <a16:creationId xmlns:a16="http://schemas.microsoft.com/office/drawing/2014/main" id="{DA497C76-8D1E-F6A3-1413-D9A97D4988BF}"/>
              </a:ext>
            </a:extLst>
          </p:cNvPr>
          <p:cNvSpPr/>
          <p:nvPr/>
        </p:nvSpPr>
        <p:spPr bwMode="auto">
          <a:xfrm>
            <a:off x="8201551" y="2503497"/>
            <a:ext cx="3090501" cy="3318870"/>
          </a:xfrm>
          <a:prstGeom prst="roundRect">
            <a:avLst/>
          </a:prstGeom>
          <a:solidFill>
            <a:schemeClr val="accent2">
              <a:lumMod val="20000"/>
              <a:lumOff val="80000"/>
            </a:schemeClr>
          </a:solidFill>
          <a:ln w="0">
            <a:noFill/>
            <a:miter lim="800000"/>
            <a:headEnd/>
            <a:tailEnd/>
          </a:ln>
        </p:spPr>
        <p:txBody>
          <a:bodyPr rtlCol="0" anchor="ctr"/>
          <a:lstStyle/>
          <a:p>
            <a:pPr marL="342900" marR="0" lvl="0" indent="-342900" algn="l" defTabSz="914400" rtl="0" eaLnBrk="1" fontAlgn="base" latinLnBrk="0" hangingPunct="1">
              <a:lnSpc>
                <a:spcPct val="100000"/>
              </a:lnSpc>
              <a:spcBef>
                <a:spcPct val="35000"/>
              </a:spcBef>
              <a:spcAft>
                <a:spcPct val="25000"/>
              </a:spcAft>
              <a:buClrTx/>
              <a:buSzTx/>
              <a:buFont typeface="Courier New" panose="02070309020205020404" pitchFamily="49" charset="0"/>
              <a:buChar char="o"/>
              <a:tabLst/>
              <a:defRPr/>
            </a:pPr>
            <a:r>
              <a:rPr kumimoji="0" lang="en-US" sz="2000" b="1" i="0" u="sng" strike="noStrike" kern="1200" cap="none" spc="0" normalizeH="0" baseline="0" noProof="0" dirty="0">
                <a:ln>
                  <a:noFill/>
                </a:ln>
                <a:solidFill>
                  <a:srgbClr val="002060"/>
                </a:solidFill>
                <a:effectLst/>
                <a:uLnTx/>
                <a:uFillTx/>
                <a:ea typeface="+mn-ea"/>
                <a:cs typeface="Arial" panose="020B0604020202020204" pitchFamily="34" charset="0"/>
              </a:rPr>
              <a:t>Long-lasting treatment, requiring less frequent dosing, is one of the most important unmet needs for PLWH</a:t>
            </a:r>
            <a:r>
              <a:rPr kumimoji="0" lang="en-US" sz="2000" b="1" i="0" u="none" strike="noStrike" kern="1200" cap="none" spc="0" normalizeH="0" baseline="0" noProof="0" dirty="0">
                <a:ln>
                  <a:noFill/>
                </a:ln>
                <a:solidFill>
                  <a:srgbClr val="002060"/>
                </a:solidFill>
                <a:effectLst/>
                <a:uLnTx/>
                <a:uFillTx/>
                <a:ea typeface="+mn-ea"/>
                <a:cs typeface="Arial" panose="020B0604020202020204" pitchFamily="34" charset="0"/>
              </a:rPr>
              <a:t>,</a:t>
            </a:r>
            <a:r>
              <a:rPr kumimoji="0" lang="en-US" sz="2000" b="0" i="0" u="none" strike="noStrike" kern="1200" cap="none" spc="0" normalizeH="0" baseline="0" noProof="0" dirty="0">
                <a:ln>
                  <a:noFill/>
                </a:ln>
                <a:solidFill>
                  <a:srgbClr val="002060"/>
                </a:solidFill>
                <a:effectLst/>
                <a:uLnTx/>
                <a:uFillTx/>
                <a:ea typeface="+mn-ea"/>
                <a:cs typeface="Arial" panose="020B0604020202020204" pitchFamily="34" charset="0"/>
              </a:rPr>
              <a:t> more than reduction of side effects and pill burden</a:t>
            </a:r>
            <a:endParaRPr kumimoji="0" lang="en-US" sz="2000" b="0" i="0" u="none" strike="noStrike" kern="1200" cap="none" spc="0" normalizeH="0" baseline="30000" noProof="0" dirty="0">
              <a:ln>
                <a:noFill/>
              </a:ln>
              <a:solidFill>
                <a:srgbClr val="002060"/>
              </a:solidFill>
              <a:effectLst/>
              <a:uLnTx/>
              <a:uFillTx/>
              <a:ea typeface="+mn-ea"/>
              <a:cs typeface="Arial" panose="020B0604020202020204" pitchFamily="34" charset="0"/>
            </a:endParaRPr>
          </a:p>
        </p:txBody>
      </p:sp>
      <p:pic>
        <p:nvPicPr>
          <p:cNvPr id="32" name="Picture 31">
            <a:extLst>
              <a:ext uri="{FF2B5EF4-FFF2-40B4-BE49-F238E27FC236}">
                <a16:creationId xmlns:a16="http://schemas.microsoft.com/office/drawing/2014/main" id="{160252C4-22F3-FB46-A3BC-5916A75635C2}"/>
              </a:ext>
            </a:extLst>
          </p:cNvPr>
          <p:cNvPicPr>
            <a:picLocks noChangeAspect="1"/>
          </p:cNvPicPr>
          <p:nvPr/>
        </p:nvPicPr>
        <p:blipFill>
          <a:blip r:embed="rId4"/>
          <a:stretch>
            <a:fillRect/>
          </a:stretch>
        </p:blipFill>
        <p:spPr>
          <a:xfrm>
            <a:off x="0" y="0"/>
            <a:ext cx="2133600" cy="1358900"/>
          </a:xfrm>
          <a:prstGeom prst="rect">
            <a:avLst/>
          </a:prstGeom>
        </p:spPr>
      </p:pic>
    </p:spTree>
    <p:extLst>
      <p:ext uri="{BB962C8B-B14F-4D97-AF65-F5344CB8AC3E}">
        <p14:creationId xmlns:p14="http://schemas.microsoft.com/office/powerpoint/2010/main" val="4289028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9588D-B003-C445-B833-EFF552477BFD}"/>
              </a:ext>
            </a:extLst>
          </p:cNvPr>
          <p:cNvSpPr>
            <a:spLocks noGrp="1"/>
          </p:cNvSpPr>
          <p:nvPr>
            <p:ph type="title"/>
          </p:nvPr>
        </p:nvSpPr>
        <p:spPr>
          <a:xfrm>
            <a:off x="2133600" y="365125"/>
            <a:ext cx="9220200" cy="1325563"/>
          </a:xfrm>
        </p:spPr>
        <p:txBody>
          <a:bodyPr>
            <a:normAutofit fontScale="90000"/>
          </a:bodyPr>
          <a:lstStyle/>
          <a:p>
            <a:pPr algn="ctr"/>
            <a:r>
              <a:rPr lang="en-US" sz="3600" b="1" dirty="0">
                <a:solidFill>
                  <a:srgbClr val="0070C0"/>
                </a:solidFill>
              </a:rPr>
              <a:t>What does the data of Phase 3 LA ART show so far?</a:t>
            </a:r>
            <a:br>
              <a:rPr lang="en-US" sz="3600" b="1" dirty="0">
                <a:solidFill>
                  <a:srgbClr val="0070C0"/>
                </a:solidFill>
              </a:rPr>
            </a:br>
            <a:r>
              <a:rPr lang="en-US" sz="3200" b="1" i="1" dirty="0">
                <a:solidFill>
                  <a:srgbClr val="0070C0"/>
                </a:solidFill>
              </a:rPr>
              <a:t>Summary of the data in a nutshell</a:t>
            </a:r>
          </a:p>
        </p:txBody>
      </p:sp>
      <p:sp>
        <p:nvSpPr>
          <p:cNvPr id="3" name="Content Placeholder 2">
            <a:extLst>
              <a:ext uri="{FF2B5EF4-FFF2-40B4-BE49-F238E27FC236}">
                <a16:creationId xmlns:a16="http://schemas.microsoft.com/office/drawing/2014/main" id="{D19220D4-3B8A-C24F-B86B-F881E2880A46}"/>
              </a:ext>
            </a:extLst>
          </p:cNvPr>
          <p:cNvSpPr>
            <a:spLocks noGrp="1"/>
          </p:cNvSpPr>
          <p:nvPr>
            <p:ph idx="1"/>
          </p:nvPr>
        </p:nvSpPr>
        <p:spPr/>
        <p:txBody>
          <a:bodyPr>
            <a:normAutofit fontScale="85000" lnSpcReduction="10000"/>
          </a:bodyPr>
          <a:lstStyle/>
          <a:p>
            <a:r>
              <a:rPr lang="en-US" b="1" dirty="0">
                <a:solidFill>
                  <a:srgbClr val="C00000"/>
                </a:solidFill>
              </a:rPr>
              <a:t>ATLAS &amp; FLAIR </a:t>
            </a:r>
            <a:r>
              <a:rPr lang="en-MY" dirty="0"/>
              <a:t>have found monthly LA CAB + RPV injections to be noninferior to oral ART up to 96 weeks among individuals  without baseline resistance associated mutations (RAMs, except K103N) or hepatitis B infection</a:t>
            </a:r>
          </a:p>
          <a:p>
            <a:r>
              <a:rPr lang="en-MY" b="1" dirty="0">
                <a:solidFill>
                  <a:srgbClr val="C00000"/>
                </a:solidFill>
              </a:rPr>
              <a:t>ATLAS-2M</a:t>
            </a:r>
            <a:r>
              <a:rPr lang="en-MY" b="1" dirty="0"/>
              <a:t>:</a:t>
            </a:r>
            <a:r>
              <a:rPr lang="en-MY" dirty="0"/>
              <a:t> 2 monthly LA CAB +RPV is non inferior to 1 monthly LACAB + RPV up to 3 years of follow up. Small but real increased risk of virological failure occurred in 2% (n=11) of patients with emergent 2 class resistance with the 2 monthly regimen ( vs &lt; 1% (n=1) on Q4W regimen) despite perfect adherence (no delayed injections).</a:t>
            </a:r>
          </a:p>
          <a:p>
            <a:r>
              <a:rPr lang="en-MY" dirty="0"/>
              <a:t>Injections site reactions are common (80%), mild to moderate, rarely lead to discontinuation (1%) and and decrease over time</a:t>
            </a:r>
          </a:p>
          <a:p>
            <a:r>
              <a:rPr lang="en-MY" b="1" dirty="0">
                <a:solidFill>
                  <a:srgbClr val="C00000"/>
                </a:solidFill>
              </a:rPr>
              <a:t>FLAIR extension study</a:t>
            </a:r>
            <a:r>
              <a:rPr lang="en-MY" dirty="0"/>
              <a:t>: Patients switching to LA IM CAB + RPV without an oral lead in had similar virological suppression rates and adverse event profiles to those who switched with an oral lead in </a:t>
            </a:r>
          </a:p>
          <a:p>
            <a:endParaRPr lang="en-MY" dirty="0"/>
          </a:p>
          <a:p>
            <a:endParaRPr lang="en-US" dirty="0"/>
          </a:p>
        </p:txBody>
      </p:sp>
      <p:sp>
        <p:nvSpPr>
          <p:cNvPr id="4" name="TextBox 3">
            <a:extLst>
              <a:ext uri="{FF2B5EF4-FFF2-40B4-BE49-F238E27FC236}">
                <a16:creationId xmlns:a16="http://schemas.microsoft.com/office/drawing/2014/main" id="{278AAD5A-D85D-5B41-9083-314424165D66}"/>
              </a:ext>
            </a:extLst>
          </p:cNvPr>
          <p:cNvSpPr txBox="1"/>
          <p:nvPr/>
        </p:nvSpPr>
        <p:spPr>
          <a:xfrm>
            <a:off x="838200" y="6176963"/>
            <a:ext cx="8259097" cy="523220"/>
          </a:xfrm>
          <a:prstGeom prst="rect">
            <a:avLst/>
          </a:prstGeom>
          <a:noFill/>
        </p:spPr>
        <p:txBody>
          <a:bodyPr wrap="square" rtlCol="0">
            <a:spAutoFit/>
          </a:bodyPr>
          <a:lstStyle/>
          <a:p>
            <a:r>
              <a:rPr lang="en-US" altLang="en-US" sz="1400" spc="-10" dirty="0">
                <a:latin typeface="Calibri" panose="020F0502020204030204" pitchFamily="34" charset="0"/>
                <a:cs typeface="Arial" panose="020B0604020202020204" pitchFamily="34" charset="0"/>
              </a:rPr>
              <a:t>Overton. Lancet </a:t>
            </a:r>
            <a:r>
              <a:rPr lang="en-US" sz="1400" dirty="0">
                <a:latin typeface="BlinkMacSystemFont"/>
                <a:cs typeface="Arial" panose="020B0604020202020204" pitchFamily="34" charset="0"/>
              </a:rPr>
              <a:t>2021.</a:t>
            </a:r>
            <a:r>
              <a:rPr lang="en-US" sz="1400" b="0" dirty="0">
                <a:latin typeface="Calibri" panose="020F0502020204030204" pitchFamily="34" charset="0"/>
              </a:rPr>
              <a:t> </a:t>
            </a:r>
            <a:r>
              <a:rPr lang="en-US" altLang="en-US" sz="1400" spc="-10" dirty="0">
                <a:latin typeface="Calibri" panose="020F0502020204030204" pitchFamily="34" charset="0"/>
                <a:cs typeface="Arial" panose="020B0604020202020204" pitchFamily="34" charset="0"/>
              </a:rPr>
              <a:t>Overton. CROI 2022 </a:t>
            </a:r>
            <a:r>
              <a:rPr lang="en-US" altLang="en-US" sz="1400" spc="-10" dirty="0" err="1">
                <a:latin typeface="Calibri" panose="020F0502020204030204" pitchFamily="34" charset="0"/>
                <a:cs typeface="Arial" panose="020B0604020202020204" pitchFamily="34" charset="0"/>
              </a:rPr>
              <a:t>Abstr</a:t>
            </a:r>
            <a:r>
              <a:rPr lang="en-US" altLang="en-US" sz="1400" spc="-10" dirty="0">
                <a:latin typeface="Calibri" panose="020F0502020204030204" pitchFamily="34" charset="0"/>
                <a:cs typeface="Arial" panose="020B0604020202020204" pitchFamily="34" charset="0"/>
              </a:rPr>
              <a:t> 479. </a:t>
            </a:r>
            <a:r>
              <a:rPr lang="fr-FR" altLang="en-US" sz="1400" b="0" spc="-10" dirty="0">
                <a:latin typeface="Calibri" panose="020F0502020204030204" pitchFamily="34" charset="0"/>
                <a:cs typeface="+mn-cs"/>
              </a:rPr>
              <a:t>D’</a:t>
            </a:r>
            <a:r>
              <a:rPr lang="fr-FR" altLang="en-US" sz="1400" b="0" spc="-10" dirty="0" err="1">
                <a:latin typeface="Calibri" panose="020F0502020204030204" pitchFamily="34" charset="0"/>
                <a:cs typeface="+mn-cs"/>
              </a:rPr>
              <a:t>Amico</a:t>
            </a:r>
            <a:r>
              <a:rPr lang="fr-FR" altLang="en-US" sz="1400" b="0" spc="-10" dirty="0">
                <a:latin typeface="Calibri" panose="020F0502020204030204" pitchFamily="34" charset="0"/>
                <a:cs typeface="+mn-cs"/>
              </a:rPr>
              <a:t>. J Int AIDS Soc. 2020</a:t>
            </a:r>
            <a:endParaRPr lang="en-US" altLang="en-US" sz="1400" dirty="0">
              <a:latin typeface="Calibri" panose="020F0502020204030204" pitchFamily="34" charset="0"/>
              <a:cs typeface="Arial" panose="020B0604020202020204" pitchFamily="34" charset="0"/>
            </a:endParaRPr>
          </a:p>
          <a:p>
            <a:r>
              <a:rPr lang="en-US" sz="1400" dirty="0"/>
              <a:t>Orkin. NEJM 2020.</a:t>
            </a:r>
            <a:r>
              <a:rPr lang="en-US" altLang="en-US" sz="1400" dirty="0">
                <a:latin typeface="Calibri" panose="020F0502020204030204" pitchFamily="34" charset="0"/>
              </a:rPr>
              <a:t>.Swindells. NEJM. 2020. Smith. ID Week 2020</a:t>
            </a:r>
            <a:endParaRPr lang="en-US" sz="1400" dirty="0"/>
          </a:p>
        </p:txBody>
      </p:sp>
      <p:pic>
        <p:nvPicPr>
          <p:cNvPr id="6" name="Picture 5">
            <a:extLst>
              <a:ext uri="{FF2B5EF4-FFF2-40B4-BE49-F238E27FC236}">
                <a16:creationId xmlns:a16="http://schemas.microsoft.com/office/drawing/2014/main" id="{C3E3A5ED-B80A-3644-AFB9-4D872030BCA1}"/>
              </a:ext>
            </a:extLst>
          </p:cNvPr>
          <p:cNvPicPr>
            <a:picLocks noChangeAspect="1"/>
          </p:cNvPicPr>
          <p:nvPr/>
        </p:nvPicPr>
        <p:blipFill>
          <a:blip r:embed="rId3"/>
          <a:stretch>
            <a:fillRect/>
          </a:stretch>
        </p:blipFill>
        <p:spPr>
          <a:xfrm>
            <a:off x="0" y="0"/>
            <a:ext cx="2133600" cy="1358900"/>
          </a:xfrm>
          <a:prstGeom prst="rect">
            <a:avLst/>
          </a:prstGeom>
        </p:spPr>
      </p:pic>
    </p:spTree>
    <p:extLst>
      <p:ext uri="{BB962C8B-B14F-4D97-AF65-F5344CB8AC3E}">
        <p14:creationId xmlns:p14="http://schemas.microsoft.com/office/powerpoint/2010/main" val="1494046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2FE8AAF-9DA6-514B-93CC-B24758B9A755}"/>
              </a:ext>
            </a:extLst>
          </p:cNvPr>
          <p:cNvSpPr>
            <a:spLocks noGrp="1"/>
          </p:cNvSpPr>
          <p:nvPr>
            <p:ph type="body" sz="quarter" idx="12"/>
          </p:nvPr>
        </p:nvSpPr>
        <p:spPr>
          <a:xfrm>
            <a:off x="803274" y="1330388"/>
            <a:ext cx="10933113" cy="4622800"/>
          </a:xfrm>
        </p:spPr>
        <p:txBody>
          <a:bodyPr/>
          <a:lstStyle/>
          <a:p>
            <a:r>
              <a:rPr lang="en-US" dirty="0"/>
              <a:t>Post hoc analysis of ATLAS, FLAIR, ATLAS-2M: 13/1039 (1.25%) with confirmed virological  failure</a:t>
            </a:r>
          </a:p>
          <a:p>
            <a:r>
              <a:rPr lang="en-US" b="1" u="sng" dirty="0"/>
              <a:t>Predictors of virological failure</a:t>
            </a:r>
            <a:r>
              <a:rPr lang="en-US" dirty="0"/>
              <a:t>:</a:t>
            </a:r>
          </a:p>
          <a:p>
            <a:pPr lvl="1"/>
            <a:r>
              <a:rPr lang="en-US" dirty="0"/>
              <a:t>BMI &gt; 30 kg/m</a:t>
            </a:r>
            <a:r>
              <a:rPr lang="en-US" baseline="30000" dirty="0"/>
              <a:t>2 </a:t>
            </a:r>
            <a:r>
              <a:rPr lang="en-US" dirty="0"/>
              <a:t> (OR  1.13)</a:t>
            </a:r>
          </a:p>
          <a:p>
            <a:pPr lvl="1"/>
            <a:r>
              <a:rPr lang="en-US" dirty="0"/>
              <a:t>Baseline </a:t>
            </a:r>
            <a:r>
              <a:rPr lang="en-US" dirty="0" err="1"/>
              <a:t>proviral</a:t>
            </a:r>
            <a:r>
              <a:rPr lang="en-US" dirty="0"/>
              <a:t> RPV resistance associated mutations (OR 40.36)</a:t>
            </a:r>
          </a:p>
          <a:p>
            <a:pPr lvl="1"/>
            <a:r>
              <a:rPr lang="en-US" dirty="0"/>
              <a:t>HIV subtype A1 or A6 (OR 5.92)</a:t>
            </a:r>
          </a:p>
          <a:p>
            <a:pPr lvl="1"/>
            <a:r>
              <a:rPr lang="en-US" dirty="0"/>
              <a:t>Low RPV levels at Week 8 (OR 5.0)</a:t>
            </a:r>
          </a:p>
          <a:p>
            <a:pPr marL="457200" lvl="1" indent="0">
              <a:buNone/>
            </a:pPr>
            <a:endParaRPr lang="en-US" dirty="0"/>
          </a:p>
          <a:p>
            <a:r>
              <a:rPr lang="en-US" dirty="0"/>
              <a:t>Need a combination of 2 or more baseline risk factors for increased risk of virological failure</a:t>
            </a:r>
          </a:p>
          <a:p>
            <a:r>
              <a:rPr lang="en-US" dirty="0"/>
              <a:t>Q8W dosing was not a significant factor</a:t>
            </a:r>
          </a:p>
          <a:p>
            <a:pPr marL="0" indent="0">
              <a:buNone/>
            </a:pPr>
            <a:r>
              <a:rPr lang="en-US" dirty="0"/>
              <a:t> </a:t>
            </a:r>
          </a:p>
          <a:p>
            <a:endParaRPr lang="en-US" dirty="0"/>
          </a:p>
          <a:p>
            <a:endParaRPr lang="en-US" dirty="0"/>
          </a:p>
        </p:txBody>
      </p:sp>
      <p:sp>
        <p:nvSpPr>
          <p:cNvPr id="2" name="Title 1">
            <a:extLst>
              <a:ext uri="{FF2B5EF4-FFF2-40B4-BE49-F238E27FC236}">
                <a16:creationId xmlns:a16="http://schemas.microsoft.com/office/drawing/2014/main" id="{0BF46FC6-2988-D343-9A3B-DF9D409024D1}"/>
              </a:ext>
            </a:extLst>
          </p:cNvPr>
          <p:cNvSpPr>
            <a:spLocks noGrp="1"/>
          </p:cNvSpPr>
          <p:nvPr>
            <p:ph type="title"/>
          </p:nvPr>
        </p:nvSpPr>
        <p:spPr>
          <a:xfrm>
            <a:off x="2088833" y="184935"/>
            <a:ext cx="10247254" cy="883578"/>
          </a:xfrm>
        </p:spPr>
        <p:txBody>
          <a:bodyPr>
            <a:noAutofit/>
          </a:bodyPr>
          <a:lstStyle/>
          <a:p>
            <a:r>
              <a:rPr lang="en-US" sz="3600" b="1" dirty="0">
                <a:solidFill>
                  <a:srgbClr val="0070C0"/>
                </a:solidFill>
              </a:rPr>
              <a:t>Risk Factors of Virological Failure for LA CAB and RPV</a:t>
            </a:r>
          </a:p>
        </p:txBody>
      </p:sp>
      <p:sp>
        <p:nvSpPr>
          <p:cNvPr id="14" name="TextBox 13">
            <a:extLst>
              <a:ext uri="{FF2B5EF4-FFF2-40B4-BE49-F238E27FC236}">
                <a16:creationId xmlns:a16="http://schemas.microsoft.com/office/drawing/2014/main" id="{E03D2693-4829-7845-9F06-59A2F2AA1D07}"/>
              </a:ext>
            </a:extLst>
          </p:cNvPr>
          <p:cNvSpPr txBox="1"/>
          <p:nvPr/>
        </p:nvSpPr>
        <p:spPr>
          <a:xfrm>
            <a:off x="8922774" y="1253613"/>
            <a:ext cx="2813614" cy="2890684"/>
          </a:xfrm>
          <a:prstGeom prst="rect">
            <a:avLst/>
          </a:prstGeom>
          <a:noFill/>
        </p:spPr>
        <p:txBody>
          <a:bodyPr wrap="square" rtlCol="0">
            <a:spAutoFit/>
          </a:bodyPr>
          <a:lstStyle/>
          <a:p>
            <a:endParaRPr lang="en-US" dirty="0"/>
          </a:p>
        </p:txBody>
      </p:sp>
      <p:sp>
        <p:nvSpPr>
          <p:cNvPr id="17" name="TextBox 16">
            <a:extLst>
              <a:ext uri="{FF2B5EF4-FFF2-40B4-BE49-F238E27FC236}">
                <a16:creationId xmlns:a16="http://schemas.microsoft.com/office/drawing/2014/main" id="{4D44EDFF-C7CE-FC48-A4FA-C018AD27317E}"/>
              </a:ext>
            </a:extLst>
          </p:cNvPr>
          <p:cNvSpPr txBox="1"/>
          <p:nvPr/>
        </p:nvSpPr>
        <p:spPr>
          <a:xfrm>
            <a:off x="1143619" y="6215063"/>
            <a:ext cx="6372194" cy="584775"/>
          </a:xfrm>
          <a:prstGeom prst="rect">
            <a:avLst/>
          </a:prstGeom>
          <a:noFill/>
        </p:spPr>
        <p:txBody>
          <a:bodyPr wrap="none" rtlCol="0">
            <a:spAutoFit/>
          </a:bodyPr>
          <a:lstStyle/>
          <a:p>
            <a:r>
              <a:rPr lang="en-US" sz="1400" dirty="0"/>
              <a:t>Orkin. NEJM 2020. Patel. CROI 2021. </a:t>
            </a:r>
            <a:r>
              <a:rPr lang="fr-FR" altLang="en-US" sz="1400" spc="-10" dirty="0" err="1">
                <a:latin typeface="Calibri" panose="020F0502020204030204" pitchFamily="34" charset="0"/>
                <a:cs typeface="Calibri" panose="020F0502020204030204" pitchFamily="34" charset="0"/>
              </a:rPr>
              <a:t>Cutrell</a:t>
            </a:r>
            <a:r>
              <a:rPr lang="fr-FR" altLang="en-US" sz="1400" spc="-10" dirty="0">
                <a:latin typeface="Calibri" panose="020F0502020204030204" pitchFamily="34" charset="0"/>
                <a:cs typeface="Calibri" panose="020F0502020204030204" pitchFamily="34" charset="0"/>
              </a:rPr>
              <a:t> AIDS. 2021. </a:t>
            </a:r>
            <a:r>
              <a:rPr lang="en-US" sz="1400" dirty="0"/>
              <a:t>Overton CROI 2022 </a:t>
            </a:r>
            <a:r>
              <a:rPr lang="en-US" sz="1400" dirty="0" err="1"/>
              <a:t>Abst</a:t>
            </a:r>
            <a:r>
              <a:rPr lang="en-US" sz="1400" dirty="0"/>
              <a:t> 479</a:t>
            </a:r>
          </a:p>
          <a:p>
            <a:endParaRPr lang="en-US" dirty="0"/>
          </a:p>
        </p:txBody>
      </p:sp>
      <p:pic>
        <p:nvPicPr>
          <p:cNvPr id="7" name="Picture 6">
            <a:extLst>
              <a:ext uri="{FF2B5EF4-FFF2-40B4-BE49-F238E27FC236}">
                <a16:creationId xmlns:a16="http://schemas.microsoft.com/office/drawing/2014/main" id="{5B872E18-DCE1-A74A-B60F-443B97789222}"/>
              </a:ext>
            </a:extLst>
          </p:cNvPr>
          <p:cNvPicPr>
            <a:picLocks noChangeAspect="1"/>
          </p:cNvPicPr>
          <p:nvPr/>
        </p:nvPicPr>
        <p:blipFill>
          <a:blip r:embed="rId2"/>
          <a:stretch>
            <a:fillRect/>
          </a:stretch>
        </p:blipFill>
        <p:spPr>
          <a:xfrm>
            <a:off x="0" y="0"/>
            <a:ext cx="2088833" cy="1330388"/>
          </a:xfrm>
          <a:prstGeom prst="rect">
            <a:avLst/>
          </a:prstGeom>
        </p:spPr>
      </p:pic>
    </p:spTree>
    <p:extLst>
      <p:ext uri="{BB962C8B-B14F-4D97-AF65-F5344CB8AC3E}">
        <p14:creationId xmlns:p14="http://schemas.microsoft.com/office/powerpoint/2010/main" val="3948539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5073-5D79-DA4A-86A0-4D95B3F3156B}"/>
              </a:ext>
            </a:extLst>
          </p:cNvPr>
          <p:cNvSpPr>
            <a:spLocks noGrp="1"/>
          </p:cNvSpPr>
          <p:nvPr>
            <p:ph type="title"/>
          </p:nvPr>
        </p:nvSpPr>
        <p:spPr>
          <a:xfrm>
            <a:off x="2133600" y="365125"/>
            <a:ext cx="9220200" cy="1325563"/>
          </a:xfrm>
        </p:spPr>
        <p:txBody>
          <a:bodyPr/>
          <a:lstStyle/>
          <a:p>
            <a:pPr algn="ctr"/>
            <a:r>
              <a:rPr lang="en-US" b="1" dirty="0">
                <a:solidFill>
                  <a:srgbClr val="0070C0"/>
                </a:solidFill>
              </a:rPr>
              <a:t>Long Acting Cabotegravir and </a:t>
            </a:r>
            <a:r>
              <a:rPr lang="en-US" b="1" dirty="0" err="1">
                <a:solidFill>
                  <a:srgbClr val="0070C0"/>
                </a:solidFill>
              </a:rPr>
              <a:t>Rilpivirine</a:t>
            </a:r>
            <a:br>
              <a:rPr lang="en-US" b="1" dirty="0">
                <a:solidFill>
                  <a:srgbClr val="0070C0"/>
                </a:solidFill>
              </a:rPr>
            </a:br>
            <a:r>
              <a:rPr lang="en-US" sz="3200" b="1" dirty="0">
                <a:solidFill>
                  <a:srgbClr val="C00000"/>
                </a:solidFill>
              </a:rPr>
              <a:t>First complete long acting HIV regimen</a:t>
            </a:r>
          </a:p>
        </p:txBody>
      </p:sp>
      <p:pic>
        <p:nvPicPr>
          <p:cNvPr id="5" name="Content Placeholder 4">
            <a:extLst>
              <a:ext uri="{FF2B5EF4-FFF2-40B4-BE49-F238E27FC236}">
                <a16:creationId xmlns:a16="http://schemas.microsoft.com/office/drawing/2014/main" id="{FB4C8B3D-85C3-6442-9F15-6128D19DD585}"/>
              </a:ext>
            </a:extLst>
          </p:cNvPr>
          <p:cNvPicPr>
            <a:picLocks noGrp="1" noChangeAspect="1"/>
          </p:cNvPicPr>
          <p:nvPr>
            <p:ph idx="1"/>
          </p:nvPr>
        </p:nvPicPr>
        <p:blipFill>
          <a:blip r:embed="rId2"/>
          <a:stretch>
            <a:fillRect/>
          </a:stretch>
        </p:blipFill>
        <p:spPr>
          <a:xfrm>
            <a:off x="366713" y="1778516"/>
            <a:ext cx="4562475" cy="3587420"/>
          </a:xfrm>
        </p:spPr>
      </p:pic>
      <p:sp>
        <p:nvSpPr>
          <p:cNvPr id="6" name="TextBox 5">
            <a:extLst>
              <a:ext uri="{FF2B5EF4-FFF2-40B4-BE49-F238E27FC236}">
                <a16:creationId xmlns:a16="http://schemas.microsoft.com/office/drawing/2014/main" id="{3C9D6D2E-9DE4-C446-8B1C-A6704437F32F}"/>
              </a:ext>
            </a:extLst>
          </p:cNvPr>
          <p:cNvSpPr txBox="1"/>
          <p:nvPr/>
        </p:nvSpPr>
        <p:spPr>
          <a:xfrm>
            <a:off x="5729287" y="1865234"/>
            <a:ext cx="6096000" cy="2616101"/>
          </a:xfrm>
          <a:prstGeom prst="rect">
            <a:avLst/>
          </a:prstGeom>
          <a:solidFill>
            <a:schemeClr val="bg1">
              <a:lumMod val="95000"/>
            </a:schemeClr>
          </a:solidFill>
        </p:spPr>
        <p:txBody>
          <a:bodyPr wrap="square" rtlCol="0">
            <a:spAutoFit/>
          </a:bodyPr>
          <a:lstStyle/>
          <a:p>
            <a:r>
              <a:rPr lang="en-US" sz="2000" b="1" dirty="0">
                <a:solidFill>
                  <a:srgbClr val="002060"/>
                </a:solidFill>
              </a:rPr>
              <a:t>REGULATORY APPROVALS</a:t>
            </a:r>
          </a:p>
          <a:p>
            <a:pPr marL="285750" indent="-285750">
              <a:buFont typeface="Arial" panose="020B0604020202020204" pitchFamily="34" charset="0"/>
              <a:buChar char="•"/>
            </a:pPr>
            <a:r>
              <a:rPr lang="en-US" dirty="0">
                <a:solidFill>
                  <a:srgbClr val="002060"/>
                </a:solidFill>
              </a:rPr>
              <a:t>Canada - March 2020</a:t>
            </a:r>
          </a:p>
          <a:p>
            <a:pPr marL="285750" indent="-285750">
              <a:buFont typeface="Arial" panose="020B0604020202020204" pitchFamily="34" charset="0"/>
              <a:buChar char="•"/>
            </a:pPr>
            <a:r>
              <a:rPr lang="en-US" dirty="0">
                <a:solidFill>
                  <a:srgbClr val="002060"/>
                </a:solidFill>
              </a:rPr>
              <a:t>Europe (EMA) – Dec 2020 – both monthly &amp; 2 monthly</a:t>
            </a:r>
          </a:p>
          <a:p>
            <a:pPr marL="285750" indent="-285750">
              <a:buFont typeface="Arial" panose="020B0604020202020204" pitchFamily="34" charset="0"/>
              <a:buChar char="•"/>
            </a:pPr>
            <a:r>
              <a:rPr lang="en-US" dirty="0">
                <a:solidFill>
                  <a:srgbClr val="002060"/>
                </a:solidFill>
              </a:rPr>
              <a:t>United States (FDA) – Jan 2021 (monthly), Feb 2022 (expanded label to 2 monthly)</a:t>
            </a:r>
          </a:p>
          <a:p>
            <a:pPr marL="285750" indent="-285750">
              <a:buFont typeface="Arial" panose="020B0604020202020204" pitchFamily="34" charset="0"/>
              <a:buChar char="•"/>
            </a:pPr>
            <a:r>
              <a:rPr lang="en-US" dirty="0">
                <a:solidFill>
                  <a:srgbClr val="002060"/>
                </a:solidFill>
              </a:rPr>
              <a:t>Australia – May 2021 – only 2 monthly administration</a:t>
            </a:r>
          </a:p>
          <a:p>
            <a:pPr marL="285750" indent="-285750">
              <a:buFont typeface="Arial" panose="020B0604020202020204" pitchFamily="34" charset="0"/>
              <a:buChar char="•"/>
            </a:pPr>
            <a:r>
              <a:rPr lang="en-US" dirty="0">
                <a:solidFill>
                  <a:srgbClr val="002060"/>
                </a:solidFill>
              </a:rPr>
              <a:t>US FDA March 2022 – 4 week oral lead-in now optional – </a:t>
            </a:r>
          </a:p>
          <a:p>
            <a:r>
              <a:rPr lang="en-US" dirty="0">
                <a:solidFill>
                  <a:srgbClr val="002060"/>
                </a:solidFill>
              </a:rPr>
              <a:t>      no difference in virological suppression rates between oral </a:t>
            </a:r>
          </a:p>
          <a:p>
            <a:r>
              <a:rPr lang="en-US" dirty="0">
                <a:solidFill>
                  <a:srgbClr val="002060"/>
                </a:solidFill>
              </a:rPr>
              <a:t>      lead in and direct to inject arm</a:t>
            </a:r>
          </a:p>
        </p:txBody>
      </p:sp>
      <p:sp>
        <p:nvSpPr>
          <p:cNvPr id="10" name="TextBox 9">
            <a:extLst>
              <a:ext uri="{FF2B5EF4-FFF2-40B4-BE49-F238E27FC236}">
                <a16:creationId xmlns:a16="http://schemas.microsoft.com/office/drawing/2014/main" id="{DF4AA731-52CF-FF45-9836-92CF8735C071}"/>
              </a:ext>
            </a:extLst>
          </p:cNvPr>
          <p:cNvSpPr txBox="1"/>
          <p:nvPr/>
        </p:nvSpPr>
        <p:spPr>
          <a:xfrm>
            <a:off x="6723645" y="5286836"/>
            <a:ext cx="3479007" cy="1200329"/>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en-US" i="1" dirty="0">
                <a:solidFill>
                  <a:srgbClr val="002060"/>
                </a:solidFill>
              </a:rPr>
              <a:t>Co-Pack = </a:t>
            </a:r>
            <a:r>
              <a:rPr lang="en-US" i="1" dirty="0" err="1">
                <a:solidFill>
                  <a:srgbClr val="002060"/>
                </a:solidFill>
              </a:rPr>
              <a:t>Carbenuva</a:t>
            </a:r>
            <a:endParaRPr lang="en-US" i="1" dirty="0">
              <a:solidFill>
                <a:srgbClr val="002060"/>
              </a:solidFill>
            </a:endParaRPr>
          </a:p>
          <a:p>
            <a:pPr marL="285750" indent="-285750">
              <a:buFont typeface="Arial" panose="020B0604020202020204" pitchFamily="34" charset="0"/>
              <a:buChar char="•"/>
            </a:pPr>
            <a:r>
              <a:rPr lang="en-US" i="1" dirty="0">
                <a:solidFill>
                  <a:srgbClr val="002060"/>
                </a:solidFill>
              </a:rPr>
              <a:t>Single Packs = </a:t>
            </a:r>
            <a:r>
              <a:rPr lang="en-US" i="1" dirty="0" err="1">
                <a:solidFill>
                  <a:srgbClr val="002060"/>
                </a:solidFill>
              </a:rPr>
              <a:t>Vocabria</a:t>
            </a:r>
            <a:r>
              <a:rPr lang="en-US" i="1" dirty="0">
                <a:solidFill>
                  <a:srgbClr val="002060"/>
                </a:solidFill>
              </a:rPr>
              <a:t> (CAB LA)</a:t>
            </a:r>
          </a:p>
          <a:p>
            <a:r>
              <a:rPr lang="en-US" i="1" dirty="0">
                <a:solidFill>
                  <a:srgbClr val="002060"/>
                </a:solidFill>
              </a:rPr>
              <a:t>      and </a:t>
            </a:r>
            <a:r>
              <a:rPr lang="en-US" i="1" dirty="0" err="1">
                <a:solidFill>
                  <a:srgbClr val="002060"/>
                </a:solidFill>
              </a:rPr>
              <a:t>Rekambys</a:t>
            </a:r>
            <a:r>
              <a:rPr lang="en-US" i="1" dirty="0">
                <a:solidFill>
                  <a:srgbClr val="002060"/>
                </a:solidFill>
              </a:rPr>
              <a:t> (RPV LA</a:t>
            </a:r>
            <a:r>
              <a:rPr lang="en-US" i="1" dirty="0"/>
              <a:t>)</a:t>
            </a:r>
          </a:p>
          <a:p>
            <a:endParaRPr lang="en-US" dirty="0"/>
          </a:p>
        </p:txBody>
      </p:sp>
      <p:pic>
        <p:nvPicPr>
          <p:cNvPr id="14" name="Picture 13">
            <a:extLst>
              <a:ext uri="{FF2B5EF4-FFF2-40B4-BE49-F238E27FC236}">
                <a16:creationId xmlns:a16="http://schemas.microsoft.com/office/drawing/2014/main" id="{EBC855B4-9A74-F146-A299-1876165B06DD}"/>
              </a:ext>
            </a:extLst>
          </p:cNvPr>
          <p:cNvPicPr>
            <a:picLocks noChangeAspect="1"/>
          </p:cNvPicPr>
          <p:nvPr/>
        </p:nvPicPr>
        <p:blipFill>
          <a:blip r:embed="rId3"/>
          <a:stretch>
            <a:fillRect/>
          </a:stretch>
        </p:blipFill>
        <p:spPr>
          <a:xfrm>
            <a:off x="0" y="0"/>
            <a:ext cx="2133600" cy="1358900"/>
          </a:xfrm>
          <a:prstGeom prst="rect">
            <a:avLst/>
          </a:prstGeom>
        </p:spPr>
      </p:pic>
    </p:spTree>
    <p:extLst>
      <p:ext uri="{BB962C8B-B14F-4D97-AF65-F5344CB8AC3E}">
        <p14:creationId xmlns:p14="http://schemas.microsoft.com/office/powerpoint/2010/main" val="1003311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38B7C-45B9-564B-9C52-E8477A28A129}"/>
              </a:ext>
            </a:extLst>
          </p:cNvPr>
          <p:cNvSpPr>
            <a:spLocks noGrp="1"/>
          </p:cNvSpPr>
          <p:nvPr>
            <p:ph type="title"/>
          </p:nvPr>
        </p:nvSpPr>
        <p:spPr>
          <a:xfrm>
            <a:off x="2133600" y="15557"/>
            <a:ext cx="10058400" cy="1325563"/>
          </a:xfrm>
        </p:spPr>
        <p:txBody>
          <a:bodyPr>
            <a:normAutofit/>
          </a:bodyPr>
          <a:lstStyle/>
          <a:p>
            <a:r>
              <a:rPr lang="en-US" sz="3600" b="1" dirty="0">
                <a:solidFill>
                  <a:srgbClr val="0070C0"/>
                </a:solidFill>
              </a:rPr>
              <a:t>Why Long Acting regimens and where might they fit?</a:t>
            </a:r>
          </a:p>
        </p:txBody>
      </p:sp>
      <p:graphicFrame>
        <p:nvGraphicFramePr>
          <p:cNvPr id="4" name="Table 4">
            <a:extLst>
              <a:ext uri="{FF2B5EF4-FFF2-40B4-BE49-F238E27FC236}">
                <a16:creationId xmlns:a16="http://schemas.microsoft.com/office/drawing/2014/main" id="{8011C796-4140-044D-AD80-0FC6F10AFD9E}"/>
              </a:ext>
            </a:extLst>
          </p:cNvPr>
          <p:cNvGraphicFramePr>
            <a:graphicFrameLocks noGrp="1"/>
          </p:cNvGraphicFramePr>
          <p:nvPr>
            <p:ph idx="1"/>
            <p:extLst>
              <p:ext uri="{D42A27DB-BD31-4B8C-83A1-F6EECF244321}">
                <p14:modId xmlns:p14="http://schemas.microsoft.com/office/powerpoint/2010/main" val="68592201"/>
              </p:ext>
            </p:extLst>
          </p:nvPr>
        </p:nvGraphicFramePr>
        <p:xfrm>
          <a:off x="571500" y="1064497"/>
          <a:ext cx="11172825" cy="5165091"/>
        </p:xfrm>
        <a:graphic>
          <a:graphicData uri="http://schemas.openxmlformats.org/drawingml/2006/table">
            <a:tbl>
              <a:tblPr firstRow="1" bandRow="1">
                <a:tableStyleId>{5C22544A-7EE6-4342-B048-85BDC9FD1C3A}</a:tableStyleId>
              </a:tblPr>
              <a:tblGrid>
                <a:gridCol w="5224274">
                  <a:extLst>
                    <a:ext uri="{9D8B030D-6E8A-4147-A177-3AD203B41FA5}">
                      <a16:colId xmlns:a16="http://schemas.microsoft.com/office/drawing/2014/main" val="2290160954"/>
                    </a:ext>
                  </a:extLst>
                </a:gridCol>
                <a:gridCol w="5948551">
                  <a:extLst>
                    <a:ext uri="{9D8B030D-6E8A-4147-A177-3AD203B41FA5}">
                      <a16:colId xmlns:a16="http://schemas.microsoft.com/office/drawing/2014/main" val="4281392245"/>
                    </a:ext>
                  </a:extLst>
                </a:gridCol>
              </a:tblGrid>
              <a:tr h="765811">
                <a:tc>
                  <a:txBody>
                    <a:bodyPr/>
                    <a:lstStyle/>
                    <a:p>
                      <a:pPr algn="ctr"/>
                      <a:r>
                        <a:rPr lang="en-US" sz="2400" dirty="0"/>
                        <a:t>OPPORTUNITIES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CHALLENGES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386884826"/>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0" dirty="0"/>
                        <a:t>Less frequent dosing  &amp; avoidance of “pill fatigue”</a:t>
                      </a:r>
                    </a:p>
                    <a:p>
                      <a:pPr marL="285750" indent="-285750">
                        <a:buFont typeface="Arial" panose="020B0604020202020204" pitchFamily="34" charset="0"/>
                        <a:buChar char="•"/>
                      </a:pPr>
                      <a:endParaRPr lang="en-US" sz="17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700" b="1" dirty="0">
                          <a:solidFill>
                            <a:srgbClr val="C00000"/>
                          </a:solidFill>
                        </a:rPr>
                        <a:t>Cost and resource considerations, need for additional clinic visits every 1-2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0350997"/>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0" dirty="0"/>
                        <a:t>Increases choice for patients &amp; providers</a:t>
                      </a:r>
                    </a:p>
                    <a:p>
                      <a:pPr marL="285750" indent="-285750">
                        <a:buFont typeface="Arial" panose="020B0604020202020204" pitchFamily="34" charset="0"/>
                        <a:buChar char="•"/>
                      </a:pPr>
                      <a:endParaRPr lang="en-US" sz="17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0" dirty="0"/>
                        <a:t>Injectables cannot be self-administered, large injection volumes, injection site reactions (injection fatigue?)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5128868"/>
                  </a:ext>
                </a:extLst>
              </a:tr>
              <a:tr h="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0" dirty="0"/>
                        <a:t>Protection of health privacy, avoidance of HIV-related stigma/daily reminder of HIV</a:t>
                      </a:r>
                    </a:p>
                    <a:p>
                      <a:pPr marL="285750" indent="-285750">
                        <a:buFont typeface="Arial" panose="020B0604020202020204" pitchFamily="34" charset="0"/>
                        <a:buChar char="•"/>
                      </a:pPr>
                      <a:endParaRPr lang="en-US" sz="17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700" b="1" dirty="0">
                          <a:solidFill>
                            <a:srgbClr val="C00000"/>
                          </a:solidFill>
                        </a:rPr>
                        <a:t>Knowledge gaps for vulnerable groups e.g. pregnancy,/breastfeeding,  women, adolescents, resource poor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7317874"/>
                  </a:ext>
                </a:extLst>
              </a:tr>
              <a:tr h="370840">
                <a:tc>
                  <a:txBody>
                    <a:bodyPr/>
                    <a:lstStyle/>
                    <a:p>
                      <a:pPr marL="285750" indent="-285750">
                        <a:buFont typeface="Arial" panose="020B0604020202020204" pitchFamily="34" charset="0"/>
                        <a:buChar char="•"/>
                      </a:pPr>
                      <a:r>
                        <a:rPr lang="en-US" sz="1700" b="0" dirty="0"/>
                        <a:t>Addresses sub-optimal adherence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700" b="0" dirty="0"/>
                        <a:t> Missed doses, Long tail risks emergence of viral resistance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2804667"/>
                  </a:ext>
                </a:extLst>
              </a:tr>
              <a:tr h="370840">
                <a:tc>
                  <a:txBody>
                    <a:bodyPr/>
                    <a:lstStyle/>
                    <a:p>
                      <a:pPr marL="285750" indent="-285750">
                        <a:buFont typeface="Arial" panose="020B0604020202020204" pitchFamily="34" charset="0"/>
                        <a:buChar char="•"/>
                      </a:pPr>
                      <a:r>
                        <a:rPr lang="en-US" sz="1700" b="0" dirty="0"/>
                        <a:t>Convenience (work, travel)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700" b="0" dirty="0"/>
                        <a:t>Managing DDIs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9079797"/>
                  </a:ext>
                </a:extLst>
              </a:tr>
              <a:tr h="370840">
                <a:tc>
                  <a:txBody>
                    <a:bodyPr/>
                    <a:lstStyle/>
                    <a:p>
                      <a:pPr marL="285750" indent="-285750">
                        <a:buFont typeface="Arial" panose="020B0604020202020204" pitchFamily="34" charset="0"/>
                        <a:buChar char="•"/>
                      </a:pPr>
                      <a:r>
                        <a:rPr lang="en-US" sz="1700" b="0" dirty="0"/>
                        <a:t>Biological/strong medical need e.g. malabsorption, dysphagia, cognitive difficulty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700" b="0" dirty="0"/>
                        <a:t>Managing adverse events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9608593"/>
                  </a:ext>
                </a:extLst>
              </a:tr>
              <a:tr h="0">
                <a:tc>
                  <a:txBody>
                    <a:bodyPr/>
                    <a:lstStyle/>
                    <a:p>
                      <a:pPr marL="285750" indent="-285750">
                        <a:buFont typeface="Arial" panose="020B0604020202020204" pitchFamily="34" charset="0"/>
                        <a:buChar char="•"/>
                      </a:pPr>
                      <a:r>
                        <a:rPr lang="en-US" sz="1700" b="0" dirty="0"/>
                        <a:t>Eliminates gut based DDIs &amp; food effects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0" dirty="0"/>
                        <a:t>All treatment trials so far have included patients with optimal adherence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524013"/>
                  </a:ext>
                </a:extLst>
              </a:tr>
              <a:tr h="245427">
                <a:tc>
                  <a:txBody>
                    <a:bodyPr/>
                    <a:lstStyle/>
                    <a:p>
                      <a:pPr marL="285750" indent="-285750">
                        <a:buFont typeface="Arial" panose="020B0604020202020204" pitchFamily="34" charset="0"/>
                        <a:buChar char="•"/>
                      </a:pPr>
                      <a:r>
                        <a:rPr lang="en-US" sz="1700" b="0" dirty="0"/>
                        <a:t>Possibility of co-formulation with other LA drugs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endParaRPr lang="en-US" sz="17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1067277"/>
                  </a:ext>
                </a:extLst>
              </a:tr>
            </a:tbl>
          </a:graphicData>
        </a:graphic>
      </p:graphicFrame>
      <p:sp>
        <p:nvSpPr>
          <p:cNvPr id="7" name="TextBox 6">
            <a:extLst>
              <a:ext uri="{FF2B5EF4-FFF2-40B4-BE49-F238E27FC236}">
                <a16:creationId xmlns:a16="http://schemas.microsoft.com/office/drawing/2014/main" id="{78D3CF6B-D6C1-264F-905C-49167A4A5A67}"/>
              </a:ext>
            </a:extLst>
          </p:cNvPr>
          <p:cNvSpPr txBox="1"/>
          <p:nvPr/>
        </p:nvSpPr>
        <p:spPr>
          <a:xfrm>
            <a:off x="714375" y="6488668"/>
            <a:ext cx="6053773" cy="307777"/>
          </a:xfrm>
          <a:prstGeom prst="rect">
            <a:avLst/>
          </a:prstGeom>
          <a:noFill/>
        </p:spPr>
        <p:txBody>
          <a:bodyPr wrap="none" rtlCol="0">
            <a:spAutoFit/>
          </a:bodyPr>
          <a:lstStyle/>
          <a:p>
            <a:r>
              <a:rPr lang="en-US" sz="1400" dirty="0"/>
              <a:t> </a:t>
            </a:r>
            <a:r>
              <a:rPr lang="en-US" sz="1400" dirty="0" err="1"/>
              <a:t>Swindells</a:t>
            </a:r>
            <a:r>
              <a:rPr lang="en-US" sz="1400" dirty="0"/>
              <a:t> J Int Ass Providers of HIV Care 2021. Creswell </a:t>
            </a:r>
            <a:r>
              <a:rPr lang="en-US" sz="1400" dirty="0" err="1"/>
              <a:t>Curr</a:t>
            </a:r>
            <a:r>
              <a:rPr lang="en-US" sz="1400" dirty="0"/>
              <a:t> </a:t>
            </a:r>
            <a:r>
              <a:rPr lang="en-US" sz="1400" dirty="0" err="1"/>
              <a:t>Opin</a:t>
            </a:r>
            <a:r>
              <a:rPr lang="en-US" sz="1400" dirty="0"/>
              <a:t> HIV AIDS 2022</a:t>
            </a:r>
          </a:p>
        </p:txBody>
      </p:sp>
      <p:pic>
        <p:nvPicPr>
          <p:cNvPr id="9" name="Picture 8">
            <a:extLst>
              <a:ext uri="{FF2B5EF4-FFF2-40B4-BE49-F238E27FC236}">
                <a16:creationId xmlns:a16="http://schemas.microsoft.com/office/drawing/2014/main" id="{25BB4595-7FC7-564B-8D25-973718D420C3}"/>
              </a:ext>
            </a:extLst>
          </p:cNvPr>
          <p:cNvPicPr>
            <a:picLocks noChangeAspect="1"/>
          </p:cNvPicPr>
          <p:nvPr/>
        </p:nvPicPr>
        <p:blipFill>
          <a:blip r:embed="rId2"/>
          <a:stretch>
            <a:fillRect/>
          </a:stretch>
        </p:blipFill>
        <p:spPr>
          <a:xfrm rot="5340000" flipH="1" flipV="1">
            <a:off x="3099758" y="2866058"/>
            <a:ext cx="5517022" cy="1444744"/>
          </a:xfrm>
          <a:prstGeom prst="rect">
            <a:avLst/>
          </a:prstGeom>
        </p:spPr>
      </p:pic>
      <p:pic>
        <p:nvPicPr>
          <p:cNvPr id="11" name="Picture 10">
            <a:extLst>
              <a:ext uri="{FF2B5EF4-FFF2-40B4-BE49-F238E27FC236}">
                <a16:creationId xmlns:a16="http://schemas.microsoft.com/office/drawing/2014/main" id="{B3E352FF-217D-884A-94D3-C7507F29DA64}"/>
              </a:ext>
            </a:extLst>
          </p:cNvPr>
          <p:cNvPicPr>
            <a:picLocks noChangeAspect="1"/>
          </p:cNvPicPr>
          <p:nvPr/>
        </p:nvPicPr>
        <p:blipFill>
          <a:blip r:embed="rId3"/>
          <a:stretch>
            <a:fillRect/>
          </a:stretch>
        </p:blipFill>
        <p:spPr>
          <a:xfrm>
            <a:off x="0" y="0"/>
            <a:ext cx="1685925" cy="1073774"/>
          </a:xfrm>
          <a:prstGeom prst="rect">
            <a:avLst/>
          </a:prstGeom>
        </p:spPr>
      </p:pic>
    </p:spTree>
    <p:extLst>
      <p:ext uri="{BB962C8B-B14F-4D97-AF65-F5344CB8AC3E}">
        <p14:creationId xmlns:p14="http://schemas.microsoft.com/office/powerpoint/2010/main" val="406151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C18F6-FC56-0546-B360-79053F4AE821}"/>
              </a:ext>
            </a:extLst>
          </p:cNvPr>
          <p:cNvSpPr>
            <a:spLocks noGrp="1"/>
          </p:cNvSpPr>
          <p:nvPr>
            <p:ph type="title"/>
          </p:nvPr>
        </p:nvSpPr>
        <p:spPr>
          <a:xfrm>
            <a:off x="1897398" y="0"/>
            <a:ext cx="10538442" cy="1303205"/>
          </a:xfrm>
        </p:spPr>
        <p:txBody>
          <a:bodyPr>
            <a:normAutofit/>
          </a:bodyPr>
          <a:lstStyle/>
          <a:p>
            <a:r>
              <a:rPr lang="en-US" sz="2800" b="1" dirty="0">
                <a:solidFill>
                  <a:srgbClr val="0070C0"/>
                </a:solidFill>
              </a:rPr>
              <a:t>Factors associated with interest in LA CAB/RPV: PLWH vs HCP in EU</a:t>
            </a:r>
          </a:p>
        </p:txBody>
      </p:sp>
      <p:pic>
        <p:nvPicPr>
          <p:cNvPr id="5" name="Content Placeholder 4">
            <a:extLst>
              <a:ext uri="{FF2B5EF4-FFF2-40B4-BE49-F238E27FC236}">
                <a16:creationId xmlns:a16="http://schemas.microsoft.com/office/drawing/2014/main" id="{54962FD4-8581-6F4D-A528-63509C33CEF1}"/>
              </a:ext>
            </a:extLst>
          </p:cNvPr>
          <p:cNvPicPr>
            <a:picLocks noGrp="1" noChangeAspect="1"/>
          </p:cNvPicPr>
          <p:nvPr>
            <p:ph idx="1"/>
          </p:nvPr>
        </p:nvPicPr>
        <p:blipFill>
          <a:blip r:embed="rId3"/>
          <a:stretch>
            <a:fillRect/>
          </a:stretch>
        </p:blipFill>
        <p:spPr>
          <a:xfrm>
            <a:off x="838200" y="888734"/>
            <a:ext cx="9629774" cy="5845441"/>
          </a:xfrm>
          <a:ln>
            <a:solidFill>
              <a:schemeClr val="bg1"/>
            </a:solidFill>
          </a:ln>
        </p:spPr>
      </p:pic>
      <p:sp>
        <p:nvSpPr>
          <p:cNvPr id="6" name="Rectangle 5">
            <a:extLst>
              <a:ext uri="{FF2B5EF4-FFF2-40B4-BE49-F238E27FC236}">
                <a16:creationId xmlns:a16="http://schemas.microsoft.com/office/drawing/2014/main" id="{E9FD72BF-742B-134C-A9DD-7FC139CB661A}"/>
              </a:ext>
            </a:extLst>
          </p:cNvPr>
          <p:cNvSpPr/>
          <p:nvPr/>
        </p:nvSpPr>
        <p:spPr>
          <a:xfrm>
            <a:off x="985838" y="3043238"/>
            <a:ext cx="2343150" cy="30718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D7C85E-0C78-1A4F-B717-8A9E26113802}"/>
              </a:ext>
            </a:extLst>
          </p:cNvPr>
          <p:cNvSpPr txBox="1"/>
          <p:nvPr/>
        </p:nvSpPr>
        <p:spPr>
          <a:xfrm>
            <a:off x="7990418" y="3811454"/>
            <a:ext cx="3046027" cy="1446550"/>
          </a:xfrm>
          <a:prstGeom prst="rect">
            <a:avLst/>
          </a:prstGeom>
          <a:noFill/>
        </p:spPr>
        <p:txBody>
          <a:bodyPr wrap="none" rtlCol="0">
            <a:spAutoFit/>
          </a:bodyPr>
          <a:lstStyle/>
          <a:p>
            <a:r>
              <a:rPr lang="en-MY" sz="1000" dirty="0"/>
              <a:t>Interest in trying a long-acting HIV regimen was </a:t>
            </a:r>
          </a:p>
          <a:p>
            <a:r>
              <a:rPr lang="en-MY" sz="1000" dirty="0"/>
              <a:t>highest among younger aged people living with </a:t>
            </a:r>
          </a:p>
          <a:p>
            <a:r>
              <a:rPr lang="en-MY" sz="1000" dirty="0"/>
              <a:t>HIV &lt;50 years (69.8%), those recently diagnosed </a:t>
            </a:r>
          </a:p>
          <a:p>
            <a:r>
              <a:rPr lang="en-MY" sz="1000" dirty="0"/>
              <a:t>with HIV during 2017- 2019 (84.1%), those with </a:t>
            </a:r>
          </a:p>
          <a:p>
            <a:r>
              <a:rPr lang="en-MY" sz="1000" dirty="0"/>
              <a:t>perceived stigma from their daily oral ART (83.3%)</a:t>
            </a:r>
          </a:p>
          <a:p>
            <a:r>
              <a:rPr lang="en-MY" sz="1000" dirty="0"/>
              <a:t> and those stressed by their daily dosing schedule with </a:t>
            </a:r>
          </a:p>
          <a:p>
            <a:r>
              <a:rPr lang="en-MY" sz="1000" dirty="0"/>
              <a:t>oral ART (78.0%). </a:t>
            </a:r>
            <a:endParaRPr lang="en-MY" sz="1000" dirty="0">
              <a:effectLst/>
            </a:endParaRPr>
          </a:p>
          <a:p>
            <a:endParaRPr lang="en-US" dirty="0"/>
          </a:p>
        </p:txBody>
      </p:sp>
      <p:sp>
        <p:nvSpPr>
          <p:cNvPr id="9" name="Rectangle 8">
            <a:extLst>
              <a:ext uri="{FF2B5EF4-FFF2-40B4-BE49-F238E27FC236}">
                <a16:creationId xmlns:a16="http://schemas.microsoft.com/office/drawing/2014/main" id="{BC9F4F8A-B623-A246-8C34-957D725D572D}"/>
              </a:ext>
            </a:extLst>
          </p:cNvPr>
          <p:cNvSpPr/>
          <p:nvPr/>
        </p:nvSpPr>
        <p:spPr>
          <a:xfrm>
            <a:off x="3929063" y="4926955"/>
            <a:ext cx="4186238" cy="1002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101B2C3-A14A-BC44-A419-A5D8B510B4B0}"/>
              </a:ext>
            </a:extLst>
          </p:cNvPr>
          <p:cNvSpPr txBox="1"/>
          <p:nvPr/>
        </p:nvSpPr>
        <p:spPr>
          <a:xfrm>
            <a:off x="7142651" y="6411009"/>
            <a:ext cx="3498458" cy="646331"/>
          </a:xfrm>
          <a:prstGeom prst="rect">
            <a:avLst/>
          </a:prstGeom>
          <a:noFill/>
        </p:spPr>
        <p:txBody>
          <a:bodyPr wrap="none" rtlCol="0">
            <a:spAutoFit/>
          </a:bodyPr>
          <a:lstStyle/>
          <a:p>
            <a:r>
              <a:rPr lang="en-MY" sz="1400" b="1" dirty="0">
                <a:solidFill>
                  <a:srgbClr val="002060"/>
                </a:solidFill>
              </a:rPr>
              <a:t>Akinwunmi B, </a:t>
            </a:r>
            <a:r>
              <a:rPr lang="en-MY" sz="1400" b="1" i="1" dirty="0">
                <a:solidFill>
                  <a:srgbClr val="002060"/>
                </a:solidFill>
              </a:rPr>
              <a:t>et al</a:t>
            </a:r>
            <a:r>
              <a:rPr lang="en-MY" sz="1400" b="1" dirty="0">
                <a:solidFill>
                  <a:srgbClr val="002060"/>
                </a:solidFill>
              </a:rPr>
              <a:t>. </a:t>
            </a:r>
            <a:r>
              <a:rPr lang="en-MY" sz="1400" b="1" i="1" dirty="0">
                <a:solidFill>
                  <a:srgbClr val="002060"/>
                </a:solidFill>
              </a:rPr>
              <a:t>Sex </a:t>
            </a:r>
            <a:r>
              <a:rPr lang="en-MY" sz="1400" b="1" i="1" dirty="0" err="1">
                <a:solidFill>
                  <a:srgbClr val="002060"/>
                </a:solidFill>
              </a:rPr>
              <a:t>Transm</a:t>
            </a:r>
            <a:r>
              <a:rPr lang="en-MY" sz="1400" b="1" i="1" dirty="0">
                <a:solidFill>
                  <a:srgbClr val="002060"/>
                </a:solidFill>
              </a:rPr>
              <a:t> Infect </a:t>
            </a:r>
            <a:r>
              <a:rPr lang="en-MY" sz="1400" b="1" dirty="0">
                <a:solidFill>
                  <a:srgbClr val="002060"/>
                </a:solidFill>
              </a:rPr>
              <a:t>2021</a:t>
            </a:r>
            <a:r>
              <a:rPr lang="en-MY" dirty="0"/>
              <a:t> </a:t>
            </a:r>
          </a:p>
          <a:p>
            <a:endParaRPr lang="en-US" dirty="0"/>
          </a:p>
        </p:txBody>
      </p:sp>
      <p:pic>
        <p:nvPicPr>
          <p:cNvPr id="14" name="Picture 13">
            <a:extLst>
              <a:ext uri="{FF2B5EF4-FFF2-40B4-BE49-F238E27FC236}">
                <a16:creationId xmlns:a16="http://schemas.microsoft.com/office/drawing/2014/main" id="{DAB504BC-CF7C-6F40-8A57-3CA4C9766A34}"/>
              </a:ext>
            </a:extLst>
          </p:cNvPr>
          <p:cNvPicPr>
            <a:picLocks noChangeAspect="1"/>
          </p:cNvPicPr>
          <p:nvPr/>
        </p:nvPicPr>
        <p:blipFill>
          <a:blip r:embed="rId4"/>
          <a:stretch>
            <a:fillRect/>
          </a:stretch>
        </p:blipFill>
        <p:spPr>
          <a:xfrm>
            <a:off x="8532" y="0"/>
            <a:ext cx="1715493" cy="982997"/>
          </a:xfrm>
          <a:prstGeom prst="rect">
            <a:avLst/>
          </a:prstGeom>
        </p:spPr>
      </p:pic>
      <p:pic>
        <p:nvPicPr>
          <p:cNvPr id="15" name="Picture 14">
            <a:extLst>
              <a:ext uri="{FF2B5EF4-FFF2-40B4-BE49-F238E27FC236}">
                <a16:creationId xmlns:a16="http://schemas.microsoft.com/office/drawing/2014/main" id="{DD2452EB-848D-3040-89B7-30512DDAFDF4}"/>
              </a:ext>
            </a:extLst>
          </p:cNvPr>
          <p:cNvPicPr>
            <a:picLocks noChangeAspect="1"/>
          </p:cNvPicPr>
          <p:nvPr/>
        </p:nvPicPr>
        <p:blipFill>
          <a:blip r:embed="rId4"/>
          <a:stretch>
            <a:fillRect/>
          </a:stretch>
        </p:blipFill>
        <p:spPr>
          <a:xfrm>
            <a:off x="0" y="0"/>
            <a:ext cx="1715493" cy="982997"/>
          </a:xfrm>
          <a:prstGeom prst="rect">
            <a:avLst/>
          </a:prstGeom>
        </p:spPr>
      </p:pic>
      <p:sp>
        <p:nvSpPr>
          <p:cNvPr id="16" name="TextBox 15">
            <a:extLst>
              <a:ext uri="{FF2B5EF4-FFF2-40B4-BE49-F238E27FC236}">
                <a16:creationId xmlns:a16="http://schemas.microsoft.com/office/drawing/2014/main" id="{2351CFC5-438C-9045-A42F-4A8FCC046BF5}"/>
              </a:ext>
            </a:extLst>
          </p:cNvPr>
          <p:cNvSpPr txBox="1"/>
          <p:nvPr/>
        </p:nvSpPr>
        <p:spPr>
          <a:xfrm>
            <a:off x="985838" y="1643558"/>
            <a:ext cx="1956867" cy="1399680"/>
          </a:xfrm>
          <a:prstGeom prst="rect">
            <a:avLst/>
          </a:prstGeom>
          <a:solidFill>
            <a:schemeClr val="bg1"/>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7E5A73E9-0F64-4144-8B8F-E6D02417EFEC}"/>
              </a:ext>
            </a:extLst>
          </p:cNvPr>
          <p:cNvSpPr txBox="1"/>
          <p:nvPr/>
        </p:nvSpPr>
        <p:spPr>
          <a:xfrm>
            <a:off x="8715408" y="1653974"/>
            <a:ext cx="1625625" cy="127775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2068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AB Style">
  <a:themeElements>
    <a:clrScheme name="Custom 3">
      <a:dk1>
        <a:srgbClr val="000000"/>
      </a:dk1>
      <a:lt1>
        <a:srgbClr val="FFFFFF"/>
      </a:lt1>
      <a:dk2>
        <a:srgbClr val="071D49"/>
      </a:dk2>
      <a:lt2>
        <a:srgbClr val="E7E6E6"/>
      </a:lt2>
      <a:accent1>
        <a:srgbClr val="00A779"/>
      </a:accent1>
      <a:accent2>
        <a:srgbClr val="970096"/>
      </a:accent2>
      <a:accent3>
        <a:srgbClr val="E30046"/>
      </a:accent3>
      <a:accent4>
        <a:srgbClr val="5BC2E7"/>
      </a:accent4>
      <a:accent5>
        <a:srgbClr val="F05A05"/>
      </a:accent5>
      <a:accent6>
        <a:srgbClr val="F0B400"/>
      </a:accent6>
      <a:hlink>
        <a:srgbClr val="0563C1"/>
      </a:hlink>
      <a:folHlink>
        <a:srgbClr val="954F72"/>
      </a:folHlink>
    </a:clrScheme>
    <a:fontScheme name="Custom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VIIV_PowerPoint_Full_Template.pptx" id="{925DAD9F-5283-4881-A418-C4A4EE9A7D87}" vid="{616922AB-E06C-4C94-8A35-468858759FF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24568</TotalTime>
  <Words>2753</Words>
  <Application>Microsoft Macintosh PowerPoint</Application>
  <PresentationFormat>Widescreen</PresentationFormat>
  <Paragraphs>260</Paragraphs>
  <Slides>22</Slides>
  <Notes>10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Arial</vt:lpstr>
      <vt:lpstr>BlinkMacSystemFont</vt:lpstr>
      <vt:lpstr>Calibri</vt:lpstr>
      <vt:lpstr>Calibri Light</vt:lpstr>
      <vt:lpstr>Courier New</vt:lpstr>
      <vt:lpstr>Wingdings</vt:lpstr>
      <vt:lpstr>Office Theme</vt:lpstr>
      <vt:lpstr>2_2017_HTAA_Diabetes</vt:lpstr>
      <vt:lpstr>1_Office Theme</vt:lpstr>
      <vt:lpstr>CAB Style</vt:lpstr>
      <vt:lpstr>Long Acting (LA) ART:  Will all populations Benefit? Iskandar Azwa Infectious Diseases Unit, Department of Medicine Faculty of Medicine University of Malaya </vt:lpstr>
      <vt:lpstr>Conflicts of interest</vt:lpstr>
      <vt:lpstr>Outline of my talk </vt:lpstr>
      <vt:lpstr>Long-lasting Treatment With Less Frequent Dosing  Is a Priority for PLWH</vt:lpstr>
      <vt:lpstr>What does the data of Phase 3 LA ART show so far? Summary of the data in a nutshell</vt:lpstr>
      <vt:lpstr>Risk Factors of Virological Failure for LA CAB and RPV</vt:lpstr>
      <vt:lpstr>Long Acting Cabotegravir and Rilpivirine First complete long acting HIV regimen</vt:lpstr>
      <vt:lpstr>Why Long Acting regimens and where might they fit?</vt:lpstr>
      <vt:lpstr>Factors associated with interest in LA CAB/RPV: PLWH vs HCP in EU</vt:lpstr>
      <vt:lpstr>PowerPoint Presentation</vt:lpstr>
      <vt:lpstr>Clinical and Patient Considerations</vt:lpstr>
      <vt:lpstr>Implementation challenges In High Income Countries</vt:lpstr>
      <vt:lpstr>Suitability for LA injectable ART in LMIC</vt:lpstr>
      <vt:lpstr>CUSTOMIZE: Key implementation strategies for LA ART </vt:lpstr>
      <vt:lpstr>The impact of transitioning to LA ART on building blocks of DSD for HIV treatment </vt:lpstr>
      <vt:lpstr>PowerPoint Presentation</vt:lpstr>
      <vt:lpstr>PowerPoint Presentation</vt:lpstr>
      <vt:lpstr>PowerPoint Presentation</vt:lpstr>
      <vt:lpstr>Will LA ART be practical in LMIC? The issue of cost &amp; the need for implementation science research </vt:lpstr>
      <vt:lpstr>AVAC’s  Pathway to Access and Impact &amp; Immediate Priorities LA CAB as an example</vt:lpstr>
      <vt:lpstr>Conclusion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Long Acting ART:  Will all populations Benefit?</dc:title>
  <dc:creator>Microsoft Office User</dc:creator>
  <cp:lastModifiedBy>Microsoft Office User</cp:lastModifiedBy>
  <cp:revision>17</cp:revision>
  <dcterms:created xsi:type="dcterms:W3CDTF">2022-07-09T01:46:39Z</dcterms:created>
  <dcterms:modified xsi:type="dcterms:W3CDTF">2022-07-26T03:14:41Z</dcterms:modified>
</cp:coreProperties>
</file>