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712" r:id="rId4"/>
  </p:sldMasterIdLst>
  <p:notesMasterIdLst>
    <p:notesMasterId r:id="rId23"/>
  </p:notesMasterIdLst>
  <p:sldIdLst>
    <p:sldId id="294" r:id="rId5"/>
    <p:sldId id="299" r:id="rId6"/>
    <p:sldId id="279" r:id="rId7"/>
    <p:sldId id="281" r:id="rId8"/>
    <p:sldId id="283" r:id="rId9"/>
    <p:sldId id="285" r:id="rId10"/>
    <p:sldId id="297" r:id="rId11"/>
    <p:sldId id="293" r:id="rId12"/>
    <p:sldId id="260" r:id="rId13"/>
    <p:sldId id="262" r:id="rId14"/>
    <p:sldId id="263" r:id="rId15"/>
    <p:sldId id="269" r:id="rId16"/>
    <p:sldId id="282" r:id="rId17"/>
    <p:sldId id="291" r:id="rId18"/>
    <p:sldId id="284" r:id="rId19"/>
    <p:sldId id="273" r:id="rId20"/>
    <p:sldId id="292"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0" d="100"/>
          <a:sy n="60" d="100"/>
        </p:scale>
        <p:origin x="840" y="52"/>
      </p:cViewPr>
      <p:guideLst>
        <p:guide orient="horz" pos="2160"/>
        <p:guide pos="3840"/>
      </p:guideLst>
    </p:cSldViewPr>
  </p:slideViewPr>
  <p:notesTextViewPr>
    <p:cViewPr>
      <p:scale>
        <a:sx n="1" d="1"/>
        <a:sy n="1" d="1"/>
      </p:scale>
      <p:origin x="0" y="0"/>
    </p:cViewPr>
  </p:notesTextViewPr>
  <p:sorterViewPr>
    <p:cViewPr varScale="1">
      <p:scale>
        <a:sx n="1" d="1"/>
        <a:sy n="1" d="1"/>
      </p:scale>
      <p:origin x="0" y="-5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727C8-3CD4-44A1-B7FF-1FE722A39D0A}" type="datetimeFigureOut">
              <a:rPr lang="en-US" smtClean="0"/>
              <a:t>7/24/2022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A51BA-2E8C-4250-AC5A-D18FDEC08D66}" type="slidenum">
              <a:rPr lang="en-US" smtClean="0"/>
              <a:t>‹Nº›</a:t>
            </a:fld>
            <a:endParaRPr lang="en-US"/>
          </a:p>
        </p:txBody>
      </p:sp>
    </p:spTree>
    <p:extLst>
      <p:ext uri="{BB962C8B-B14F-4D97-AF65-F5344CB8AC3E}">
        <p14:creationId xmlns:p14="http://schemas.microsoft.com/office/powerpoint/2010/main" val="390304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 name="Google Shape;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43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smtClean="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7FD8C-8764-48A8-8C9E-A263FD4DF5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07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ART, antiretroviral therapy; </a:t>
            </a:r>
            <a:r>
              <a:rPr lang="en-US" sz="1200" i="1" kern="1200" dirty="0">
                <a:solidFill>
                  <a:schemeClr val="tx1"/>
                </a:solidFill>
                <a:effectLst/>
                <a:latin typeface="Arial" charset="0"/>
                <a:ea typeface="+mn-ea"/>
                <a:cs typeface="+mn-cs"/>
              </a:rPr>
              <a:t>CAB, cabotegravir; RPV, rilpivirine.</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39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E28D8782-022E-4A41-B2B1-0319526BEB94}" type="datetimeFigureOut">
              <a:rPr lang="en-US" smtClean="0"/>
              <a:t>7/24/2022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34089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28D8782-022E-4A41-B2B1-0319526BEB94}" type="datetimeFigureOut">
              <a:rPr lang="en-US" smtClean="0"/>
              <a:t>7/24/2022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3538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28D8782-022E-4A41-B2B1-0319526BEB94}" type="datetimeFigureOut">
              <a:rPr lang="en-US" smtClean="0"/>
              <a:t>7/24/2022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21284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711200" y="1350964"/>
            <a:ext cx="1114425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pic>
        <p:nvPicPr>
          <p:cNvPr id="7" name="Picture 6">
            <a:extLst>
              <a:ext uri="{FF2B5EF4-FFF2-40B4-BE49-F238E27FC236}">
                <a16:creationId xmlns:a16="http://schemas.microsoft.com/office/drawing/2014/main" id="{8FCAB574-D00F-404B-99A4-2638A1E732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2">
            <a:extLst>
              <a:ext uri="{FF2B5EF4-FFF2-40B4-BE49-F238E27FC236}">
                <a16:creationId xmlns:a16="http://schemas.microsoft.com/office/drawing/2014/main" id="{B269CE4D-2347-44B5-ABE1-5082EFF06F2D}"/>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9" name="Text Placeholder 2">
            <a:extLst>
              <a:ext uri="{FF2B5EF4-FFF2-40B4-BE49-F238E27FC236}">
                <a16:creationId xmlns:a16="http://schemas.microsoft.com/office/drawing/2014/main" id="{F6A834DD-6116-4B73-BBE9-851C2D5E28BF}"/>
              </a:ext>
            </a:extLst>
          </p:cNvPr>
          <p:cNvSpPr>
            <a:spLocks noGrp="1"/>
          </p:cNvSpPr>
          <p:nvPr>
            <p:ph type="body" sz="quarter" idx="18"/>
          </p:nvPr>
        </p:nvSpPr>
        <p:spPr>
          <a:xfrm>
            <a:off x="711200" y="5759112"/>
            <a:ext cx="11143488" cy="304769"/>
          </a:xfrm>
        </p:spPr>
        <p:txBody>
          <a:bodyPr anchor="b"/>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764627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logo horizontal.png"/>
          <p:cNvPicPr>
            <a:picLocks noChangeAspect="1"/>
          </p:cNvPicPr>
          <p:nvPr userDrawn="1"/>
        </p:nvPicPr>
        <p:blipFill>
          <a:blip r:embed="rId2"/>
          <a:stretch>
            <a:fillRect/>
          </a:stretch>
        </p:blipFill>
        <p:spPr>
          <a:xfrm>
            <a:off x="8839200" y="6462007"/>
            <a:ext cx="3149600" cy="256999"/>
          </a:xfrm>
          <a:prstGeom prst="rect">
            <a:avLst/>
          </a:prstGeom>
        </p:spPr>
      </p:pic>
    </p:spTree>
    <p:extLst>
      <p:ext uri="{BB962C8B-B14F-4D97-AF65-F5344CB8AC3E}">
        <p14:creationId xmlns:p14="http://schemas.microsoft.com/office/powerpoint/2010/main" val="720819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D1D340-2339-4DA0-AE7C-61A1595D8C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3648075"/>
            <a:ext cx="6096000" cy="3209925"/>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31128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499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135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635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41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28D8782-022E-4A41-B2B1-0319526BEB94}" type="datetimeFigureOut">
              <a:rPr lang="en-US" smtClean="0"/>
              <a:t>7/24/2022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3679501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600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308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pic>
        <p:nvPicPr>
          <p:cNvPr id="10" name="Picture 9" descr="A picture containing icon&#10;&#10;Description automatically generated">
            <a:extLst>
              <a:ext uri="{FF2B5EF4-FFF2-40B4-BE49-F238E27FC236}">
                <a16:creationId xmlns:a16="http://schemas.microsoft.com/office/drawing/2014/main"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18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7" name="Espace réservé du contenu 6"/>
          <p:cNvSpPr>
            <a:spLocks noGrp="1"/>
          </p:cNvSpPr>
          <p:nvPr>
            <p:ph sz="quarter" idx="13"/>
          </p:nvPr>
        </p:nvSpPr>
        <p:spPr>
          <a:xfrm>
            <a:off x="609600" y="1619250"/>
            <a:ext cx="109728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5964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711200" y="1350964"/>
            <a:ext cx="1114425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pic>
        <p:nvPicPr>
          <p:cNvPr id="7" name="Picture 6">
            <a:extLst>
              <a:ext uri="{FF2B5EF4-FFF2-40B4-BE49-F238E27FC236}">
                <a16:creationId xmlns:a16="http://schemas.microsoft.com/office/drawing/2014/main" id="{8FCAB574-D00F-404B-99A4-2638A1E732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2">
            <a:extLst>
              <a:ext uri="{FF2B5EF4-FFF2-40B4-BE49-F238E27FC236}">
                <a16:creationId xmlns:a16="http://schemas.microsoft.com/office/drawing/2014/main" id="{B269CE4D-2347-44B5-ABE1-5082EFF06F2D}"/>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9" name="Text Placeholder 2">
            <a:extLst>
              <a:ext uri="{FF2B5EF4-FFF2-40B4-BE49-F238E27FC236}">
                <a16:creationId xmlns:a16="http://schemas.microsoft.com/office/drawing/2014/main" id="{F6A834DD-6116-4B73-BBE9-851C2D5E28BF}"/>
              </a:ext>
            </a:extLst>
          </p:cNvPr>
          <p:cNvSpPr>
            <a:spLocks noGrp="1"/>
          </p:cNvSpPr>
          <p:nvPr>
            <p:ph type="body" sz="quarter" idx="18"/>
          </p:nvPr>
        </p:nvSpPr>
        <p:spPr>
          <a:xfrm>
            <a:off x="711200" y="5759112"/>
            <a:ext cx="11143488" cy="304769"/>
          </a:xfrm>
        </p:spPr>
        <p:txBody>
          <a:bodyPr anchor="b"/>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68579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Gray">
    <p:bg>
      <p:bgPr>
        <a:solidFill>
          <a:srgbClr val="D0D3D3"/>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0EFCFACB-866A-455B-8F69-93CD9F3D3D6E}"/>
              </a:ext>
            </a:extLst>
          </p:cNvPr>
          <p:cNvSpPr>
            <a:spLocks noChangeAspect="1"/>
          </p:cNvSpPr>
          <p:nvPr userDrawn="1"/>
        </p:nvSpPr>
        <p:spPr>
          <a:xfrm rot="10800000" flipH="1">
            <a:off x="0" y="0"/>
            <a:ext cx="1483292" cy="426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6F645C7C-F0D4-4F5C-8D68-FB851D5670AC}"/>
              </a:ext>
            </a:extLst>
          </p:cNvPr>
          <p:cNvSpPr txBox="1">
            <a:spLocks/>
          </p:cNvSpPr>
          <p:nvPr userDrawn="1"/>
        </p:nvSpPr>
        <p:spPr>
          <a:xfrm>
            <a:off x="699168" y="6417367"/>
            <a:ext cx="10833100" cy="149375"/>
          </a:xfrm>
          <a:prstGeom prst="rect">
            <a:avLst/>
          </a:prstGeom>
        </p:spPr>
        <p:txBody>
          <a:bodyPr lIns="0" tIns="0" rIns="0" bIns="0"/>
          <a:lstStyle>
            <a:lvl1pPr marL="0" indent="0" algn="r" rtl="0" eaLnBrk="0" fontAlgn="base" hangingPunct="0">
              <a:spcBef>
                <a:spcPct val="0"/>
              </a:spcBef>
              <a:spcAft>
                <a:spcPts val="400"/>
              </a:spcAft>
              <a:buClr>
                <a:srgbClr val="E31836"/>
              </a:buClr>
              <a:buSzPct val="115000"/>
              <a:buFont typeface="Arial" panose="020B0604020202020204" pitchFamily="34" charset="0"/>
              <a:buNone/>
              <a:defRPr sz="9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l"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1"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23rd International AIDS Conference; July 6-10, 2020; Virtual</a:t>
            </a:r>
          </a:p>
        </p:txBody>
      </p:sp>
      <p:cxnSp>
        <p:nvCxnSpPr>
          <p:cNvPr id="9" name="Straight Connector 8">
            <a:extLst>
              <a:ext uri="{FF2B5EF4-FFF2-40B4-BE49-F238E27FC236}">
                <a16:creationId xmlns:a16="http://schemas.microsoft.com/office/drawing/2014/main" id="{1A5A9598-132B-4791-AA81-8424EC568A8B}"/>
              </a:ext>
            </a:extLst>
          </p:cNvPr>
          <p:cNvCxnSpPr/>
          <p:nvPr userDrawn="1"/>
        </p:nvCxnSpPr>
        <p:spPr>
          <a:xfrm>
            <a:off x="697164" y="6249600"/>
            <a:ext cx="522000" cy="0"/>
          </a:xfrm>
          <a:prstGeom prst="line">
            <a:avLst/>
          </a:prstGeom>
          <a:ln w="3175">
            <a:solidFill>
              <a:srgbClr val="071D49"/>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951345F-605B-4B05-8202-DE3B46F9CDEE}"/>
              </a:ext>
            </a:extLst>
          </p:cNvPr>
          <p:cNvSpPr>
            <a:spLocks noGrp="1"/>
          </p:cNvSpPr>
          <p:nvPr>
            <p:ph type="ctrTitle" hasCustomPrompt="1"/>
          </p:nvPr>
        </p:nvSpPr>
        <p:spPr>
          <a:xfrm>
            <a:off x="1097280" y="1828800"/>
            <a:ext cx="9144000" cy="2560320"/>
          </a:xfrm>
          <a:prstGeom prst="rect">
            <a:avLst/>
          </a:prstGeom>
        </p:spPr>
        <p:txBody>
          <a:bodyPr anchor="t">
            <a:normAutofit/>
          </a:bodyPr>
          <a:lstStyle>
            <a:lvl1pPr algn="l">
              <a:defRPr sz="4400" b="1">
                <a:solidFill>
                  <a:schemeClr val="tx1"/>
                </a:solidFill>
                <a:effectLst/>
                <a:latin typeface="+mj-lt"/>
                <a:cs typeface="Arial"/>
              </a:defRPr>
            </a:lvl1pPr>
          </a:lstStyle>
          <a:p>
            <a:r>
              <a:rPr lang="en-US" dirty="0"/>
              <a:t>Click to Edit Master Title Style</a:t>
            </a:r>
          </a:p>
        </p:txBody>
      </p:sp>
      <p:sp>
        <p:nvSpPr>
          <p:cNvPr id="19" name="Subtitle 2">
            <a:extLst>
              <a:ext uri="{FF2B5EF4-FFF2-40B4-BE49-F238E27FC236}">
                <a16:creationId xmlns:a16="http://schemas.microsoft.com/office/drawing/2014/main" id="{79680979-CC01-4E77-8530-905039B45F0A}"/>
              </a:ext>
            </a:extLst>
          </p:cNvPr>
          <p:cNvSpPr>
            <a:spLocks noGrp="1"/>
          </p:cNvSpPr>
          <p:nvPr>
            <p:ph type="subTitle" idx="1" hasCustomPrompt="1"/>
          </p:nvPr>
        </p:nvSpPr>
        <p:spPr>
          <a:xfrm>
            <a:off x="1097280" y="4572000"/>
            <a:ext cx="9144000" cy="908304"/>
          </a:xfrm>
          <a:prstGeom prst="rect">
            <a:avLst/>
          </a:prstGeom>
        </p:spPr>
        <p:txBody>
          <a:bodyPr>
            <a:normAutofit/>
          </a:bodyPr>
          <a:lstStyle>
            <a:lvl1pPr marL="0" indent="0" algn="l">
              <a:buNone/>
              <a:defRPr sz="1500" b="1" i="0">
                <a:solidFill>
                  <a:schemeClr val="tx2"/>
                </a:solidFill>
                <a:effectLst/>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20" name="Text Placeholder 19">
            <a:extLst>
              <a:ext uri="{FF2B5EF4-FFF2-40B4-BE49-F238E27FC236}">
                <a16:creationId xmlns:a16="http://schemas.microsoft.com/office/drawing/2014/main" id="{E0F6C3D1-ED36-45A1-94EC-A543584321B2}"/>
              </a:ext>
            </a:extLst>
          </p:cNvPr>
          <p:cNvSpPr>
            <a:spLocks noGrp="1"/>
          </p:cNvSpPr>
          <p:nvPr>
            <p:ph type="body" sz="quarter" idx="11" hasCustomPrompt="1"/>
          </p:nvPr>
        </p:nvSpPr>
        <p:spPr>
          <a:xfrm>
            <a:off x="1097280" y="5303520"/>
            <a:ext cx="9144000" cy="859536"/>
          </a:xfrm>
        </p:spPr>
        <p:txBody>
          <a:bodyPr/>
          <a:lstStyle>
            <a:lvl1pPr marL="0" indent="0">
              <a:buNone/>
              <a:defRPr sz="1150" i="1">
                <a:solidFill>
                  <a:schemeClr val="tx1"/>
                </a:solidFill>
              </a:defRPr>
            </a:lvl1pPr>
            <a:lvl2pPr marL="247644" indent="0">
              <a:buNone/>
              <a:defRPr/>
            </a:lvl2pPr>
            <a:lvl3pPr marL="507987" indent="0">
              <a:buNone/>
              <a:defRPr/>
            </a:lvl3pPr>
            <a:lvl4pPr marL="736582" indent="0">
              <a:buNone/>
              <a:defRPr/>
            </a:lvl4pPr>
            <a:lvl5pPr marL="954592"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2D90AADF-112C-4300-8D1F-49B825951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485899" cy="4346471"/>
          </a:xfrm>
          <a:prstGeom prst="rect">
            <a:avLst/>
          </a:prstGeom>
        </p:spPr>
      </p:pic>
    </p:spTree>
    <p:extLst>
      <p:ext uri="{BB962C8B-B14F-4D97-AF65-F5344CB8AC3E}">
        <p14:creationId xmlns:p14="http://schemas.microsoft.com/office/powerpoint/2010/main" val="3709025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93">
          <p15:clr>
            <a:srgbClr val="FBAE40"/>
          </p15:clr>
        </p15:guide>
        <p15:guide id="4" pos="561">
          <p15:clr>
            <a:srgbClr val="FBAE40"/>
          </p15:clr>
        </p15:guide>
        <p15:guide id="5" orient="horz" pos="4032">
          <p15:clr>
            <a:srgbClr val="FBAE40"/>
          </p15:clr>
        </p15:guide>
        <p15:guide id="6" orient="horz" pos="4159">
          <p15:clr>
            <a:srgbClr val="FBAE40"/>
          </p15:clr>
        </p15:guide>
        <p15:guide id="7" orient="horz" pos="93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Image">
    <p:bg>
      <p:bgPr>
        <a:solidFill>
          <a:srgbClr val="D0D3D3"/>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0EFCFACB-866A-455B-8F69-93CD9F3D3D6E}"/>
              </a:ext>
            </a:extLst>
          </p:cNvPr>
          <p:cNvSpPr>
            <a:spLocks noChangeAspect="1"/>
          </p:cNvSpPr>
          <p:nvPr userDrawn="1"/>
        </p:nvSpPr>
        <p:spPr>
          <a:xfrm rot="10800000" flipH="1">
            <a:off x="0" y="0"/>
            <a:ext cx="1483292" cy="426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1A5A9598-132B-4791-AA81-8424EC568A8B}"/>
              </a:ext>
            </a:extLst>
          </p:cNvPr>
          <p:cNvCxnSpPr/>
          <p:nvPr userDrawn="1"/>
        </p:nvCxnSpPr>
        <p:spPr>
          <a:xfrm>
            <a:off x="697164" y="6249600"/>
            <a:ext cx="522000" cy="0"/>
          </a:xfrm>
          <a:prstGeom prst="line">
            <a:avLst/>
          </a:prstGeom>
          <a:ln w="3175">
            <a:solidFill>
              <a:srgbClr val="071D49"/>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951345F-605B-4B05-8202-DE3B46F9CDEE}"/>
              </a:ext>
            </a:extLst>
          </p:cNvPr>
          <p:cNvSpPr>
            <a:spLocks noGrp="1"/>
          </p:cNvSpPr>
          <p:nvPr>
            <p:ph type="ctrTitle" hasCustomPrompt="1"/>
          </p:nvPr>
        </p:nvSpPr>
        <p:spPr>
          <a:xfrm>
            <a:off x="1097280" y="1280160"/>
            <a:ext cx="5146970" cy="2377440"/>
          </a:xfrm>
          <a:prstGeom prst="rect">
            <a:avLst/>
          </a:prstGeom>
        </p:spPr>
        <p:txBody>
          <a:bodyPr anchor="t">
            <a:normAutofit/>
          </a:bodyPr>
          <a:lstStyle>
            <a:lvl1pPr algn="l">
              <a:defRPr sz="4400" b="1">
                <a:solidFill>
                  <a:schemeClr val="tx1"/>
                </a:solidFill>
                <a:effectLst/>
                <a:latin typeface="+mj-lt"/>
                <a:cs typeface="Arial"/>
              </a:defRPr>
            </a:lvl1pPr>
          </a:lstStyle>
          <a:p>
            <a:r>
              <a:rPr lang="en-US" dirty="0"/>
              <a:t>Click to Edit Master Title Style</a:t>
            </a:r>
          </a:p>
        </p:txBody>
      </p:sp>
      <p:sp>
        <p:nvSpPr>
          <p:cNvPr id="19" name="Subtitle 2">
            <a:extLst>
              <a:ext uri="{FF2B5EF4-FFF2-40B4-BE49-F238E27FC236}">
                <a16:creationId xmlns:a16="http://schemas.microsoft.com/office/drawing/2014/main" id="{79680979-CC01-4E77-8530-905039B45F0A}"/>
              </a:ext>
            </a:extLst>
          </p:cNvPr>
          <p:cNvSpPr>
            <a:spLocks noGrp="1"/>
          </p:cNvSpPr>
          <p:nvPr>
            <p:ph type="subTitle" idx="1" hasCustomPrompt="1"/>
          </p:nvPr>
        </p:nvSpPr>
        <p:spPr>
          <a:xfrm>
            <a:off x="1097280" y="3625372"/>
            <a:ext cx="4689770" cy="914400"/>
          </a:xfrm>
          <a:prstGeom prst="rect">
            <a:avLst/>
          </a:prstGeom>
        </p:spPr>
        <p:txBody>
          <a:bodyPr>
            <a:normAutofit/>
          </a:bodyPr>
          <a:lstStyle>
            <a:lvl1pPr marL="0" indent="0" algn="l">
              <a:buNone/>
              <a:defRPr sz="1500" b="1" i="0">
                <a:solidFill>
                  <a:schemeClr val="tx2"/>
                </a:solidFill>
                <a:effectLst/>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20" name="Text Placeholder 19">
            <a:extLst>
              <a:ext uri="{FF2B5EF4-FFF2-40B4-BE49-F238E27FC236}">
                <a16:creationId xmlns:a16="http://schemas.microsoft.com/office/drawing/2014/main" id="{E0F6C3D1-ED36-45A1-94EC-A543584321B2}"/>
              </a:ext>
            </a:extLst>
          </p:cNvPr>
          <p:cNvSpPr>
            <a:spLocks noGrp="1"/>
          </p:cNvSpPr>
          <p:nvPr>
            <p:ph type="body" sz="quarter" idx="11" hasCustomPrompt="1"/>
          </p:nvPr>
        </p:nvSpPr>
        <p:spPr>
          <a:xfrm>
            <a:off x="1097280" y="4551964"/>
            <a:ext cx="4384970" cy="914400"/>
          </a:xfrm>
        </p:spPr>
        <p:txBody>
          <a:bodyPr/>
          <a:lstStyle>
            <a:lvl1pPr marL="0" indent="0">
              <a:buNone/>
              <a:defRPr sz="1150" i="1">
                <a:solidFill>
                  <a:schemeClr val="tx1"/>
                </a:solidFill>
              </a:defRPr>
            </a:lvl1pPr>
            <a:lvl2pPr marL="247644" indent="0">
              <a:buNone/>
              <a:defRPr/>
            </a:lvl2pPr>
            <a:lvl3pPr marL="507987" indent="0">
              <a:buNone/>
              <a:defRPr/>
            </a:lvl3pPr>
            <a:lvl4pPr marL="736582" indent="0">
              <a:buNone/>
              <a:defRPr/>
            </a:lvl4pPr>
            <a:lvl5pPr marL="954592"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2D90AADF-112C-4300-8D1F-49B825951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485899" cy="4346471"/>
          </a:xfrm>
          <a:prstGeom prst="rect">
            <a:avLst/>
          </a:prstGeom>
        </p:spPr>
      </p:pic>
      <p:sp>
        <p:nvSpPr>
          <p:cNvPr id="12" name="Picture Placeholder 11">
            <a:extLst>
              <a:ext uri="{FF2B5EF4-FFF2-40B4-BE49-F238E27FC236}">
                <a16:creationId xmlns:a16="http://schemas.microsoft.com/office/drawing/2014/main" id="{4E36D134-E6A1-41AE-8FE0-43649CB944BF}"/>
              </a:ext>
            </a:extLst>
          </p:cNvPr>
          <p:cNvSpPr>
            <a:spLocks noGrp="1"/>
          </p:cNvSpPr>
          <p:nvPr>
            <p:ph type="pic" sz="quarter" idx="12" hasCustomPrompt="1"/>
          </p:nvPr>
        </p:nvSpPr>
        <p:spPr>
          <a:xfrm>
            <a:off x="4891590" y="0"/>
            <a:ext cx="7300410" cy="6858000"/>
          </a:xfrm>
          <a:custGeom>
            <a:avLst/>
            <a:gdLst>
              <a:gd name="connsiteX0" fmla="*/ 0 w 4795335"/>
              <a:gd name="connsiteY0" fmla="*/ 0 h 6858000"/>
              <a:gd name="connsiteX1" fmla="*/ 4795335 w 4795335"/>
              <a:gd name="connsiteY1" fmla="*/ 0 h 6858000"/>
              <a:gd name="connsiteX2" fmla="*/ 4795335 w 4795335"/>
              <a:gd name="connsiteY2" fmla="*/ 6858000 h 6858000"/>
              <a:gd name="connsiteX3" fmla="*/ 0 w 4795335"/>
              <a:gd name="connsiteY3" fmla="*/ 6858000 h 6858000"/>
              <a:gd name="connsiteX4" fmla="*/ 0 w 4795335"/>
              <a:gd name="connsiteY4" fmla="*/ 0 h 6858000"/>
              <a:gd name="connsiteX0" fmla="*/ 2505075 w 7300410"/>
              <a:gd name="connsiteY0" fmla="*/ 0 h 6858000"/>
              <a:gd name="connsiteX1" fmla="*/ 7300410 w 7300410"/>
              <a:gd name="connsiteY1" fmla="*/ 0 h 6858000"/>
              <a:gd name="connsiteX2" fmla="*/ 7300410 w 7300410"/>
              <a:gd name="connsiteY2" fmla="*/ 6858000 h 6858000"/>
              <a:gd name="connsiteX3" fmla="*/ 0 w 7300410"/>
              <a:gd name="connsiteY3" fmla="*/ 6858000 h 6858000"/>
              <a:gd name="connsiteX4" fmla="*/ 2505075 w 73004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410" h="6858000">
                <a:moveTo>
                  <a:pt x="2505075" y="0"/>
                </a:moveTo>
                <a:lnTo>
                  <a:pt x="7300410" y="0"/>
                </a:lnTo>
                <a:lnTo>
                  <a:pt x="7300410" y="6858000"/>
                </a:lnTo>
                <a:lnTo>
                  <a:pt x="0" y="6858000"/>
                </a:lnTo>
                <a:lnTo>
                  <a:pt x="2505075" y="0"/>
                </a:lnTo>
                <a:close/>
              </a:path>
            </a:pathLst>
          </a:custGeom>
          <a:noFill/>
        </p:spPr>
        <p:txBody>
          <a:bodyPr anchor="ctr" anchorCtr="0"/>
          <a:lstStyle>
            <a:lvl1pPr marL="0" indent="0" algn="ctr">
              <a:buNone/>
              <a:defRPr sz="1600" b="1">
                <a:solidFill>
                  <a:schemeClr val="bg1"/>
                </a:solidFill>
              </a:defRPr>
            </a:lvl1pPr>
          </a:lstStyle>
          <a:p>
            <a:r>
              <a:rPr lang="en-GB" dirty="0"/>
              <a:t>Click to add image</a:t>
            </a:r>
          </a:p>
        </p:txBody>
      </p:sp>
      <p:sp>
        <p:nvSpPr>
          <p:cNvPr id="17" name="Text Placeholder 2">
            <a:extLst>
              <a:ext uri="{FF2B5EF4-FFF2-40B4-BE49-F238E27FC236}">
                <a16:creationId xmlns:a16="http://schemas.microsoft.com/office/drawing/2014/main" id="{CDEBF4DA-FDF0-4CF3-BFF1-27088EC0F17A}"/>
              </a:ext>
            </a:extLst>
          </p:cNvPr>
          <p:cNvSpPr>
            <a:spLocks noGrp="1"/>
          </p:cNvSpPr>
          <p:nvPr>
            <p:ph type="body" sz="quarter" idx="14" hasCustomPrompt="1"/>
          </p:nvPr>
        </p:nvSpPr>
        <p:spPr>
          <a:xfrm>
            <a:off x="6340475" y="6599238"/>
            <a:ext cx="5203825" cy="108000"/>
          </a:xfrm>
          <a:prstGeom prst="rect">
            <a:avLst/>
          </a:prstGeom>
        </p:spPr>
        <p:txBody>
          <a:bodyPr lIns="0" tIns="0" rIns="0" bIns="0"/>
          <a:lstStyle>
            <a:lvl1pPr marL="0" indent="0" algn="r">
              <a:spcBef>
                <a:spcPts val="0"/>
              </a:spcBef>
              <a:buNone/>
              <a:defRPr sz="700">
                <a:solidFill>
                  <a:schemeClr val="tx1"/>
                </a:solidFill>
              </a:defRPr>
            </a:lvl1pPr>
            <a:lvl2pPr marL="457200" indent="0">
              <a:buNone/>
              <a:defRPr sz="700">
                <a:solidFill>
                  <a:schemeClr val="accent2"/>
                </a:solidFill>
              </a:defRPr>
            </a:lvl2pPr>
            <a:lvl3pPr marL="914400" indent="0">
              <a:buNone/>
              <a:defRPr sz="700">
                <a:solidFill>
                  <a:schemeClr val="accent2"/>
                </a:solidFill>
              </a:defRPr>
            </a:lvl3pPr>
            <a:lvl4pPr marL="1371600" indent="0">
              <a:buNone/>
              <a:defRPr sz="700">
                <a:solidFill>
                  <a:schemeClr val="accent2"/>
                </a:solidFill>
              </a:defRPr>
            </a:lvl4pPr>
            <a:lvl5pPr marL="1828800" indent="0">
              <a:buNone/>
              <a:defRPr sz="700">
                <a:solidFill>
                  <a:schemeClr val="accent2"/>
                </a:solidFill>
              </a:defRPr>
            </a:lvl5pPr>
          </a:lstStyle>
          <a:p>
            <a:pPr lvl="0"/>
            <a:r>
              <a:rPr lang="en-US" dirty="0"/>
              <a:t>Click to edit </a:t>
            </a:r>
            <a:r>
              <a:rPr lang="en-US"/>
              <a:t>photo disclaimer</a:t>
            </a:r>
            <a:endParaRPr lang="en-GB" dirty="0"/>
          </a:p>
        </p:txBody>
      </p:sp>
      <p:sp>
        <p:nvSpPr>
          <p:cNvPr id="22" name="Text Placeholder 4">
            <a:extLst>
              <a:ext uri="{FF2B5EF4-FFF2-40B4-BE49-F238E27FC236}">
                <a16:creationId xmlns:a16="http://schemas.microsoft.com/office/drawing/2014/main" id="{D6C1BFBD-962E-4E45-99AB-CD982194B459}"/>
              </a:ext>
            </a:extLst>
          </p:cNvPr>
          <p:cNvSpPr txBox="1">
            <a:spLocks/>
          </p:cNvSpPr>
          <p:nvPr userDrawn="1"/>
        </p:nvSpPr>
        <p:spPr>
          <a:xfrm>
            <a:off x="699168" y="6417367"/>
            <a:ext cx="4339557" cy="181866"/>
          </a:xfrm>
          <a:prstGeom prst="rect">
            <a:avLst/>
          </a:prstGeom>
        </p:spPr>
        <p:txBody>
          <a:bodyPr lIns="0" tIns="0" rIns="0" bIns="0"/>
          <a:lstStyle>
            <a:lvl1pPr marL="0" indent="0" algn="r" rtl="0" eaLnBrk="0" fontAlgn="base" hangingPunct="0">
              <a:spcBef>
                <a:spcPct val="0"/>
              </a:spcBef>
              <a:spcAft>
                <a:spcPts val="400"/>
              </a:spcAft>
              <a:buClr>
                <a:srgbClr val="E31836"/>
              </a:buClr>
              <a:buSzPct val="115000"/>
              <a:buFont typeface="Arial" panose="020B0604020202020204" pitchFamily="34" charset="0"/>
              <a:buNone/>
              <a:defRPr sz="9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l"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1"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23rd International AIDS Conference; July 6-10, 2020; Virtual</a:t>
            </a:r>
          </a:p>
        </p:txBody>
      </p:sp>
    </p:spTree>
    <p:extLst>
      <p:ext uri="{BB962C8B-B14F-4D97-AF65-F5344CB8AC3E}">
        <p14:creationId xmlns:p14="http://schemas.microsoft.com/office/powerpoint/2010/main" val="2177768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93">
          <p15:clr>
            <a:srgbClr val="FBAE40"/>
          </p15:clr>
        </p15:guide>
        <p15:guide id="4" pos="561">
          <p15:clr>
            <a:srgbClr val="FBAE40"/>
          </p15:clr>
        </p15:guide>
        <p15:guide id="5" orient="horz" pos="4032">
          <p15:clr>
            <a:srgbClr val="FBAE40"/>
          </p15:clr>
        </p15:guide>
        <p15:guide id="6" orient="horz" pos="4159">
          <p15:clr>
            <a:srgbClr val="FBAE40"/>
          </p15:clr>
        </p15:guide>
        <p15:guide id="7" orient="horz" pos="93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bg>
      <p:bgPr>
        <a:solidFill>
          <a:srgbClr val="D0D3D3"/>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E5EF343-BC1C-4481-AB08-1FEA749ADFA1}"/>
              </a:ext>
            </a:extLst>
          </p:cNvPr>
          <p:cNvCxnSpPr/>
          <p:nvPr userDrawn="1"/>
        </p:nvCxnSpPr>
        <p:spPr>
          <a:xfrm rot="1200000">
            <a:off x="1109664" y="-409575"/>
            <a:ext cx="0" cy="6850380"/>
          </a:xfrm>
          <a:prstGeom prst="line">
            <a:avLst/>
          </a:prstGeom>
          <a:ln w="25400" cap="sq">
            <a:solidFill>
              <a:srgbClr val="E40046"/>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D548C306-055E-4E11-A507-A1F28C273740}"/>
              </a:ext>
            </a:extLst>
          </p:cNvPr>
          <p:cNvSpPr txBox="1">
            <a:spLocks/>
          </p:cNvSpPr>
          <p:nvPr userDrawn="1"/>
        </p:nvSpPr>
        <p:spPr>
          <a:xfrm>
            <a:off x="699168" y="6417367"/>
            <a:ext cx="10833100" cy="149375"/>
          </a:xfrm>
          <a:prstGeom prst="rect">
            <a:avLst/>
          </a:prstGeom>
        </p:spPr>
        <p:txBody>
          <a:bodyPr lIns="0" tIns="0" rIns="0" bIns="0"/>
          <a:lstStyle>
            <a:lvl1pPr marL="0" indent="0" algn="r" rtl="0" eaLnBrk="0" fontAlgn="base" hangingPunct="0">
              <a:spcBef>
                <a:spcPct val="0"/>
              </a:spcBef>
              <a:spcAft>
                <a:spcPts val="400"/>
              </a:spcAft>
              <a:buClr>
                <a:srgbClr val="E31836"/>
              </a:buClr>
              <a:buSzPct val="115000"/>
              <a:buFont typeface="Arial" panose="020B0604020202020204" pitchFamily="34" charset="0"/>
              <a:buNone/>
              <a:defRPr sz="9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l"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1"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23rd International AIDS Conference; July 6-10, 2020; Virtual</a:t>
            </a:r>
          </a:p>
        </p:txBody>
      </p:sp>
      <p:cxnSp>
        <p:nvCxnSpPr>
          <p:cNvPr id="9" name="Straight Connector 8">
            <a:extLst>
              <a:ext uri="{FF2B5EF4-FFF2-40B4-BE49-F238E27FC236}">
                <a16:creationId xmlns:a16="http://schemas.microsoft.com/office/drawing/2014/main" id="{6AA343B2-0BB0-4C07-85D9-BE40CD7987FA}"/>
              </a:ext>
            </a:extLst>
          </p:cNvPr>
          <p:cNvCxnSpPr/>
          <p:nvPr userDrawn="1"/>
        </p:nvCxnSpPr>
        <p:spPr>
          <a:xfrm>
            <a:off x="697164" y="6249600"/>
            <a:ext cx="52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BB7A876-30A6-4294-849D-215C944656A3}"/>
              </a:ext>
            </a:extLst>
          </p:cNvPr>
          <p:cNvSpPr>
            <a:spLocks noGrp="1"/>
          </p:cNvSpPr>
          <p:nvPr>
            <p:ph type="ctrTitle" hasCustomPrompt="1"/>
          </p:nvPr>
        </p:nvSpPr>
        <p:spPr>
          <a:xfrm>
            <a:off x="1219200" y="3093106"/>
            <a:ext cx="9448800" cy="2469494"/>
          </a:xfrm>
          <a:prstGeom prst="rect">
            <a:avLst/>
          </a:prstGeom>
        </p:spPr>
        <p:txBody>
          <a:bodyPr anchor="t">
            <a:normAutofit/>
          </a:bodyPr>
          <a:lstStyle>
            <a:lvl1pPr algn="l">
              <a:defRPr sz="4400" b="1">
                <a:solidFill>
                  <a:schemeClr val="tx1"/>
                </a:solidFill>
                <a:effectLst/>
                <a:latin typeface="+mj-lt"/>
                <a:cs typeface="Arial"/>
              </a:defRPr>
            </a:lvl1pPr>
          </a:lstStyle>
          <a:p>
            <a:r>
              <a:rPr lang="en-US" dirty="0"/>
              <a:t>Click to Edit Master Title Style</a:t>
            </a:r>
          </a:p>
        </p:txBody>
      </p:sp>
      <p:sp>
        <p:nvSpPr>
          <p:cNvPr id="11" name="Right Triangle 10">
            <a:extLst>
              <a:ext uri="{FF2B5EF4-FFF2-40B4-BE49-F238E27FC236}">
                <a16:creationId xmlns:a16="http://schemas.microsoft.com/office/drawing/2014/main" id="{813BAFCA-3624-452E-85A4-8E4C1CBC89CD}"/>
              </a:ext>
            </a:extLst>
          </p:cNvPr>
          <p:cNvSpPr>
            <a:spLocks noChangeAspect="1"/>
          </p:cNvSpPr>
          <p:nvPr userDrawn="1"/>
        </p:nvSpPr>
        <p:spPr>
          <a:xfrm rot="10800000" flipH="1">
            <a:off x="0" y="0"/>
            <a:ext cx="640080" cy="18414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45B97EE3-F253-4A71-B5C1-6A01EEC062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342915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711200" y="1350964"/>
            <a:ext cx="1114425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pic>
        <p:nvPicPr>
          <p:cNvPr id="7" name="Picture 6">
            <a:extLst>
              <a:ext uri="{FF2B5EF4-FFF2-40B4-BE49-F238E27FC236}">
                <a16:creationId xmlns:a16="http://schemas.microsoft.com/office/drawing/2014/main" id="{8FCAB574-D00F-404B-99A4-2638A1E732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2">
            <a:extLst>
              <a:ext uri="{FF2B5EF4-FFF2-40B4-BE49-F238E27FC236}">
                <a16:creationId xmlns:a16="http://schemas.microsoft.com/office/drawing/2014/main" id="{B269CE4D-2347-44B5-ABE1-5082EFF06F2D}"/>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9" name="Text Placeholder 2">
            <a:extLst>
              <a:ext uri="{FF2B5EF4-FFF2-40B4-BE49-F238E27FC236}">
                <a16:creationId xmlns:a16="http://schemas.microsoft.com/office/drawing/2014/main" id="{F6A834DD-6116-4B73-BBE9-851C2D5E28BF}"/>
              </a:ext>
            </a:extLst>
          </p:cNvPr>
          <p:cNvSpPr>
            <a:spLocks noGrp="1"/>
          </p:cNvSpPr>
          <p:nvPr>
            <p:ph type="body" sz="quarter" idx="18"/>
          </p:nvPr>
        </p:nvSpPr>
        <p:spPr>
          <a:xfrm>
            <a:off x="711200" y="5759112"/>
            <a:ext cx="11143488" cy="304769"/>
          </a:xfrm>
        </p:spPr>
        <p:txBody>
          <a:bodyPr anchor="b"/>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636620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_Title Only">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C683A308-5D3A-4CA6-AC20-9C72DA27D845}"/>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 Placeholder 2">
            <a:extLst>
              <a:ext uri="{FF2B5EF4-FFF2-40B4-BE49-F238E27FC236}">
                <a16:creationId xmlns:a16="http://schemas.microsoft.com/office/drawing/2014/main" id="{7D1BDFE1-7D83-4C75-AB1F-B7E84E75F7E2}"/>
              </a:ext>
            </a:extLst>
          </p:cNvPr>
          <p:cNvSpPr>
            <a:spLocks noGrp="1"/>
          </p:cNvSpPr>
          <p:nvPr>
            <p:ph type="body" sz="quarter" idx="18"/>
          </p:nvPr>
        </p:nvSpPr>
        <p:spPr>
          <a:xfrm>
            <a:off x="711200" y="5759112"/>
            <a:ext cx="11143488" cy="304769"/>
          </a:xfrm>
        </p:spPr>
        <p:txBody>
          <a:bodyPr anchor="b"/>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
        <p:nvSpPr>
          <p:cNvPr id="5" name="Rectangle 2">
            <a:extLst>
              <a:ext uri="{FF2B5EF4-FFF2-40B4-BE49-F238E27FC236}">
                <a16:creationId xmlns:a16="http://schemas.microsoft.com/office/drawing/2014/main" id="{999A2E9C-1C03-427F-9B0F-714F67A738CE}"/>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00191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28D8782-022E-4A41-B2B1-0319526BEB94}" type="datetimeFigureOut">
              <a:rPr lang="en-US" smtClean="0"/>
              <a:t>7/24/2022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2648250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Content 2 Columns">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72622E9-B50D-4DD4-BEBE-8BF8C87BBD65}"/>
              </a:ext>
            </a:extLst>
          </p:cNvPr>
          <p:cNvSpPr>
            <a:spLocks noGrp="1" noChangeArrowheads="1"/>
          </p:cNvSpPr>
          <p:nvPr>
            <p:ph idx="21"/>
          </p:nvPr>
        </p:nvSpPr>
        <p:spPr bwMode="auto">
          <a:xfrm>
            <a:off x="6469887" y="1341820"/>
            <a:ext cx="538480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sp>
        <p:nvSpPr>
          <p:cNvPr id="11" name="Rectangle 3"/>
          <p:cNvSpPr>
            <a:spLocks noGrp="1" noChangeArrowheads="1"/>
          </p:cNvSpPr>
          <p:nvPr>
            <p:ph idx="1"/>
          </p:nvPr>
        </p:nvSpPr>
        <p:spPr bwMode="auto">
          <a:xfrm>
            <a:off x="711201" y="1350964"/>
            <a:ext cx="5384800" cy="4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pic>
        <p:nvPicPr>
          <p:cNvPr id="7" name="Picture 6">
            <a:extLst>
              <a:ext uri="{FF2B5EF4-FFF2-40B4-BE49-F238E27FC236}">
                <a16:creationId xmlns:a16="http://schemas.microsoft.com/office/drawing/2014/main" id="{8FCAB574-D00F-404B-99A4-2638A1E732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 Placeholder 2">
            <a:extLst>
              <a:ext uri="{FF2B5EF4-FFF2-40B4-BE49-F238E27FC236}">
                <a16:creationId xmlns:a16="http://schemas.microsoft.com/office/drawing/2014/main" id="{49131C29-6C0E-4A47-B9A7-C55071F93D16}"/>
              </a:ext>
            </a:extLst>
          </p:cNvPr>
          <p:cNvSpPr>
            <a:spLocks noGrp="1"/>
          </p:cNvSpPr>
          <p:nvPr>
            <p:ph type="body" sz="quarter" idx="18"/>
          </p:nvPr>
        </p:nvSpPr>
        <p:spPr>
          <a:xfrm>
            <a:off x="711200" y="5759112"/>
            <a:ext cx="11143488" cy="304769"/>
          </a:xfrm>
        </p:spPr>
        <p:txBody>
          <a:bodyPr anchor="b"/>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
        <p:nvSpPr>
          <p:cNvPr id="8" name="Rectangle 2">
            <a:extLst>
              <a:ext uri="{FF2B5EF4-FFF2-40B4-BE49-F238E27FC236}">
                <a16:creationId xmlns:a16="http://schemas.microsoft.com/office/drawing/2014/main" id="{D858B5B0-AA36-4F59-94DC-3FDB41691940}"/>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263882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Content 2 Columns with heads">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72622E9-B50D-4DD4-BEBE-8BF8C87BBD65}"/>
              </a:ext>
            </a:extLst>
          </p:cNvPr>
          <p:cNvSpPr>
            <a:spLocks noGrp="1" noChangeArrowheads="1"/>
          </p:cNvSpPr>
          <p:nvPr>
            <p:ph idx="21"/>
          </p:nvPr>
        </p:nvSpPr>
        <p:spPr bwMode="auto">
          <a:xfrm>
            <a:off x="6469887" y="1783080"/>
            <a:ext cx="5384800" cy="39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sp>
        <p:nvSpPr>
          <p:cNvPr id="11" name="Rectangle 3"/>
          <p:cNvSpPr>
            <a:spLocks noGrp="1" noChangeArrowheads="1"/>
          </p:cNvSpPr>
          <p:nvPr>
            <p:ph idx="1"/>
          </p:nvPr>
        </p:nvSpPr>
        <p:spPr bwMode="auto">
          <a:xfrm>
            <a:off x="711201" y="1783080"/>
            <a:ext cx="5384798" cy="39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pic>
        <p:nvPicPr>
          <p:cNvPr id="7" name="Picture 6">
            <a:extLst>
              <a:ext uri="{FF2B5EF4-FFF2-40B4-BE49-F238E27FC236}">
                <a16:creationId xmlns:a16="http://schemas.microsoft.com/office/drawing/2014/main" id="{8FCAB574-D00F-404B-99A4-2638A1E732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 Placeholder 2">
            <a:extLst>
              <a:ext uri="{FF2B5EF4-FFF2-40B4-BE49-F238E27FC236}">
                <a16:creationId xmlns:a16="http://schemas.microsoft.com/office/drawing/2014/main" id="{49131C29-6C0E-4A47-B9A7-C55071F93D16}"/>
              </a:ext>
            </a:extLst>
          </p:cNvPr>
          <p:cNvSpPr>
            <a:spLocks noGrp="1"/>
          </p:cNvSpPr>
          <p:nvPr>
            <p:ph type="body" sz="quarter" idx="18"/>
          </p:nvPr>
        </p:nvSpPr>
        <p:spPr>
          <a:xfrm>
            <a:off x="711200" y="5759112"/>
            <a:ext cx="11143488" cy="304769"/>
          </a:xfrm>
        </p:spPr>
        <p:txBody>
          <a:bodyPr anchor="b"/>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07245587-433B-4369-BF10-2F4987B1F1E1}"/>
              </a:ext>
            </a:extLst>
          </p:cNvPr>
          <p:cNvSpPr>
            <a:spLocks noGrp="1"/>
          </p:cNvSpPr>
          <p:nvPr>
            <p:ph type="body" sz="quarter" idx="17"/>
          </p:nvPr>
        </p:nvSpPr>
        <p:spPr>
          <a:xfrm>
            <a:off x="711200" y="1371600"/>
            <a:ext cx="5384799" cy="381000"/>
          </a:xfrm>
        </p:spPr>
        <p:txBody>
          <a:bodyPr/>
          <a:lstStyle>
            <a:lvl1pPr marL="0" indent="0">
              <a:buNone/>
              <a:defRPr b="0">
                <a:solidFill>
                  <a:schemeClr val="tx1"/>
                </a:solidFill>
              </a:defRPr>
            </a:lvl1pPr>
          </a:lstStyle>
          <a:p>
            <a:pPr lvl="0"/>
            <a:r>
              <a:rPr lang="en-US" dirty="0"/>
              <a:t>Click to edit Master text styles</a:t>
            </a:r>
          </a:p>
        </p:txBody>
      </p:sp>
      <p:sp>
        <p:nvSpPr>
          <p:cNvPr id="9" name="Text Placeholder 2">
            <a:extLst>
              <a:ext uri="{FF2B5EF4-FFF2-40B4-BE49-F238E27FC236}">
                <a16:creationId xmlns:a16="http://schemas.microsoft.com/office/drawing/2014/main" id="{B33319C2-39F1-4EB2-A346-E3025727F845}"/>
              </a:ext>
            </a:extLst>
          </p:cNvPr>
          <p:cNvSpPr>
            <a:spLocks noGrp="1"/>
          </p:cNvSpPr>
          <p:nvPr>
            <p:ph type="body" sz="quarter" idx="22"/>
          </p:nvPr>
        </p:nvSpPr>
        <p:spPr>
          <a:xfrm>
            <a:off x="6469888" y="1371600"/>
            <a:ext cx="5384799" cy="381000"/>
          </a:xfrm>
        </p:spPr>
        <p:txBody>
          <a:bodyPr/>
          <a:lstStyle>
            <a:lvl1pPr marL="0" indent="0">
              <a:buNone/>
              <a:defRPr b="0">
                <a:solidFill>
                  <a:schemeClr val="tx1"/>
                </a:solidFill>
              </a:defRPr>
            </a:lvl1pPr>
          </a:lstStyle>
          <a:p>
            <a:pPr lvl="0"/>
            <a:r>
              <a:rPr lang="en-US" dirty="0"/>
              <a:t>Click to edit Master text styles</a:t>
            </a:r>
          </a:p>
        </p:txBody>
      </p:sp>
      <p:sp>
        <p:nvSpPr>
          <p:cNvPr id="13" name="Rectangle 2">
            <a:extLst>
              <a:ext uri="{FF2B5EF4-FFF2-40B4-BE49-F238E27FC236}">
                <a16:creationId xmlns:a16="http://schemas.microsoft.com/office/drawing/2014/main" id="{6DBF9288-11FB-4CAD-85DF-1DB1DD1DF5AD}"/>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827237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visual +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F670-0F1E-4B34-A98C-FC23A60B41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D1CEE7A-9BCB-401D-ADE3-C49764F2B6E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Content Placeholder 5">
            <a:extLst>
              <a:ext uri="{FF2B5EF4-FFF2-40B4-BE49-F238E27FC236}">
                <a16:creationId xmlns:a16="http://schemas.microsoft.com/office/drawing/2014/main" id="{398AEDB1-EAF6-4F1C-B9DE-513484F4DD5F}"/>
              </a:ext>
            </a:extLst>
          </p:cNvPr>
          <p:cNvSpPr>
            <a:spLocks noGrp="1"/>
          </p:cNvSpPr>
          <p:nvPr>
            <p:ph sz="quarter" idx="19" hasCustomPrompt="1"/>
          </p:nvPr>
        </p:nvSpPr>
        <p:spPr>
          <a:xfrm>
            <a:off x="711198" y="1081088"/>
            <a:ext cx="11143488" cy="4608000"/>
          </a:xfrm>
          <a:noFill/>
        </p:spPr>
        <p:txBody>
          <a:bodyPr/>
          <a:lstStyle>
            <a:lvl1pPr algn="ctr">
              <a:defRPr sz="1000" b="1" baseline="0"/>
            </a:lvl1pPr>
            <a:lvl2pPr algn="ctr">
              <a:defRPr/>
            </a:lvl2pPr>
            <a:lvl3pPr algn="ctr">
              <a:defRPr/>
            </a:lvl3pPr>
            <a:lvl4pPr algn="ctr">
              <a:defRPr/>
            </a:lvl4pPr>
            <a:lvl5pPr algn="ctr">
              <a:defRPr/>
            </a:lvl5pPr>
          </a:lstStyle>
          <a:p>
            <a:pPr lvl="0"/>
            <a:r>
              <a:rPr lang="en-US" dirty="0"/>
              <a:t>Click relevant icon below to add full-page content (eg, image of chart of table). Delete blue comment/caption boxes if not required.</a:t>
            </a:r>
            <a:endParaRPr lang="en-GB" dirty="0"/>
          </a:p>
        </p:txBody>
      </p:sp>
      <p:sp>
        <p:nvSpPr>
          <p:cNvPr id="5" name="Text Placeholder 13">
            <a:extLst>
              <a:ext uri="{FF2B5EF4-FFF2-40B4-BE49-F238E27FC236}">
                <a16:creationId xmlns:a16="http://schemas.microsoft.com/office/drawing/2014/main" id="{93652455-A371-49E9-8A18-90D2825EBD1E}"/>
              </a:ext>
            </a:extLst>
          </p:cNvPr>
          <p:cNvSpPr>
            <a:spLocks noGrp="1"/>
          </p:cNvSpPr>
          <p:nvPr>
            <p:ph type="body" sz="quarter" idx="20" hasCustomPrompt="1"/>
          </p:nvPr>
        </p:nvSpPr>
        <p:spPr>
          <a:xfrm>
            <a:off x="711196" y="1285875"/>
            <a:ext cx="2924631" cy="1080000"/>
          </a:xfrm>
          <a:custGeom>
            <a:avLst/>
            <a:gdLst>
              <a:gd name="connsiteX0" fmla="*/ 0 w 2880000"/>
              <a:gd name="connsiteY0" fmla="*/ 0 h 1080000"/>
              <a:gd name="connsiteX1" fmla="*/ 2880000 w 2880000"/>
              <a:gd name="connsiteY1" fmla="*/ 0 h 1080000"/>
              <a:gd name="connsiteX2" fmla="*/ 2880000 w 2880000"/>
              <a:gd name="connsiteY2" fmla="*/ 1080000 h 1080000"/>
              <a:gd name="connsiteX3" fmla="*/ 0 w 2880000"/>
              <a:gd name="connsiteY3" fmla="*/ 1080000 h 1080000"/>
              <a:gd name="connsiteX4" fmla="*/ 0 w 2880000"/>
              <a:gd name="connsiteY4" fmla="*/ 0 h 1080000"/>
              <a:gd name="connsiteX0" fmla="*/ 0 w 2880000"/>
              <a:gd name="connsiteY0" fmla="*/ 0 h 1080000"/>
              <a:gd name="connsiteX1" fmla="*/ 2880000 w 2880000"/>
              <a:gd name="connsiteY1" fmla="*/ 0 h 1080000"/>
              <a:gd name="connsiteX2" fmla="*/ 2494237 w 2880000"/>
              <a:gd name="connsiteY2" fmla="*/ 1080000 h 1080000"/>
              <a:gd name="connsiteX3" fmla="*/ 0 w 2880000"/>
              <a:gd name="connsiteY3" fmla="*/ 1080000 h 1080000"/>
              <a:gd name="connsiteX4" fmla="*/ 0 w 2880000"/>
              <a:gd name="connsiteY4" fmla="*/ 0 h 1080000"/>
              <a:gd name="connsiteX0" fmla="*/ 0 w 2880000"/>
              <a:gd name="connsiteY0" fmla="*/ 0 h 1080000"/>
              <a:gd name="connsiteX1" fmla="*/ 2880000 w 2880000"/>
              <a:gd name="connsiteY1" fmla="*/ 0 h 1080000"/>
              <a:gd name="connsiteX2" fmla="*/ 2487093 w 2880000"/>
              <a:gd name="connsiteY2" fmla="*/ 1080000 h 1080000"/>
              <a:gd name="connsiteX3" fmla="*/ 0 w 2880000"/>
              <a:gd name="connsiteY3" fmla="*/ 1080000 h 1080000"/>
              <a:gd name="connsiteX4" fmla="*/ 0 w 2880000"/>
              <a:gd name="connsiteY4" fmla="*/ 0 h 1080000"/>
              <a:gd name="connsiteX0" fmla="*/ 0 w 2880000"/>
              <a:gd name="connsiteY0" fmla="*/ 0 h 1080000"/>
              <a:gd name="connsiteX1" fmla="*/ 2880000 w 2880000"/>
              <a:gd name="connsiteY1" fmla="*/ 0 h 1080000"/>
              <a:gd name="connsiteX2" fmla="*/ 2491740 w 2880000"/>
              <a:gd name="connsiteY2" fmla="*/ 1080000 h 1080000"/>
              <a:gd name="connsiteX3" fmla="*/ 0 w 2880000"/>
              <a:gd name="connsiteY3" fmla="*/ 1080000 h 1080000"/>
              <a:gd name="connsiteX4" fmla="*/ 0 w 2880000"/>
              <a:gd name="connsiteY4" fmla="*/ 0 h 1080000"/>
              <a:gd name="connsiteX0" fmla="*/ 0 w 2880000"/>
              <a:gd name="connsiteY0" fmla="*/ 0 h 1080000"/>
              <a:gd name="connsiteX1" fmla="*/ 2880000 w 2880000"/>
              <a:gd name="connsiteY1" fmla="*/ 0 h 1080000"/>
              <a:gd name="connsiteX2" fmla="*/ 2496386 w 2880000"/>
              <a:gd name="connsiteY2" fmla="*/ 1080000 h 1080000"/>
              <a:gd name="connsiteX3" fmla="*/ 0 w 2880000"/>
              <a:gd name="connsiteY3" fmla="*/ 1080000 h 1080000"/>
              <a:gd name="connsiteX4" fmla="*/ 0 w 2880000"/>
              <a:gd name="connsiteY4" fmla="*/ 0 h 10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00" h="1080000">
                <a:moveTo>
                  <a:pt x="0" y="0"/>
                </a:moveTo>
                <a:lnTo>
                  <a:pt x="2880000" y="0"/>
                </a:lnTo>
                <a:lnTo>
                  <a:pt x="2496386" y="1080000"/>
                </a:lnTo>
                <a:lnTo>
                  <a:pt x="0" y="1080000"/>
                </a:lnTo>
                <a:lnTo>
                  <a:pt x="0" y="0"/>
                </a:lnTo>
                <a:close/>
              </a:path>
            </a:pathLst>
          </a:custGeom>
          <a:solidFill>
            <a:schemeClr val="tx1"/>
          </a:solidFill>
        </p:spPr>
        <p:txBody>
          <a:bodyPr lIns="216000" tIns="180000" rIns="288000" bIns="180000" anchor="ctr" anchorCtr="0"/>
          <a:lstStyle>
            <a:lvl1pP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Click to add supporting text (max 20 words)</a:t>
            </a:r>
            <a:endParaRPr lang="en-GB"/>
          </a:p>
        </p:txBody>
      </p:sp>
      <p:sp>
        <p:nvSpPr>
          <p:cNvPr id="6" name="Text Placeholder 15">
            <a:extLst>
              <a:ext uri="{FF2B5EF4-FFF2-40B4-BE49-F238E27FC236}">
                <a16:creationId xmlns:a16="http://schemas.microsoft.com/office/drawing/2014/main" id="{25706BE0-1A84-4568-A914-0DF963ADAB5E}"/>
              </a:ext>
            </a:extLst>
          </p:cNvPr>
          <p:cNvSpPr>
            <a:spLocks noGrp="1"/>
          </p:cNvSpPr>
          <p:nvPr>
            <p:ph type="body" sz="quarter" idx="21" hasCustomPrompt="1"/>
          </p:nvPr>
        </p:nvSpPr>
        <p:spPr>
          <a:xfrm>
            <a:off x="8902687" y="5148000"/>
            <a:ext cx="2951999" cy="360001"/>
          </a:xfrm>
          <a:custGeom>
            <a:avLst/>
            <a:gdLst>
              <a:gd name="connsiteX0" fmla="*/ 0 w 2952000"/>
              <a:gd name="connsiteY0" fmla="*/ 0 h 360000"/>
              <a:gd name="connsiteX1" fmla="*/ 2952000 w 2952000"/>
              <a:gd name="connsiteY1" fmla="*/ 0 h 360000"/>
              <a:gd name="connsiteX2" fmla="*/ 2952000 w 2952000"/>
              <a:gd name="connsiteY2" fmla="*/ 360000 h 360000"/>
              <a:gd name="connsiteX3" fmla="*/ 0 w 2952000"/>
              <a:gd name="connsiteY3" fmla="*/ 360000 h 360000"/>
              <a:gd name="connsiteX4" fmla="*/ 0 w 2952000"/>
              <a:gd name="connsiteY4" fmla="*/ 0 h 360000"/>
              <a:gd name="connsiteX0" fmla="*/ 128588 w 2952000"/>
              <a:gd name="connsiteY0" fmla="*/ 0 h 360000"/>
              <a:gd name="connsiteX1" fmla="*/ 2952000 w 2952000"/>
              <a:gd name="connsiteY1" fmla="*/ 0 h 360000"/>
              <a:gd name="connsiteX2" fmla="*/ 2952000 w 2952000"/>
              <a:gd name="connsiteY2" fmla="*/ 360000 h 360000"/>
              <a:gd name="connsiteX3" fmla="*/ 0 w 2952000"/>
              <a:gd name="connsiteY3" fmla="*/ 360000 h 360000"/>
              <a:gd name="connsiteX4" fmla="*/ 128588 w 2952000"/>
              <a:gd name="connsiteY4" fmla="*/ 0 h 360000"/>
              <a:gd name="connsiteX0" fmla="*/ 133350 w 2952000"/>
              <a:gd name="connsiteY0" fmla="*/ 2381 h 360000"/>
              <a:gd name="connsiteX1" fmla="*/ 2952000 w 2952000"/>
              <a:gd name="connsiteY1" fmla="*/ 0 h 360000"/>
              <a:gd name="connsiteX2" fmla="*/ 2952000 w 2952000"/>
              <a:gd name="connsiteY2" fmla="*/ 360000 h 360000"/>
              <a:gd name="connsiteX3" fmla="*/ 0 w 2952000"/>
              <a:gd name="connsiteY3" fmla="*/ 360000 h 360000"/>
              <a:gd name="connsiteX4" fmla="*/ 133350 w 2952000"/>
              <a:gd name="connsiteY4" fmla="*/ 2381 h 360000"/>
              <a:gd name="connsiteX0" fmla="*/ 133350 w 2952000"/>
              <a:gd name="connsiteY0" fmla="*/ 0 h 360001"/>
              <a:gd name="connsiteX1" fmla="*/ 2952000 w 2952000"/>
              <a:gd name="connsiteY1" fmla="*/ 1 h 360001"/>
              <a:gd name="connsiteX2" fmla="*/ 2952000 w 2952000"/>
              <a:gd name="connsiteY2" fmla="*/ 360001 h 360001"/>
              <a:gd name="connsiteX3" fmla="*/ 0 w 2952000"/>
              <a:gd name="connsiteY3" fmla="*/ 360001 h 360001"/>
              <a:gd name="connsiteX4" fmla="*/ 133350 w 2952000"/>
              <a:gd name="connsiteY4" fmla="*/ 0 h 3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00" h="360001">
                <a:moveTo>
                  <a:pt x="133350" y="0"/>
                </a:moveTo>
                <a:lnTo>
                  <a:pt x="2952000" y="1"/>
                </a:lnTo>
                <a:lnTo>
                  <a:pt x="2952000" y="360001"/>
                </a:lnTo>
                <a:lnTo>
                  <a:pt x="0" y="360001"/>
                </a:lnTo>
                <a:lnTo>
                  <a:pt x="133350" y="0"/>
                </a:lnTo>
                <a:close/>
              </a:path>
            </a:pathLst>
          </a:custGeom>
          <a:solidFill>
            <a:schemeClr val="tx1"/>
          </a:solidFill>
        </p:spPr>
        <p:txBody>
          <a:bodyPr lIns="180000" tIns="0" rIns="216000" anchor="ctr" anchorCtr="0"/>
          <a:lstStyle>
            <a:lvl1pPr algn="r">
              <a:defRPr sz="700">
                <a:solidFill>
                  <a:schemeClr val="bg1"/>
                </a:solidFill>
              </a:defRPr>
            </a:lvl1pPr>
            <a:lvl2pPr>
              <a:defRPr sz="700"/>
            </a:lvl2pPr>
            <a:lvl3pPr>
              <a:defRPr sz="700"/>
            </a:lvl3pPr>
            <a:lvl4pPr>
              <a:defRPr sz="700"/>
            </a:lvl4pPr>
            <a:lvl5pPr>
              <a:defRPr sz="700"/>
            </a:lvl5pPr>
          </a:lstStyle>
          <a:p>
            <a:pPr lvl="0"/>
            <a:r>
              <a:rPr lang="en-US"/>
              <a:t>Click to add image caption</a:t>
            </a:r>
            <a:endParaRPr lang="en-GB"/>
          </a:p>
        </p:txBody>
      </p:sp>
      <p:sp>
        <p:nvSpPr>
          <p:cNvPr id="7" name="Text Placeholder 2">
            <a:extLst>
              <a:ext uri="{FF2B5EF4-FFF2-40B4-BE49-F238E27FC236}">
                <a16:creationId xmlns:a16="http://schemas.microsoft.com/office/drawing/2014/main" id="{351B2302-A57D-40EE-B085-D87F3134DCB1}"/>
              </a:ext>
            </a:extLst>
          </p:cNvPr>
          <p:cNvSpPr>
            <a:spLocks noGrp="1"/>
          </p:cNvSpPr>
          <p:nvPr>
            <p:ph type="body" sz="quarter" idx="18"/>
          </p:nvPr>
        </p:nvSpPr>
        <p:spPr>
          <a:xfrm>
            <a:off x="711200" y="5759112"/>
            <a:ext cx="11143488" cy="304769"/>
          </a:xfrm>
        </p:spPr>
        <p:txBody>
          <a:bodyPr anchor="b"/>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12381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2885241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
        <p:cNvGrpSpPr/>
        <p:nvPr/>
      </p:nvGrpSpPr>
      <p:grpSpPr>
        <a:xfrm>
          <a:off x="0" y="0"/>
          <a:ext cx="0" cy="0"/>
          <a:chOff x="0" y="0"/>
          <a:chExt cx="0" cy="0"/>
        </a:xfrm>
      </p:grpSpPr>
      <p:pic>
        <p:nvPicPr>
          <p:cNvPr id="8" name="Google Shape;8;p13" descr="logo horizontal.png"/>
          <p:cNvPicPr preferRelativeResize="0"/>
          <p:nvPr/>
        </p:nvPicPr>
        <p:blipFill rotWithShape="1">
          <a:blip r:embed="rId2">
            <a:alphaModFix/>
          </a:blip>
          <a:srcRect/>
          <a:stretch/>
        </p:blipFill>
        <p:spPr>
          <a:xfrm>
            <a:off x="8839200" y="6462007"/>
            <a:ext cx="3149600" cy="256999"/>
          </a:xfrm>
          <a:prstGeom prst="rect">
            <a:avLst/>
          </a:prstGeom>
          <a:noFill/>
          <a:ln>
            <a:noFill/>
          </a:ln>
        </p:spPr>
      </p:pic>
    </p:spTree>
    <p:extLst>
      <p:ext uri="{BB962C8B-B14F-4D97-AF65-F5344CB8AC3E}">
        <p14:creationId xmlns:p14="http://schemas.microsoft.com/office/powerpoint/2010/main" val="3835881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pPr>
              <a:buClr>
                <a:srgbClr val="000000"/>
              </a:buClr>
            </a:pPr>
            <a:fld id="{E28D8782-022E-4A41-B2B1-0319526BEB94}" type="datetimeFigureOut">
              <a:rPr lang="en-US" sz="1400" kern="0" smtClean="0">
                <a:solidFill>
                  <a:srgbClr val="000000"/>
                </a:solidFill>
                <a:cs typeface="Arial"/>
                <a:sym typeface="Arial"/>
              </a:rPr>
              <a:pPr>
                <a:buClr>
                  <a:srgbClr val="000000"/>
                </a:buClr>
              </a:pPr>
              <a:t>7/24/2022</a:t>
            </a:fld>
            <a:endParaRPr lang="en-US" sz="1400" kern="0">
              <a:solidFill>
                <a:srgbClr val="000000"/>
              </a:solidFill>
              <a:cs typeface="Arial"/>
              <a:sym typeface="Arial"/>
            </a:endParaRPr>
          </a:p>
        </p:txBody>
      </p:sp>
      <p:sp>
        <p:nvSpPr>
          <p:cNvPr id="5" name="Marcador de pie de página 4"/>
          <p:cNvSpPr>
            <a:spLocks noGrp="1"/>
          </p:cNvSpPr>
          <p:nvPr>
            <p:ph type="ftr" sz="quarter" idx="11"/>
          </p:nvPr>
        </p:nvSpPr>
        <p:spPr/>
        <p:txBody>
          <a:bodyPr/>
          <a:lstStyle/>
          <a:p>
            <a:pPr>
              <a:buClr>
                <a:srgbClr val="000000"/>
              </a:buClr>
            </a:pPr>
            <a:endParaRPr lang="en-US" sz="1400" kern="0">
              <a:solidFill>
                <a:srgbClr val="000000"/>
              </a:solidFill>
              <a:cs typeface="Arial"/>
              <a:sym typeface="Arial"/>
            </a:endParaRPr>
          </a:p>
        </p:txBody>
      </p:sp>
      <p:sp>
        <p:nvSpPr>
          <p:cNvPr id="6" name="Marcador de número de diapositiva 5"/>
          <p:cNvSpPr>
            <a:spLocks noGrp="1"/>
          </p:cNvSpPr>
          <p:nvPr>
            <p:ph type="sldNum" sz="quarter" idx="12"/>
          </p:nvPr>
        </p:nvSpPr>
        <p:spPr/>
        <p:txBody>
          <a:bodyPr/>
          <a:lstStyle/>
          <a:p>
            <a:pPr>
              <a:buClr>
                <a:srgbClr val="000000"/>
              </a:buClr>
            </a:pPr>
            <a:fld id="{BFE8218F-241D-42B6-996E-99E8A8256CAF}" type="slidenum">
              <a:rPr lang="en-US" sz="1400" kern="0" smtClean="0">
                <a:solidFill>
                  <a:srgbClr val="000000"/>
                </a:solidFill>
                <a:cs typeface="Arial"/>
                <a:sym typeface="Arial"/>
              </a:rPr>
              <a:pPr>
                <a:buClr>
                  <a:srgbClr val="000000"/>
                </a:buClr>
              </a:pPr>
              <a:t>‹Nº›</a:t>
            </a:fld>
            <a:endParaRPr lang="en-US" sz="1400" kern="0">
              <a:solidFill>
                <a:srgbClr val="000000"/>
              </a:solidFill>
              <a:cs typeface="Arial"/>
              <a:sym typeface="Arial"/>
            </a:endParaRPr>
          </a:p>
        </p:txBody>
      </p:sp>
    </p:spTree>
    <p:extLst>
      <p:ext uri="{BB962C8B-B14F-4D97-AF65-F5344CB8AC3E}">
        <p14:creationId xmlns:p14="http://schemas.microsoft.com/office/powerpoint/2010/main" val="527880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defTabSz="685800">
              <a:defRPr/>
            </a:pPr>
            <a:fld id="{E0C5471A-6882-4FCD-9D19-8F6D3600B6EC}" type="datetimeFigureOut">
              <a:rPr lang="en-US" sz="900" smtClean="0">
                <a:solidFill>
                  <a:prstClr val="black">
                    <a:tint val="75000"/>
                  </a:prstClr>
                </a:solidFill>
                <a:latin typeface="Calibri" panose="020F0502020204030204"/>
                <a:cs typeface="Arial"/>
                <a:sym typeface="Arial"/>
              </a:rPr>
              <a:pPr defTabSz="685800">
                <a:defRPr/>
              </a:pPr>
              <a:t>7/24/2022</a:t>
            </a:fld>
            <a:endParaRPr lang="en-US" sz="900">
              <a:solidFill>
                <a:prstClr val="black">
                  <a:tint val="75000"/>
                </a:prstClr>
              </a:solidFill>
              <a:latin typeface="Calibri" panose="020F0502020204030204"/>
              <a:cs typeface="Arial"/>
              <a:sym typeface="Arial"/>
            </a:endParaRPr>
          </a:p>
        </p:txBody>
      </p:sp>
      <p:sp>
        <p:nvSpPr>
          <p:cNvPr id="5" name="Marcador de pie de página 4"/>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cs typeface="Arial"/>
              <a:sym typeface="Arial"/>
            </a:endParaRPr>
          </a:p>
        </p:txBody>
      </p:sp>
      <p:sp>
        <p:nvSpPr>
          <p:cNvPr id="6" name="Marcador de número de diapositiva 5"/>
          <p:cNvSpPr>
            <a:spLocks noGrp="1"/>
          </p:cNvSpPr>
          <p:nvPr>
            <p:ph type="sldNum" sz="quarter" idx="12"/>
          </p:nvPr>
        </p:nvSpPr>
        <p:spPr/>
        <p:txBody>
          <a:bodyPr/>
          <a:lstStyle/>
          <a:p>
            <a:pPr algn="r" defTabSz="685800">
              <a:defRPr/>
            </a:pPr>
            <a:fld id="{E722E099-891A-49E7-A4AA-1043DDB9DD8F}" type="slidenum">
              <a:rPr lang="en-US" sz="900" smtClean="0">
                <a:solidFill>
                  <a:prstClr val="black">
                    <a:tint val="75000"/>
                  </a:prstClr>
                </a:solidFill>
                <a:latin typeface="Calibri" panose="020F0502020204030204"/>
                <a:cs typeface="Arial"/>
                <a:sym typeface="Arial"/>
              </a:rPr>
              <a:pPr algn="r" defTabSz="685800">
                <a:defRPr/>
              </a:pPr>
              <a:t>‹Nº›</a:t>
            </a:fld>
            <a:endParaRPr lang="en-US" sz="900">
              <a:solidFill>
                <a:prstClr val="black">
                  <a:tint val="75000"/>
                </a:prstClr>
              </a:solidFill>
              <a:latin typeface="Calibri" panose="020F0502020204030204"/>
              <a:cs typeface="Arial"/>
              <a:sym typeface="Arial"/>
            </a:endParaRPr>
          </a:p>
        </p:txBody>
      </p:sp>
    </p:spTree>
    <p:extLst>
      <p:ext uri="{BB962C8B-B14F-4D97-AF65-F5344CB8AC3E}">
        <p14:creationId xmlns:p14="http://schemas.microsoft.com/office/powerpoint/2010/main" val="2269272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pPr defTabSz="685800">
              <a:defRPr/>
            </a:pPr>
            <a:fld id="{E0C5471A-6882-4FCD-9D19-8F6D3600B6EC}" type="datetimeFigureOut">
              <a:rPr lang="en-US" sz="900" smtClean="0">
                <a:solidFill>
                  <a:prstClr val="black">
                    <a:tint val="75000"/>
                  </a:prstClr>
                </a:solidFill>
                <a:latin typeface="Calibri" panose="020F0502020204030204"/>
                <a:cs typeface="Arial"/>
                <a:sym typeface="Arial"/>
              </a:rPr>
              <a:pPr defTabSz="685800">
                <a:defRPr/>
              </a:pPr>
              <a:t>7/24/2022</a:t>
            </a:fld>
            <a:endParaRPr lang="en-US" sz="900">
              <a:solidFill>
                <a:prstClr val="black">
                  <a:tint val="75000"/>
                </a:prstClr>
              </a:solidFill>
              <a:latin typeface="Calibri" panose="020F0502020204030204"/>
              <a:cs typeface="Arial"/>
              <a:sym typeface="Arial"/>
            </a:endParaRPr>
          </a:p>
        </p:txBody>
      </p:sp>
      <p:sp>
        <p:nvSpPr>
          <p:cNvPr id="4" name="Marcador de pie de página 3"/>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cs typeface="Arial"/>
              <a:sym typeface="Arial"/>
            </a:endParaRPr>
          </a:p>
        </p:txBody>
      </p:sp>
      <p:sp>
        <p:nvSpPr>
          <p:cNvPr id="5" name="Marcador de número de diapositiva 4"/>
          <p:cNvSpPr>
            <a:spLocks noGrp="1"/>
          </p:cNvSpPr>
          <p:nvPr>
            <p:ph type="sldNum" sz="quarter" idx="12"/>
          </p:nvPr>
        </p:nvSpPr>
        <p:spPr/>
        <p:txBody>
          <a:bodyPr/>
          <a:lstStyle/>
          <a:p>
            <a:pPr algn="r" defTabSz="685800">
              <a:defRPr/>
            </a:pPr>
            <a:fld id="{E722E099-891A-49E7-A4AA-1043DDB9DD8F}" type="slidenum">
              <a:rPr lang="en-US" sz="900" smtClean="0">
                <a:solidFill>
                  <a:prstClr val="black">
                    <a:tint val="75000"/>
                  </a:prstClr>
                </a:solidFill>
                <a:latin typeface="Calibri" panose="020F0502020204030204"/>
                <a:cs typeface="Arial"/>
                <a:sym typeface="Arial"/>
              </a:rPr>
              <a:pPr algn="r" defTabSz="685800">
                <a:defRPr/>
              </a:pPr>
              <a:t>‹Nº›</a:t>
            </a:fld>
            <a:endParaRPr lang="en-US" sz="900">
              <a:solidFill>
                <a:prstClr val="black">
                  <a:tint val="75000"/>
                </a:prstClr>
              </a:solidFill>
              <a:latin typeface="Calibri" panose="020F0502020204030204"/>
              <a:cs typeface="Arial"/>
              <a:sym typeface="Arial"/>
            </a:endParaRPr>
          </a:p>
        </p:txBody>
      </p:sp>
    </p:spTree>
    <p:extLst>
      <p:ext uri="{BB962C8B-B14F-4D97-AF65-F5344CB8AC3E}">
        <p14:creationId xmlns:p14="http://schemas.microsoft.com/office/powerpoint/2010/main" val="3947686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711201" y="1350964"/>
            <a:ext cx="1114425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pic>
        <p:nvPicPr>
          <p:cNvPr id="7" name="Picture 6">
            <a:extLst>
              <a:ext uri="{FF2B5EF4-FFF2-40B4-BE49-F238E27FC236}">
                <a16:creationId xmlns:a16="http://schemas.microsoft.com/office/drawing/2014/main" id="{8FCAB574-D00F-404B-99A4-2638A1E732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6" y="5477070"/>
            <a:ext cx="528735" cy="1379057"/>
          </a:xfrm>
          <a:prstGeom prst="rect">
            <a:avLst/>
          </a:prstGeom>
        </p:spPr>
      </p:pic>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11736388" y="6519601"/>
            <a:ext cx="455611" cy="336525"/>
          </a:xfrm>
          <a:prstGeom prst="rect">
            <a:avLst/>
          </a:prstGeom>
        </p:spPr>
        <p:txBody>
          <a:bodyPr/>
          <a:lstStyle>
            <a:lvl1pPr algn="r">
              <a:defRPr sz="900" b="1">
                <a:solidFill>
                  <a:schemeClr val="bg1"/>
                </a:solidFill>
              </a:defRPr>
            </a:lvl1pPr>
          </a:lstStyle>
          <a:p>
            <a:pPr defTabSz="685800">
              <a:defRPr/>
            </a:pPr>
            <a:fld id="{724AC3FD-09E3-4FF5-A0F9-A72F20D7F301}" type="slidenum">
              <a:rPr lang="en-GB" smtClean="0">
                <a:solidFill>
                  <a:srgbClr val="FFFFFF"/>
                </a:solidFill>
                <a:cs typeface="Arial"/>
                <a:sym typeface="Arial"/>
              </a:rPr>
              <a:pPr defTabSz="685800">
                <a:defRPr/>
              </a:pPr>
              <a:t>‹Nº›</a:t>
            </a:fld>
            <a:endParaRPr lang="en-GB" dirty="0">
              <a:solidFill>
                <a:srgbClr val="FFFFFF"/>
              </a:solidFill>
              <a:cs typeface="Arial"/>
              <a:sym typeface="Arial"/>
            </a:endParaRPr>
          </a:p>
        </p:txBody>
      </p:sp>
      <p:sp>
        <p:nvSpPr>
          <p:cNvPr id="8" name="Rectangle 2">
            <a:extLst>
              <a:ext uri="{FF2B5EF4-FFF2-40B4-BE49-F238E27FC236}">
                <a16:creationId xmlns:a16="http://schemas.microsoft.com/office/drawing/2014/main" id="{B269CE4D-2347-44B5-ABE1-5082EFF06F2D}"/>
              </a:ext>
            </a:extLst>
          </p:cNvPr>
          <p:cNvSpPr>
            <a:spLocks noGrp="1" noChangeArrowheads="1"/>
          </p:cNvSpPr>
          <p:nvPr>
            <p:ph type="title"/>
          </p:nvPr>
        </p:nvSpPr>
        <p:spPr bwMode="auto">
          <a:xfrm>
            <a:off x="711200"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9" name="Text Placeholder 2">
            <a:extLst>
              <a:ext uri="{FF2B5EF4-FFF2-40B4-BE49-F238E27FC236}">
                <a16:creationId xmlns:a16="http://schemas.microsoft.com/office/drawing/2014/main" id="{F6A834DD-6116-4B73-BBE9-851C2D5E28BF}"/>
              </a:ext>
            </a:extLst>
          </p:cNvPr>
          <p:cNvSpPr>
            <a:spLocks noGrp="1"/>
          </p:cNvSpPr>
          <p:nvPr>
            <p:ph type="body" sz="quarter" idx="18"/>
          </p:nvPr>
        </p:nvSpPr>
        <p:spPr>
          <a:xfrm>
            <a:off x="711200" y="5759114"/>
            <a:ext cx="11143488" cy="304769"/>
          </a:xfrm>
        </p:spPr>
        <p:txBody>
          <a:bodyPr anchor="b"/>
          <a:lstStyle>
            <a:lvl1pPr marL="0" indent="0" algn="l" rtl="0" eaLnBrk="0" fontAlgn="base" hangingPunct="0">
              <a:spcBef>
                <a:spcPct val="0"/>
              </a:spcBef>
              <a:spcAft>
                <a:spcPts val="300"/>
              </a:spcAft>
              <a:buClr>
                <a:srgbClr val="E31836"/>
              </a:buClr>
              <a:buSzPct val="115000"/>
              <a:buFont typeface="Arial" panose="020B0604020202020204" pitchFamily="34" charset="0"/>
              <a:buNone/>
              <a:defRPr lang="en-US" sz="6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309397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logo horizontal.png"/>
          <p:cNvPicPr>
            <a:picLocks noChangeAspect="1"/>
          </p:cNvPicPr>
          <p:nvPr userDrawn="1"/>
        </p:nvPicPr>
        <p:blipFill>
          <a:blip r:embed="rId2"/>
          <a:stretch>
            <a:fillRect/>
          </a:stretch>
        </p:blipFill>
        <p:spPr>
          <a:xfrm>
            <a:off x="8839200" y="6462009"/>
            <a:ext cx="3149600" cy="256999"/>
          </a:xfrm>
          <a:prstGeom prst="rect">
            <a:avLst/>
          </a:prstGeom>
        </p:spPr>
      </p:pic>
    </p:spTree>
    <p:extLst>
      <p:ext uri="{BB962C8B-B14F-4D97-AF65-F5344CB8AC3E}">
        <p14:creationId xmlns:p14="http://schemas.microsoft.com/office/powerpoint/2010/main" val="87108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E28D8782-022E-4A41-B2B1-0319526BEB94}" type="datetimeFigureOut">
              <a:rPr lang="en-US" smtClean="0"/>
              <a:t>7/24/2022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480589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60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59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E28D8782-022E-4A41-B2B1-0319526BEB94}" type="datetimeFigureOut">
              <a:rPr lang="en-US" smtClean="0"/>
              <a:t>7/24/2022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411742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E28D8782-022E-4A41-B2B1-0319526BEB94}" type="datetimeFigureOut">
              <a:rPr lang="en-US" smtClean="0"/>
              <a:t>7/24/2022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230244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8D8782-022E-4A41-B2B1-0319526BEB94}" type="datetimeFigureOut">
              <a:rPr lang="en-US" smtClean="0"/>
              <a:t>7/24/2022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386057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28D8782-022E-4A41-B2B1-0319526BEB94}" type="datetimeFigureOut">
              <a:rPr lang="en-US" smtClean="0"/>
              <a:t>7/24/2022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12877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28D8782-022E-4A41-B2B1-0319526BEB94}" type="datetimeFigureOut">
              <a:rPr lang="en-US" smtClean="0"/>
              <a:t>7/24/2022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FE8218F-241D-42B6-996E-99E8A8256CAF}" type="slidenum">
              <a:rPr lang="en-US" smtClean="0"/>
              <a:t>‹Nº›</a:t>
            </a:fld>
            <a:endParaRPr lang="en-US"/>
          </a:p>
        </p:txBody>
      </p:sp>
    </p:spTree>
    <p:extLst>
      <p:ext uri="{BB962C8B-B14F-4D97-AF65-F5344CB8AC3E}">
        <p14:creationId xmlns:p14="http://schemas.microsoft.com/office/powerpoint/2010/main" val="405930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8782-022E-4A41-B2B1-0319526BEB94}" type="datetimeFigureOut">
              <a:rPr lang="en-US" smtClean="0"/>
              <a:t>7/24/2022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8218F-241D-42B6-996E-99E8A8256CAF}" type="slidenum">
              <a:rPr lang="en-US" smtClean="0"/>
              <a:t>‹Nº›</a:t>
            </a:fld>
            <a:endParaRPr lang="en-US"/>
          </a:p>
        </p:txBody>
      </p:sp>
    </p:spTree>
    <p:extLst>
      <p:ext uri="{BB962C8B-B14F-4D97-AF65-F5344CB8AC3E}">
        <p14:creationId xmlns:p14="http://schemas.microsoft.com/office/powerpoint/2010/main" val="44932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01697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6" r:id="rId10"/>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73F26EA8-0986-4F87-89F7-CBBBEFDF2F4F}"/>
              </a:ext>
            </a:extLst>
          </p:cNvPr>
          <p:cNvSpPr>
            <a:spLocks noChangeAspect="1"/>
          </p:cNvSpPr>
          <p:nvPr userDrawn="1"/>
        </p:nvSpPr>
        <p:spPr>
          <a:xfrm rot="10800000" flipH="1">
            <a:off x="0" y="0"/>
            <a:ext cx="640080" cy="18414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3BED7756-A1E0-481E-80F6-AD6128434BB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026" name="Rectangle 2">
            <a:extLst>
              <a:ext uri="{FF2B5EF4-FFF2-40B4-BE49-F238E27FC236}">
                <a16:creationId xmlns:a16="http://schemas.microsoft.com/office/drawing/2014/main" id="{F53C982F-E673-4A9B-8473-37E918252E1D}"/>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3">
            <a:extLst>
              <a:ext uri="{FF2B5EF4-FFF2-40B4-BE49-F238E27FC236}">
                <a16:creationId xmlns:a16="http://schemas.microsoft.com/office/drawing/2014/main" id="{CD521839-B413-4698-B7AB-42AC3F4B2BAC}"/>
              </a:ext>
            </a:extLst>
          </p:cNvPr>
          <p:cNvSpPr>
            <a:spLocks noGrp="1" noChangeArrowheads="1"/>
          </p:cNvSpPr>
          <p:nvPr>
            <p:ph type="body" idx="1"/>
          </p:nvPr>
        </p:nvSpPr>
        <p:spPr bwMode="auto">
          <a:xfrm>
            <a:off x="711200" y="1350435"/>
            <a:ext cx="11144251" cy="421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marL="731838" marR="0" lvl="4" indent="-119063" algn="l" defTabSz="1231869" rtl="0" eaLnBrk="0" fontAlgn="base" latinLnBrk="0" hangingPunct="0">
              <a:lnSpc>
                <a:spcPct val="100000"/>
              </a:lnSpc>
              <a:spcBef>
                <a:spcPts val="400"/>
              </a:spcBef>
              <a:spcAft>
                <a:spcPts val="0"/>
              </a:spcAft>
              <a:buClr>
                <a:srgbClr val="E40046"/>
              </a:buClr>
              <a:buSzPct val="115000"/>
              <a:buFont typeface="Arial" panose="020B0604020202020204" pitchFamily="34" charset="0"/>
              <a:buChar char="•"/>
              <a:tabLst/>
              <a:defRPr/>
            </a:pPr>
            <a:r>
              <a:rPr kumimoji="0" lang="en-US" altLang="en-US" sz="1100" b="0" i="0" u="none" strike="noStrike" kern="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Fifth level</a:t>
            </a:r>
          </a:p>
        </p:txBody>
      </p:sp>
      <p:sp>
        <p:nvSpPr>
          <p:cNvPr id="6" name="Slide Number Placeholder 1">
            <a:extLst>
              <a:ext uri="{FF2B5EF4-FFF2-40B4-BE49-F238E27FC236}">
                <a16:creationId xmlns:a16="http://schemas.microsoft.com/office/drawing/2014/main" id="{49D49944-0172-41BB-A851-8D03A481D08F}"/>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 Placeholder 4">
            <a:extLst>
              <a:ext uri="{FF2B5EF4-FFF2-40B4-BE49-F238E27FC236}">
                <a16:creationId xmlns:a16="http://schemas.microsoft.com/office/drawing/2014/main" id="{1789C359-43D2-40CF-B169-BB07634D6AC8}"/>
              </a:ext>
            </a:extLst>
          </p:cNvPr>
          <p:cNvSpPr txBox="1">
            <a:spLocks/>
          </p:cNvSpPr>
          <p:nvPr userDrawn="1"/>
        </p:nvSpPr>
        <p:spPr>
          <a:xfrm>
            <a:off x="699168" y="6417367"/>
            <a:ext cx="10833100" cy="149375"/>
          </a:xfrm>
          <a:prstGeom prst="rect">
            <a:avLst/>
          </a:prstGeom>
        </p:spPr>
        <p:txBody>
          <a:bodyPr lIns="0" tIns="0" rIns="0" bIns="0"/>
          <a:lstStyle>
            <a:lvl1pPr marL="0" indent="0" algn="r" rtl="0" eaLnBrk="0" fontAlgn="base" hangingPunct="0">
              <a:spcBef>
                <a:spcPct val="0"/>
              </a:spcBef>
              <a:spcAft>
                <a:spcPts val="400"/>
              </a:spcAft>
              <a:buClr>
                <a:srgbClr val="E31836"/>
              </a:buClr>
              <a:buSzPct val="115000"/>
              <a:buFont typeface="Arial" panose="020B0604020202020204" pitchFamily="34" charset="0"/>
              <a:buNone/>
              <a:defRPr sz="9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l"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1"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23rd International AIDS Conference; July 6-10, 2020; Virtual</a:t>
            </a:r>
          </a:p>
        </p:txBody>
      </p:sp>
      <p:cxnSp>
        <p:nvCxnSpPr>
          <p:cNvPr id="12" name="Straight Connector 11">
            <a:extLst>
              <a:ext uri="{FF2B5EF4-FFF2-40B4-BE49-F238E27FC236}">
                <a16:creationId xmlns:a16="http://schemas.microsoft.com/office/drawing/2014/main" id="{58958EBF-8926-4F05-877B-D19506E5DEDC}"/>
              </a:ext>
            </a:extLst>
          </p:cNvPr>
          <p:cNvCxnSpPr/>
          <p:nvPr userDrawn="1"/>
        </p:nvCxnSpPr>
        <p:spPr>
          <a:xfrm>
            <a:off x="697164" y="6249600"/>
            <a:ext cx="52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CF22212-023A-4770-B891-8003E80BAA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23476982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Arial" panose="020B0604020202020204" pitchFamily="34" charset="0"/>
        </a:defRPr>
      </a:lvl1pPr>
      <a:lvl2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2pPr>
      <a:lvl3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3pPr>
      <a:lvl4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4pPr>
      <a:lvl5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5pPr>
      <a:lvl6pPr marL="609585" algn="l" rtl="0" eaLnBrk="1" fontAlgn="base" hangingPunct="1">
        <a:spcBef>
          <a:spcPct val="0"/>
        </a:spcBef>
        <a:spcAft>
          <a:spcPct val="0"/>
        </a:spcAft>
        <a:defRPr sz="2800">
          <a:solidFill>
            <a:srgbClr val="B61229"/>
          </a:solidFill>
          <a:latin typeface="Century Gothic" pitchFamily="34" charset="0"/>
          <a:cs typeface="Arial" charset="0"/>
        </a:defRPr>
      </a:lvl6pPr>
      <a:lvl7pPr marL="1219170" algn="l" rtl="0" eaLnBrk="1" fontAlgn="base" hangingPunct="1">
        <a:spcBef>
          <a:spcPct val="0"/>
        </a:spcBef>
        <a:spcAft>
          <a:spcPct val="0"/>
        </a:spcAft>
        <a:defRPr sz="2800">
          <a:solidFill>
            <a:srgbClr val="B61229"/>
          </a:solidFill>
          <a:latin typeface="Century Gothic" pitchFamily="34" charset="0"/>
          <a:cs typeface="Arial" charset="0"/>
        </a:defRPr>
      </a:lvl7pPr>
      <a:lvl8pPr marL="1828754" algn="l" rtl="0" eaLnBrk="1" fontAlgn="base" hangingPunct="1">
        <a:spcBef>
          <a:spcPct val="0"/>
        </a:spcBef>
        <a:spcAft>
          <a:spcPct val="0"/>
        </a:spcAft>
        <a:defRPr sz="2800">
          <a:solidFill>
            <a:srgbClr val="B61229"/>
          </a:solidFill>
          <a:latin typeface="Century Gothic" pitchFamily="34" charset="0"/>
          <a:cs typeface="Arial" charset="0"/>
        </a:defRPr>
      </a:lvl8pPr>
      <a:lvl9pPr marL="2438339" algn="l" rtl="0" eaLnBrk="1" fontAlgn="base" hangingPunct="1">
        <a:spcBef>
          <a:spcPct val="0"/>
        </a:spcBef>
        <a:spcAft>
          <a:spcPct val="0"/>
        </a:spcAft>
        <a:defRPr sz="2800">
          <a:solidFill>
            <a:srgbClr val="B61229"/>
          </a:solidFill>
          <a:latin typeface="Century Gothic" pitchFamily="34" charset="0"/>
          <a:cs typeface="Arial" charset="0"/>
        </a:defRPr>
      </a:lvl9pPr>
    </p:titleStyle>
    <p:bodyStyle>
      <a:lvl1pPr marL="192024" indent="-192024" algn="l" rtl="0" eaLnBrk="0" fontAlgn="base" hangingPunct="0">
        <a:spcBef>
          <a:spcPts val="800"/>
        </a:spcBef>
        <a:spcAft>
          <a:spcPts val="0"/>
        </a:spcAft>
        <a:buClr>
          <a:schemeClr val="tx2"/>
        </a:buClr>
        <a:buSzPct val="115000"/>
        <a:buFont typeface="Arial" panose="020B0604020202020204" pitchFamily="34" charset="0"/>
        <a:buChar char="•"/>
        <a:defRPr sz="2000">
          <a:solidFill>
            <a:schemeClr val="tx1"/>
          </a:solidFill>
          <a:latin typeface="Arial" panose="020B0604020202020204" pitchFamily="34" charset="0"/>
          <a:ea typeface="+mn-ea"/>
          <a:cs typeface="Arial" panose="020B0604020202020204" pitchFamily="34" charset="0"/>
        </a:defRPr>
      </a:lvl1pPr>
      <a:lvl2pPr marL="347472" indent="-155448" algn="l" rtl="0" eaLnBrk="0" fontAlgn="base" hangingPunct="0">
        <a:spcBef>
          <a:spcPts val="400"/>
        </a:spcBef>
        <a:spcAft>
          <a:spcPts val="0"/>
        </a:spcAft>
        <a:buClr>
          <a:srgbClr val="E31836"/>
        </a:buClr>
        <a:buSzPct val="115000"/>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2pPr>
      <a:lvl3pPr marL="493776" indent="-146304" algn="l" rtl="0" eaLnBrk="0" fontAlgn="base" hangingPunct="0">
        <a:spcBef>
          <a:spcPts val="400"/>
        </a:spcBef>
        <a:spcAft>
          <a:spcPts val="0"/>
        </a:spcAft>
        <a:buClr>
          <a:srgbClr val="E40046"/>
        </a:buClr>
        <a:buSzPct val="115000"/>
        <a:buFont typeface="Arial" panose="020B0604020202020204" pitchFamily="34" charset="0"/>
        <a:buChar char="•"/>
        <a:defRPr lang="en-US" sz="1500" dirty="0">
          <a:solidFill>
            <a:schemeClr val="tx1"/>
          </a:solidFill>
          <a:latin typeface="Arial" panose="020B0604020202020204" pitchFamily="34" charset="0"/>
          <a:cs typeface="Arial" panose="020B0604020202020204" pitchFamily="34" charset="0"/>
        </a:defRPr>
      </a:lvl3pPr>
      <a:lvl4pPr marL="621792" indent="-128016" algn="l" rtl="0" eaLnBrk="0" fontAlgn="base" hangingPunct="0">
        <a:spcBef>
          <a:spcPts val="400"/>
        </a:spcBef>
        <a:spcAft>
          <a:spcPts val="0"/>
        </a:spcAft>
        <a:buClr>
          <a:srgbClr val="E40046"/>
        </a:buClr>
        <a:buSzPct val="115000"/>
        <a:buFont typeface="Arial" panose="020B0604020202020204" pitchFamily="34" charset="0"/>
        <a:buChar char="•"/>
        <a:defRPr lang="en-US" sz="1300" dirty="0">
          <a:solidFill>
            <a:schemeClr val="tx1"/>
          </a:solidFill>
          <a:latin typeface="Arial" panose="020B0604020202020204" pitchFamily="34" charset="0"/>
          <a:cs typeface="Arial" panose="020B0604020202020204" pitchFamily="34" charset="0"/>
        </a:defRPr>
      </a:lvl4pPr>
      <a:lvl5pPr marL="731838" marR="0" indent="-119063" algn="l" defTabSz="1231869" rtl="0" eaLnBrk="0" fontAlgn="base" latinLnBrk="0" hangingPunct="0">
        <a:lnSpc>
          <a:spcPct val="100000"/>
        </a:lnSpc>
        <a:spcBef>
          <a:spcPts val="400"/>
        </a:spcBef>
        <a:spcAft>
          <a:spcPts val="0"/>
        </a:spcAft>
        <a:buClr>
          <a:srgbClr val="E40046"/>
        </a:buClr>
        <a:buSzPct val="115000"/>
        <a:buFont typeface="Arial" panose="020B0604020202020204" pitchFamily="34" charset="0"/>
        <a:buChar char="•"/>
        <a:tabLst/>
        <a:defRPr lang="en-GB" sz="1100" dirty="0">
          <a:solidFill>
            <a:schemeClr val="tx1"/>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76">
          <p15:clr>
            <a:srgbClr val="F26B43"/>
          </p15:clr>
        </p15:guide>
        <p15:guide id="4" pos="4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245636855"/>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www.clinicaloption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pic>
        <p:nvPicPr>
          <p:cNvPr id="13" name="Google Shape;13;p1" descr="lab-samples (1).jpg"/>
          <p:cNvPicPr preferRelativeResize="0"/>
          <p:nvPr/>
        </p:nvPicPr>
        <p:blipFill rotWithShape="1">
          <a:blip r:embed="rId3">
            <a:alphaModFix/>
          </a:blip>
          <a:srcRect l="23068"/>
          <a:stretch/>
        </p:blipFill>
        <p:spPr>
          <a:xfrm>
            <a:off x="1524001" y="0"/>
            <a:ext cx="7921735" cy="6858000"/>
          </a:xfrm>
          <a:prstGeom prst="rect">
            <a:avLst/>
          </a:prstGeom>
          <a:noFill/>
          <a:ln>
            <a:noFill/>
          </a:ln>
        </p:spPr>
      </p:pic>
      <p:sp>
        <p:nvSpPr>
          <p:cNvPr id="14" name="Google Shape;14;p1"/>
          <p:cNvSpPr/>
          <p:nvPr/>
        </p:nvSpPr>
        <p:spPr>
          <a:xfrm>
            <a:off x="2590800" y="0"/>
            <a:ext cx="8077200" cy="6858000"/>
          </a:xfrm>
          <a:prstGeom prst="rect">
            <a:avLst/>
          </a:prstGeom>
          <a:solidFill>
            <a:srgbClr val="E83C4E">
              <a:alpha val="84710"/>
            </a:srgbClr>
          </a:solidFill>
          <a:ln>
            <a:noFill/>
          </a:ln>
        </p:spPr>
        <p:txBody>
          <a:bodyPr spcFirstLastPara="1" wrap="square" lIns="91425" tIns="45700" rIns="91425" bIns="45700" anchor="ctr" anchorCtr="0">
            <a:noAutofit/>
          </a:bodyPr>
          <a:lstStyle/>
          <a:p>
            <a:pPr algn="ctr">
              <a:buClr>
                <a:srgbClr val="000000"/>
              </a:buClr>
            </a:pPr>
            <a:endParaRPr kern="0" dirty="0">
              <a:solidFill>
                <a:srgbClr val="E83C4E"/>
              </a:solidFill>
              <a:latin typeface="Calibri"/>
              <a:ea typeface="Calibri"/>
              <a:cs typeface="Calibri"/>
              <a:sym typeface="Calibri"/>
            </a:endParaRPr>
          </a:p>
        </p:txBody>
      </p:sp>
      <p:sp>
        <p:nvSpPr>
          <p:cNvPr id="15" name="Google Shape;15;p1"/>
          <p:cNvSpPr txBox="1"/>
          <p:nvPr/>
        </p:nvSpPr>
        <p:spPr>
          <a:xfrm>
            <a:off x="5178535" y="2332679"/>
            <a:ext cx="5334000" cy="2585283"/>
          </a:xfrm>
          <a:prstGeom prst="rect">
            <a:avLst/>
          </a:prstGeom>
          <a:noFill/>
          <a:ln>
            <a:noFill/>
          </a:ln>
        </p:spPr>
        <p:txBody>
          <a:bodyPr spcFirstLastPara="1" wrap="square" lIns="91425" tIns="45700" rIns="91425" bIns="45700" anchor="t" anchorCtr="0">
            <a:spAutoFit/>
          </a:bodyPr>
          <a:lstStyle/>
          <a:p>
            <a:pPr>
              <a:buClr>
                <a:srgbClr val="000000"/>
              </a:buClr>
            </a:pPr>
            <a:r>
              <a:rPr lang="es-ES" sz="5400" dirty="0">
                <a:solidFill>
                  <a:schemeClr val="bg1"/>
                </a:solidFill>
                <a:latin typeface="Calibri" panose="020F0502020204030204" pitchFamily="34" charset="0"/>
                <a:cs typeface="Calibri" panose="020F0502020204030204" pitchFamily="34" charset="0"/>
              </a:rPr>
              <a:t>Long-</a:t>
            </a:r>
            <a:r>
              <a:rPr lang="es-ES" sz="5400" dirty="0" err="1">
                <a:solidFill>
                  <a:schemeClr val="bg1"/>
                </a:solidFill>
                <a:latin typeface="Calibri" panose="020F0502020204030204" pitchFamily="34" charset="0"/>
                <a:cs typeface="Calibri" panose="020F0502020204030204" pitchFamily="34" charset="0"/>
              </a:rPr>
              <a:t>acting</a:t>
            </a:r>
            <a:r>
              <a:rPr lang="es-ES" sz="5400" dirty="0">
                <a:solidFill>
                  <a:schemeClr val="bg1"/>
                </a:solidFill>
                <a:latin typeface="Calibri" panose="020F0502020204030204" pitchFamily="34" charset="0"/>
                <a:cs typeface="Calibri" panose="020F0502020204030204" pitchFamily="34" charset="0"/>
              </a:rPr>
              <a:t> </a:t>
            </a:r>
            <a:r>
              <a:rPr lang="es-ES" sz="5400" dirty="0" smtClean="0">
                <a:solidFill>
                  <a:schemeClr val="bg1"/>
                </a:solidFill>
                <a:latin typeface="Calibri" panose="020F0502020204030204" pitchFamily="34" charset="0"/>
                <a:cs typeface="Calibri" panose="020F0502020204030204" pitchFamily="34" charset="0"/>
              </a:rPr>
              <a:t>   </a:t>
            </a:r>
            <a:r>
              <a:rPr lang="es-ES" sz="5400" dirty="0" err="1" smtClean="0">
                <a:solidFill>
                  <a:schemeClr val="bg1"/>
                </a:solidFill>
                <a:latin typeface="Calibri" panose="020F0502020204030204" pitchFamily="34" charset="0"/>
                <a:cs typeface="Calibri" panose="020F0502020204030204" pitchFamily="34" charset="0"/>
              </a:rPr>
              <a:t>ARVs</a:t>
            </a:r>
            <a:r>
              <a:rPr lang="es-ES" sz="5400" dirty="0" smtClean="0">
                <a:solidFill>
                  <a:schemeClr val="bg1"/>
                </a:solidFill>
                <a:latin typeface="Calibri" panose="020F0502020204030204" pitchFamily="34" charset="0"/>
                <a:cs typeface="Calibri" panose="020F0502020204030204" pitchFamily="34" charset="0"/>
              </a:rPr>
              <a:t> </a:t>
            </a:r>
            <a:r>
              <a:rPr lang="es-ES" sz="5400" dirty="0" err="1">
                <a:solidFill>
                  <a:schemeClr val="bg1"/>
                </a:solidFill>
                <a:latin typeface="Calibri" panose="020F0502020204030204" pitchFamily="34" charset="0"/>
                <a:cs typeface="Calibri" panose="020F0502020204030204" pitchFamily="34" charset="0"/>
              </a:rPr>
              <a:t>for</a:t>
            </a:r>
            <a:r>
              <a:rPr lang="es-ES" sz="5400" dirty="0">
                <a:solidFill>
                  <a:schemeClr val="bg1"/>
                </a:solidFill>
                <a:latin typeface="Calibri" panose="020F0502020204030204" pitchFamily="34" charset="0"/>
                <a:cs typeface="Calibri" panose="020F0502020204030204" pitchFamily="34" charset="0"/>
              </a:rPr>
              <a:t> </a:t>
            </a:r>
            <a:r>
              <a:rPr lang="es-ES" sz="5400" dirty="0" err="1">
                <a:solidFill>
                  <a:schemeClr val="bg1"/>
                </a:solidFill>
                <a:latin typeface="Calibri" panose="020F0502020204030204" pitchFamily="34" charset="0"/>
                <a:cs typeface="Calibri" panose="020F0502020204030204" pitchFamily="34" charset="0"/>
              </a:rPr>
              <a:t>special</a:t>
            </a:r>
            <a:r>
              <a:rPr lang="es-ES" sz="5400" dirty="0">
                <a:solidFill>
                  <a:schemeClr val="bg1"/>
                </a:solidFill>
                <a:latin typeface="Calibri" panose="020F0502020204030204" pitchFamily="34" charset="0"/>
                <a:cs typeface="Calibri" panose="020F0502020204030204" pitchFamily="34" charset="0"/>
              </a:rPr>
              <a:t> </a:t>
            </a:r>
            <a:r>
              <a:rPr lang="es-ES" sz="5400" dirty="0" err="1">
                <a:solidFill>
                  <a:schemeClr val="bg1"/>
                </a:solidFill>
                <a:latin typeface="Calibri" panose="020F0502020204030204" pitchFamily="34" charset="0"/>
                <a:cs typeface="Calibri" panose="020F0502020204030204" pitchFamily="34" charset="0"/>
              </a:rPr>
              <a:t>populations</a:t>
            </a:r>
            <a:endParaRPr sz="5000" kern="0" dirty="0">
              <a:solidFill>
                <a:schemeClr val="bg1"/>
              </a:solidFill>
              <a:latin typeface="Calibri" panose="020F0502020204030204" pitchFamily="34" charset="0"/>
              <a:ea typeface="Poppins"/>
              <a:cs typeface="Calibri" panose="020F0502020204030204" pitchFamily="34" charset="0"/>
              <a:sym typeface="Poppins"/>
            </a:endParaRPr>
          </a:p>
        </p:txBody>
      </p:sp>
      <p:sp>
        <p:nvSpPr>
          <p:cNvPr id="16" name="Google Shape;16;p1"/>
          <p:cNvSpPr/>
          <p:nvPr/>
        </p:nvSpPr>
        <p:spPr>
          <a:xfrm>
            <a:off x="4724401" y="1981201"/>
            <a:ext cx="5089425" cy="2936761"/>
          </a:xfrm>
          <a:custGeom>
            <a:avLst/>
            <a:gdLst/>
            <a:ahLst/>
            <a:cxnLst/>
            <a:rect l="l" t="t" r="r" b="b"/>
            <a:pathLst>
              <a:path w="5089425" h="2672285" extrusionOk="0">
                <a:moveTo>
                  <a:pt x="5070036" y="523530"/>
                </a:moveTo>
                <a:lnTo>
                  <a:pt x="5070036" y="0"/>
                </a:lnTo>
                <a:lnTo>
                  <a:pt x="0" y="19390"/>
                </a:lnTo>
                <a:lnTo>
                  <a:pt x="29082" y="2666125"/>
                </a:lnTo>
                <a:lnTo>
                  <a:pt x="38776" y="2668240"/>
                </a:lnTo>
                <a:lnTo>
                  <a:pt x="5089425" y="2672285"/>
                </a:lnTo>
                <a:cubicBezTo>
                  <a:pt x="5086193" y="2300375"/>
                  <a:pt x="5082962" y="2517450"/>
                  <a:pt x="5079730" y="2145540"/>
                </a:cubicBezTo>
              </a:path>
            </a:pathLst>
          </a:custGeom>
          <a:no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kern="0">
              <a:solidFill>
                <a:srgbClr val="000000"/>
              </a:solidFill>
              <a:latin typeface="Calibri"/>
              <a:ea typeface="Calibri"/>
              <a:cs typeface="Calibri"/>
              <a:sym typeface="Calibri"/>
            </a:endParaRPr>
          </a:p>
        </p:txBody>
      </p:sp>
      <p:pic>
        <p:nvPicPr>
          <p:cNvPr id="17" name="Google Shape;17;p1" descr="logo_horizontal_blanco.png"/>
          <p:cNvPicPr preferRelativeResize="0"/>
          <p:nvPr/>
        </p:nvPicPr>
        <p:blipFill rotWithShape="1">
          <a:blip r:embed="rId4">
            <a:alphaModFix/>
          </a:blip>
          <a:srcRect/>
          <a:stretch/>
        </p:blipFill>
        <p:spPr>
          <a:xfrm>
            <a:off x="7112002" y="6096001"/>
            <a:ext cx="3555998" cy="761999"/>
          </a:xfrm>
          <a:prstGeom prst="rect">
            <a:avLst/>
          </a:prstGeom>
          <a:noFill/>
          <a:ln>
            <a:noFill/>
          </a:ln>
        </p:spPr>
      </p:pic>
      <p:sp>
        <p:nvSpPr>
          <p:cNvPr id="2" name="CuadroTexto 1"/>
          <p:cNvSpPr txBox="1"/>
          <p:nvPr/>
        </p:nvSpPr>
        <p:spPr>
          <a:xfrm>
            <a:off x="2966484" y="5645888"/>
            <a:ext cx="1956389" cy="369332"/>
          </a:xfrm>
          <a:prstGeom prst="rect">
            <a:avLst/>
          </a:prstGeom>
          <a:noFill/>
        </p:spPr>
        <p:txBody>
          <a:bodyPr wrap="square" rtlCol="0">
            <a:spAutoFit/>
          </a:bodyPr>
          <a:lstStyle/>
          <a:p>
            <a:r>
              <a:rPr lang="es-ES" dirty="0" smtClean="0">
                <a:solidFill>
                  <a:schemeClr val="bg1"/>
                </a:solidFill>
              </a:rPr>
              <a:t>Pedro Cahn</a:t>
            </a:r>
            <a:endParaRPr lang="en-US" dirty="0">
              <a:solidFill>
                <a:schemeClr val="bg1"/>
              </a:solidFill>
            </a:endParaRPr>
          </a:p>
        </p:txBody>
      </p:sp>
    </p:spTree>
    <p:extLst>
      <p:ext uri="{BB962C8B-B14F-4D97-AF65-F5344CB8AC3E}">
        <p14:creationId xmlns:p14="http://schemas.microsoft.com/office/powerpoint/2010/main" val="403638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9CC46-F0CC-4BD1-B727-9AC242DEBA46}"/>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C4BD1509-8E20-4012-B6A7-4F74D8D9814D}"/>
              </a:ext>
            </a:extLst>
          </p:cNvPr>
          <p:cNvSpPr>
            <a:spLocks noGrp="1"/>
          </p:cNvSpPr>
          <p:nvPr>
            <p:ph type="title"/>
          </p:nvPr>
        </p:nvSpPr>
        <p:spPr>
          <a:xfrm>
            <a:off x="551704" y="414667"/>
            <a:ext cx="11144251" cy="405809"/>
          </a:xfrm>
        </p:spPr>
        <p:txBody>
          <a:bodyPr/>
          <a:lstStyle/>
          <a:p>
            <a:pPr algn="ctr"/>
            <a:r>
              <a:rPr lang="en-US" sz="2400" dirty="0" smtClean="0">
                <a:latin typeface="Calibri Light" panose="020F0302020204030204" pitchFamily="34" charset="0"/>
                <a:cs typeface="Calibri Light" panose="020F0302020204030204" pitchFamily="34" charset="0"/>
              </a:rPr>
              <a:t>Demographics </a:t>
            </a:r>
            <a:r>
              <a:rPr lang="en-US" sz="2400" dirty="0">
                <a:latin typeface="Calibri Light" panose="020F0302020204030204" pitchFamily="34" charset="0"/>
                <a:cs typeface="Calibri Light" panose="020F0302020204030204" pitchFamily="34" charset="0"/>
              </a:rPr>
              <a:t>and Clinical Characteristics at Start of </a:t>
            </a:r>
            <a:r>
              <a:rPr lang="en-US" sz="2400" dirty="0" smtClean="0">
                <a:latin typeface="Calibri Light" panose="020F0302020204030204" pitchFamily="34" charset="0"/>
                <a:cs typeface="Calibri Light" panose="020F0302020204030204" pitchFamily="34" charset="0"/>
              </a:rPr>
              <a:t>CU </a:t>
            </a:r>
            <a:r>
              <a:rPr lang="en-US" sz="2400" dirty="0">
                <a:latin typeface="Calibri Light" panose="020F0302020204030204" pitchFamily="34" charset="0"/>
                <a:cs typeface="Calibri Light" panose="020F0302020204030204" pitchFamily="34" charset="0"/>
              </a:rPr>
              <a:t>Program</a:t>
            </a:r>
          </a:p>
        </p:txBody>
      </p:sp>
      <p:sp>
        <p:nvSpPr>
          <p:cNvPr id="9" name="Text Placeholder 8">
            <a:extLst>
              <a:ext uri="{FF2B5EF4-FFF2-40B4-BE49-F238E27FC236}">
                <a16:creationId xmlns:a16="http://schemas.microsoft.com/office/drawing/2014/main" id="{0222DB23-B084-424C-AA2D-29BD9D34F2EB}"/>
              </a:ext>
            </a:extLst>
          </p:cNvPr>
          <p:cNvSpPr>
            <a:spLocks noGrp="1"/>
          </p:cNvSpPr>
          <p:nvPr>
            <p:ph type="body" sz="quarter" idx="18"/>
          </p:nvPr>
        </p:nvSpPr>
        <p:spPr>
          <a:xfrm>
            <a:off x="592899" y="6012571"/>
            <a:ext cx="11143488" cy="304769"/>
          </a:xfrm>
        </p:spPr>
        <p:txBody>
          <a:bodyPr/>
          <a:lstStyle/>
          <a:p>
            <a:r>
              <a:rPr lang="en-GB" sz="1200" dirty="0"/>
              <a:t>*1 patient is a transgender male who was female at birth.</a:t>
            </a:r>
            <a:r>
              <a:rPr lang="en-GB" sz="1200" baseline="30000" dirty="0"/>
              <a:t> </a:t>
            </a:r>
            <a:r>
              <a:rPr lang="en-US" sz="1200" baseline="30000" dirty="0"/>
              <a:t>†</a:t>
            </a:r>
            <a:r>
              <a:rPr lang="en-US" sz="1200" dirty="0"/>
              <a:t>Includes issues with swallowing pills, pill fatigue, chronic poor oral adherence, and stigma. </a:t>
            </a:r>
            <a:r>
              <a:rPr lang="en-US" sz="1200" baseline="30000" dirty="0"/>
              <a:t>‡</a:t>
            </a:r>
            <a:r>
              <a:rPr lang="en-US" sz="1200" dirty="0"/>
              <a:t>Includes issues such as chronic diarrhea, incarcerated ventral hernia, severe mucositis, pancreatic insufficiency, intractable vomiting, and dumping syndrome.</a:t>
            </a:r>
            <a:endParaRPr lang="en-US" sz="1200" dirty="0">
              <a:ea typeface="Calibri" panose="020F0502020204030204" pitchFamily="34" charset="0"/>
              <a:cs typeface="Times New Roman" panose="02020603050405020304" pitchFamily="18" charset="0"/>
            </a:endParaRPr>
          </a:p>
        </p:txBody>
      </p:sp>
      <p:sp>
        <p:nvSpPr>
          <p:cNvPr id="6" name="Text Placeholder 22">
            <a:extLst>
              <a:ext uri="{FF2B5EF4-FFF2-40B4-BE49-F238E27FC236}">
                <a16:creationId xmlns:a16="http://schemas.microsoft.com/office/drawing/2014/main" id="{069556EE-B2CD-41AA-8743-B06876143619}"/>
              </a:ext>
            </a:extLst>
          </p:cNvPr>
          <p:cNvSpPr txBox="1">
            <a:spLocks/>
          </p:cNvSpPr>
          <p:nvPr/>
        </p:nvSpPr>
        <p:spPr bwMode="auto">
          <a:xfrm>
            <a:off x="6538913" y="6419850"/>
            <a:ext cx="52038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0"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D’Amico et al. AIDS 2020: Virtual. Poster PEB0263.</a:t>
            </a:r>
          </a:p>
        </p:txBody>
      </p:sp>
      <p:graphicFrame>
        <p:nvGraphicFramePr>
          <p:cNvPr id="8" name="Table 7">
            <a:extLst>
              <a:ext uri="{FF2B5EF4-FFF2-40B4-BE49-F238E27FC236}">
                <a16:creationId xmlns:a16="http://schemas.microsoft.com/office/drawing/2014/main" id="{A8CBBD4C-89A8-4A75-B3EA-4057798C5DA8}"/>
              </a:ext>
            </a:extLst>
          </p:cNvPr>
          <p:cNvGraphicFramePr>
            <a:graphicFrameLocks noGrp="1"/>
          </p:cNvGraphicFramePr>
          <p:nvPr>
            <p:extLst>
              <p:ext uri="{D42A27DB-BD31-4B8C-83A1-F6EECF244321}">
                <p14:modId xmlns:p14="http://schemas.microsoft.com/office/powerpoint/2010/main" val="3006499823"/>
              </p:ext>
            </p:extLst>
          </p:nvPr>
        </p:nvGraphicFramePr>
        <p:xfrm>
          <a:off x="914401" y="1378604"/>
          <a:ext cx="9962706" cy="4307840"/>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7223639">
                  <a:extLst>
                    <a:ext uri="{9D8B030D-6E8A-4147-A177-3AD203B41FA5}">
                      <a16:colId xmlns:a16="http://schemas.microsoft.com/office/drawing/2014/main" val="2263417361"/>
                    </a:ext>
                  </a:extLst>
                </a:gridCol>
                <a:gridCol w="2739067">
                  <a:extLst>
                    <a:ext uri="{9D8B030D-6E8A-4147-A177-3AD203B41FA5}">
                      <a16:colId xmlns:a16="http://schemas.microsoft.com/office/drawing/2014/main" val="2169721584"/>
                    </a:ext>
                  </a:extLst>
                </a:gridCol>
              </a:tblGrid>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1" dirty="0">
                          <a:solidFill>
                            <a:schemeClr val="bg1"/>
                          </a:solidFill>
                          <a:effectLst/>
                          <a:latin typeface="Calibri" panose="020F0502020204030204" pitchFamily="34" charset="0"/>
                          <a:cs typeface="Calibri" panose="020F0502020204030204" pitchFamily="34" charset="0"/>
                        </a:rPr>
                        <a:t>Characteristic</a:t>
                      </a:r>
                      <a:endPar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46"/>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ts val="1400"/>
                        </a:lnSpc>
                        <a:spcBef>
                          <a:spcPts val="0"/>
                        </a:spcBef>
                        <a:spcAft>
                          <a:spcPts val="0"/>
                        </a:spcAft>
                      </a:pPr>
                      <a:r>
                        <a:rPr lang="en-US" sz="1600" b="1" dirty="0">
                          <a:solidFill>
                            <a:schemeClr val="bg1"/>
                          </a:solidFill>
                          <a:effectLst/>
                          <a:latin typeface="Calibri" panose="020F0502020204030204" pitchFamily="34" charset="0"/>
                          <a:cs typeface="Calibri" panose="020F0502020204030204" pitchFamily="34" charset="0"/>
                        </a:rPr>
                        <a:t>N=35</a:t>
                      </a:r>
                      <a:endPar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46"/>
                    </a:solidFill>
                  </a:tcPr>
                </a:tc>
                <a:extLst>
                  <a:ext uri="{0D108BD9-81ED-4DB2-BD59-A6C34878D82A}">
                    <a16:rowId xmlns:a16="http://schemas.microsoft.com/office/drawing/2014/main" val="4026287332"/>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Female, n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20 (57)*</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4826173"/>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Perinatally infected, n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11 (31)</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187824473"/>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Age, median (range), y</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36 (20-67)</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82535"/>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BMI, median (range), kg/m</a:t>
                      </a:r>
                      <a:r>
                        <a:rPr lang="en-US" sz="1600" b="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kern="1200" dirty="0">
                          <a:solidFill>
                            <a:schemeClr val="tx1"/>
                          </a:solidFill>
                          <a:effectLst/>
                          <a:latin typeface="Calibri" panose="020F0502020204030204" pitchFamily="34" charset="0"/>
                          <a:ea typeface="+mn-ea"/>
                          <a:cs typeface="Calibri" panose="020F0502020204030204" pitchFamily="34" charset="0"/>
                        </a:rPr>
                        <a:t>21 (16-38)</a:t>
                      </a: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338697822"/>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AIDS diagnosis, n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23 (66)</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00441876"/>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No. of regimens before CU, median (range)</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4 (1-10)</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51447878"/>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Detectable viremia, n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28 (80)</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17416714"/>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CD4+ cell count, median (range), </a:t>
                      </a:r>
                      <a:r>
                        <a:rPr lang="en-GB" sz="1600" b="0" dirty="0">
                          <a:solidFill>
                            <a:schemeClr val="tx1"/>
                          </a:solidFill>
                          <a:effectLst/>
                          <a:latin typeface="Calibri" panose="020F0502020204030204" pitchFamily="34" charset="0"/>
                          <a:cs typeface="Calibri" panose="020F0502020204030204" pitchFamily="34" charset="0"/>
                        </a:rPr>
                        <a:t>cells/mm</a:t>
                      </a:r>
                      <a:r>
                        <a:rPr lang="en-US" sz="1600" b="0" dirty="0">
                          <a:solidFill>
                            <a:schemeClr val="tx1"/>
                          </a:solidFill>
                          <a:effectLst/>
                          <a:latin typeface="Calibri" panose="020F0502020204030204" pitchFamily="34" charset="0"/>
                          <a:cs typeface="Calibri" panose="020F0502020204030204" pitchFamily="34" charset="0"/>
                        </a:rPr>
                        <a:t>³</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GB" sz="1600" b="1" dirty="0">
                          <a:solidFill>
                            <a:schemeClr val="tx1"/>
                          </a:solidFill>
                          <a:effectLst/>
                          <a:latin typeface="Calibri" panose="020F0502020204030204" pitchFamily="34" charset="0"/>
                          <a:cs typeface="Calibri" panose="020F0502020204030204" pitchFamily="34" charset="0"/>
                        </a:rPr>
                        <a:t>100</a:t>
                      </a:r>
                      <a:r>
                        <a:rPr lang="en-GB" sz="1600" b="0" dirty="0">
                          <a:solidFill>
                            <a:schemeClr val="tx1"/>
                          </a:solidFill>
                          <a:effectLst/>
                          <a:latin typeface="Calibri" panose="020F0502020204030204" pitchFamily="34" charset="0"/>
                          <a:cs typeface="Calibri" panose="020F0502020204030204" pitchFamily="34" charset="0"/>
                        </a:rPr>
                        <a:t> (3-918)</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918311879"/>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0" dirty="0">
                          <a:solidFill>
                            <a:schemeClr val="tx1"/>
                          </a:solidFill>
                          <a:effectLst/>
                          <a:latin typeface="Calibri" panose="020F0502020204030204" pitchFamily="34" charset="0"/>
                          <a:cs typeface="Calibri" panose="020F0502020204030204" pitchFamily="34" charset="0"/>
                        </a:rPr>
                        <a:t>Initiation of injections without OLI, n (%)</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0" kern="1200" dirty="0">
                          <a:solidFill>
                            <a:schemeClr val="tx1"/>
                          </a:solidFill>
                          <a:effectLst/>
                          <a:latin typeface="Calibri" panose="020F0502020204030204" pitchFamily="34" charset="0"/>
                          <a:ea typeface="+mn-ea"/>
                          <a:cs typeface="Calibri" panose="020F0502020204030204" pitchFamily="34" charset="0"/>
                        </a:rPr>
                        <a:t>12 (34)</a:t>
                      </a: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9605287"/>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Primary reason for CU request, n</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 </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16109744"/>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287020" marR="0">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Psychological</a:t>
                      </a:r>
                      <a:r>
                        <a:rPr lang="en-US" sz="1600" b="1" baseline="30000" dirty="0">
                          <a:solidFill>
                            <a:schemeClr val="tx1"/>
                          </a:solidFill>
                          <a:effectLst/>
                          <a:latin typeface="Calibri" panose="020F0502020204030204" pitchFamily="34" charset="0"/>
                          <a:cs typeface="Calibri" panose="020F0502020204030204" pitchFamily="34" charset="0"/>
                        </a:rPr>
                        <a:t>†</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15</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821451046"/>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287020" marR="0">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Physical challenges</a:t>
                      </a:r>
                      <a:r>
                        <a:rPr lang="en-US" sz="1600" b="1" baseline="30000" dirty="0">
                          <a:solidFill>
                            <a:schemeClr val="tx1"/>
                          </a:solidFill>
                          <a:effectLst/>
                          <a:latin typeface="Calibri" panose="020F0502020204030204" pitchFamily="34" charset="0"/>
                          <a:cs typeface="Calibri" panose="020F0502020204030204" pitchFamily="34" charset="0"/>
                        </a:rPr>
                        <a:t>‡</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8</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14935566"/>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287020" marR="0">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Malabsorption </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6</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917725756"/>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287020" marR="0">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Dysphagia</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3</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900030465"/>
                  </a:ext>
                </a:extLst>
              </a:tr>
              <a:tr h="182880">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287020" marR="0">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Limited cognitive skills </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1D49"/>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algn="ctr">
                        <a:lnSpc>
                          <a:spcPts val="14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3</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solidFill>
                        <a:srgbClr val="071D49"/>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882185160"/>
                  </a:ext>
                </a:extLst>
              </a:tr>
            </a:tbl>
          </a:graphicData>
        </a:graphic>
      </p:graphicFrame>
    </p:spTree>
    <p:extLst>
      <p:ext uri="{BB962C8B-B14F-4D97-AF65-F5344CB8AC3E}">
        <p14:creationId xmlns:p14="http://schemas.microsoft.com/office/powerpoint/2010/main" val="2067485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17D3EE-5BE1-4953-A72E-4F2B67D52213}"/>
              </a:ext>
            </a:extLst>
          </p:cNvPr>
          <p:cNvSpPr>
            <a:spLocks noGrp="1"/>
          </p:cNvSpPr>
          <p:nvPr>
            <p:ph idx="1"/>
          </p:nvPr>
        </p:nvSpPr>
        <p:spPr>
          <a:xfrm>
            <a:off x="551705" y="1350963"/>
            <a:ext cx="11144251" cy="4720227"/>
          </a:xfrm>
        </p:spPr>
        <p:txBody>
          <a:bodyPr/>
          <a:lstStyle/>
          <a:p>
            <a:pPr>
              <a:spcAft>
                <a:spcPts val="200"/>
              </a:spcAft>
            </a:pPr>
            <a:r>
              <a:rPr lang="en-US" sz="1800" b="1" dirty="0">
                <a:latin typeface="Calibri" panose="020F0502020204030204" pitchFamily="34" charset="0"/>
                <a:cs typeface="Calibri" panose="020F0502020204030204" pitchFamily="34" charset="0"/>
              </a:rPr>
              <a:t>28/35 (80%) patients entered the CU program (10 without OLI) with detectable viremia (median [range] CD4+ cell count, 61.5 [3-691] cells/mm³), and at the time of this analysis, 16/28 (57%, 4/10 without OLI) achieved virologic suppression (&lt;50 c/mL) with CAB + RPV LA</a:t>
            </a:r>
          </a:p>
          <a:p>
            <a:pPr lvl="1">
              <a:spcAft>
                <a:spcPts val="200"/>
              </a:spcAft>
            </a:pPr>
            <a:r>
              <a:rPr lang="en-US" sz="1600" dirty="0">
                <a:latin typeface="Calibri" panose="020F0502020204030204" pitchFamily="34" charset="0"/>
                <a:cs typeface="Calibri" panose="020F0502020204030204" pitchFamily="34" charset="0"/>
              </a:rPr>
              <a:t>Median (range) duration of follow-up was 11 months (1-47)</a:t>
            </a:r>
          </a:p>
          <a:p>
            <a:pPr lvl="1">
              <a:spcAft>
                <a:spcPts val="200"/>
              </a:spcAft>
            </a:pPr>
            <a:r>
              <a:rPr lang="en-US" sz="1600" dirty="0">
                <a:latin typeface="Calibri" panose="020F0502020204030204" pitchFamily="34" charset="0"/>
                <a:cs typeface="Calibri" panose="020F0502020204030204" pitchFamily="34" charset="0"/>
              </a:rPr>
              <a:t>Median (IQR) time to virologic suppression as reflected in the quarterly clinical updates was 6 months (1-31)</a:t>
            </a:r>
          </a:p>
          <a:p>
            <a:pPr>
              <a:spcAft>
                <a:spcPts val="200"/>
              </a:spcAft>
            </a:pPr>
            <a:r>
              <a:rPr lang="en-US" sz="1800" dirty="0">
                <a:latin typeface="Calibri" panose="020F0502020204030204" pitchFamily="34" charset="0"/>
                <a:cs typeface="Calibri" panose="020F0502020204030204" pitchFamily="34" charset="0"/>
              </a:rPr>
              <a:t>7/35 patients had virologic suppression at initiation of oral CAB + RPV</a:t>
            </a:r>
          </a:p>
          <a:p>
            <a:pPr lvl="1">
              <a:spcAft>
                <a:spcPts val="200"/>
              </a:spcAft>
            </a:pPr>
            <a:r>
              <a:rPr lang="en-US" sz="1600" dirty="0">
                <a:latin typeface="Calibri" panose="020F0502020204030204" pitchFamily="34" charset="0"/>
                <a:cs typeface="Calibri" panose="020F0502020204030204" pitchFamily="34" charset="0"/>
              </a:rPr>
              <a:t>1/7 (patient no. 9) withdrew from the program and was suppressed on a different regimen</a:t>
            </a:r>
          </a:p>
          <a:p>
            <a:pPr lvl="1">
              <a:spcAft>
                <a:spcPts val="200"/>
              </a:spcAft>
            </a:pPr>
            <a:r>
              <a:rPr lang="en-US" sz="1600" dirty="0">
                <a:latin typeface="Calibri" panose="020F0502020204030204" pitchFamily="34" charset="0"/>
                <a:cs typeface="Calibri" panose="020F0502020204030204" pitchFamily="34" charset="0"/>
              </a:rPr>
              <a:t>6/7 maintained suppression on CAB + RPV LA at their last physician visit</a:t>
            </a:r>
          </a:p>
          <a:p>
            <a:pPr>
              <a:spcAft>
                <a:spcPts val="200"/>
              </a:spcAft>
            </a:pPr>
            <a:r>
              <a:rPr lang="en-US" sz="1800" b="1" dirty="0">
                <a:latin typeface="Calibri" panose="020F0502020204030204" pitchFamily="34" charset="0"/>
                <a:cs typeface="Calibri" panose="020F0502020204030204" pitchFamily="34" charset="0"/>
              </a:rPr>
              <a:t>At the last follow-up, 22 (63%) patients were virologically suppressed on CAB + RPV LA (&lt;50 c/mL)</a:t>
            </a:r>
          </a:p>
          <a:p>
            <a:pPr lvl="1">
              <a:spcAft>
                <a:spcPts val="200"/>
              </a:spcAft>
            </a:pPr>
            <a:r>
              <a:rPr lang="en-US" sz="1600" dirty="0">
                <a:latin typeface="Calibri" panose="020F0502020204030204" pitchFamily="34" charset="0"/>
                <a:cs typeface="Calibri" panose="020F0502020204030204" pitchFamily="34" charset="0"/>
              </a:rPr>
              <a:t>2/13 (15%) patients (patient nos. 30 and 32) had not received injections until the last follow-up; hence, data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are unavailable</a:t>
            </a:r>
          </a:p>
          <a:p>
            <a:pPr lvl="1">
              <a:spcAft>
                <a:spcPts val="200"/>
              </a:spcAft>
            </a:pPr>
            <a:r>
              <a:rPr lang="en-US" sz="1600" dirty="0">
                <a:latin typeface="Calibri" panose="020F0502020204030204" pitchFamily="34" charset="0"/>
                <a:cs typeface="Calibri" panose="020F0502020204030204" pitchFamily="34" charset="0"/>
              </a:rPr>
              <a:t>3/13 (23%) patients (patient nos. 25, 26, and 29) started the program within the last 4 months; hence, adequate duration for full viral suppression was not yet achieved</a:t>
            </a:r>
          </a:p>
          <a:p>
            <a:pPr lvl="1">
              <a:spcAft>
                <a:spcPts val="200"/>
              </a:spcAft>
            </a:pPr>
            <a:r>
              <a:rPr lang="en-US" sz="1600" dirty="0">
                <a:latin typeface="Calibri" panose="020F0502020204030204" pitchFamily="34" charset="0"/>
                <a:cs typeface="Calibri" panose="020F0502020204030204" pitchFamily="34" charset="0"/>
              </a:rPr>
              <a:t>5/13 (38%) patients withdrew from the program, 2 of whom (patient nos. 9 and 35) became suppressed (&lt;50 c/mL)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on other drugs after stopping CAB + RPV LA</a:t>
            </a:r>
          </a:p>
          <a:p>
            <a:pPr lvl="1">
              <a:spcAft>
                <a:spcPts val="200"/>
              </a:spcAft>
            </a:pPr>
            <a:endParaRPr lang="en-US" sz="1600" dirty="0">
              <a:latin typeface="Calibri" panose="020F0502020204030204" pitchFamily="34" charset="0"/>
              <a:cs typeface="Calibri" panose="020F0502020204030204" pitchFamily="34" charset="0"/>
            </a:endParaRPr>
          </a:p>
          <a:p>
            <a:pPr>
              <a:spcAft>
                <a:spcPts val="200"/>
              </a:spcAft>
            </a:pPr>
            <a:endParaRPr lang="en-US" sz="18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7581E2F-2E7F-4D17-926E-EBB00F332395}"/>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9CE7EF-1BAA-40F2-8CC6-CF7CF5988EFF}"/>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Efficacy</a:t>
            </a:r>
          </a:p>
        </p:txBody>
      </p:sp>
      <p:sp>
        <p:nvSpPr>
          <p:cNvPr id="7" name="Text Placeholder 22">
            <a:extLst>
              <a:ext uri="{FF2B5EF4-FFF2-40B4-BE49-F238E27FC236}">
                <a16:creationId xmlns:a16="http://schemas.microsoft.com/office/drawing/2014/main" id="{DC0709B5-DA88-4CDE-9DAE-0A1D85258ABD}"/>
              </a:ext>
            </a:extLst>
          </p:cNvPr>
          <p:cNvSpPr txBox="1">
            <a:spLocks/>
          </p:cNvSpPr>
          <p:nvPr/>
        </p:nvSpPr>
        <p:spPr bwMode="auto">
          <a:xfrm>
            <a:off x="6538913" y="6419850"/>
            <a:ext cx="52038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0"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D’Amico et al. AIDS 2020: Virtual. Poster PEB0263.</a:t>
            </a:r>
          </a:p>
        </p:txBody>
      </p:sp>
    </p:spTree>
    <p:extLst>
      <p:ext uri="{BB962C8B-B14F-4D97-AF65-F5344CB8AC3E}">
        <p14:creationId xmlns:p14="http://schemas.microsoft.com/office/powerpoint/2010/main" val="3849403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D1BE64-97AE-4EA2-B93E-42B88F4B81A2}"/>
              </a:ext>
            </a:extLst>
          </p:cNvPr>
          <p:cNvSpPr>
            <a:spLocks noGrp="1"/>
          </p:cNvSpPr>
          <p:nvPr>
            <p:ph idx="1"/>
          </p:nvPr>
        </p:nvSpPr>
        <p:spPr>
          <a:xfrm>
            <a:off x="551705" y="1350964"/>
            <a:ext cx="11144251" cy="4667064"/>
          </a:xfrm>
        </p:spPr>
        <p:txBody>
          <a:bodyPr/>
          <a:lstStyle/>
          <a:p>
            <a:pPr>
              <a:spcAft>
                <a:spcPts val="600"/>
              </a:spcAft>
            </a:pPr>
            <a:r>
              <a:rPr lang="en-US" sz="2400" dirty="0">
                <a:latin typeface="Calibri" panose="020F0502020204030204" pitchFamily="34" charset="0"/>
                <a:cs typeface="Calibri" panose="020F0502020204030204" pitchFamily="34" charset="0"/>
              </a:rPr>
              <a:t>Among patients having severe adherence challenges with oral therapy for various psychological reasons or issues related to malabsorption or other GI pathology, most achieved or maintained virologic suppression on CAB + RPV LA Q4W</a:t>
            </a:r>
          </a:p>
          <a:p>
            <a:pPr lvl="1">
              <a:spcAft>
                <a:spcPts val="600"/>
              </a:spcAft>
            </a:pPr>
            <a:r>
              <a:rPr lang="en-US" sz="2400" dirty="0">
                <a:latin typeface="Calibri" panose="020F0502020204030204" pitchFamily="34" charset="0"/>
                <a:cs typeface="Calibri" panose="020F0502020204030204" pitchFamily="34" charset="0"/>
              </a:rPr>
              <a:t>CAB + RPV LA was used successfully to treat a cohort of perinatally infected individuals (30% of this cohort), with 82% achieving or maintaining virologic suppression in this compassionate use setting </a:t>
            </a:r>
          </a:p>
          <a:p>
            <a:pPr>
              <a:spcAft>
                <a:spcPts val="600"/>
              </a:spcAft>
            </a:pPr>
            <a:r>
              <a:rPr lang="en-US" sz="2400" dirty="0">
                <a:latin typeface="Calibri" panose="020F0502020204030204" pitchFamily="34" charset="0"/>
                <a:cs typeface="Calibri" panose="020F0502020204030204" pitchFamily="34" charset="0"/>
              </a:rPr>
              <a:t>CAB + RPV LA Q4W was generally well tolerated in the majority of individuals</a:t>
            </a:r>
          </a:p>
          <a:p>
            <a:pPr lvl="1">
              <a:spcAft>
                <a:spcPts val="600"/>
              </a:spcAft>
            </a:pPr>
            <a:r>
              <a:rPr lang="en-US" sz="2400" dirty="0">
                <a:latin typeface="Calibri" panose="020F0502020204030204" pitchFamily="34" charset="0"/>
                <a:cs typeface="Calibri" panose="020F0502020204030204" pitchFamily="34" charset="0"/>
              </a:rPr>
              <a:t>Of the few SAEs that were reported, 1 was considered possibly related to treatment</a:t>
            </a:r>
          </a:p>
          <a:p>
            <a:pPr>
              <a:spcAft>
                <a:spcPts val="600"/>
              </a:spcAft>
            </a:pPr>
            <a:r>
              <a:rPr lang="en-US" sz="2400" dirty="0">
                <a:latin typeface="Calibri" panose="020F0502020204030204" pitchFamily="34" charset="0"/>
                <a:cs typeface="Calibri" panose="020F0502020204030204" pitchFamily="34" charset="0"/>
              </a:rPr>
              <a:t>Overall, CAB + RPV LA CU access has been a valuable treatment option for individuals with </a:t>
            </a:r>
            <a:r>
              <a:rPr lang="en-US" sz="2400" dirty="0" smtClean="0">
                <a:latin typeface="Calibri" panose="020F0502020204030204" pitchFamily="34" charset="0"/>
                <a:cs typeface="Calibri" panose="020F0502020204030204" pitchFamily="34" charset="0"/>
              </a:rPr>
              <a:t>co-morbidities </a:t>
            </a:r>
            <a:r>
              <a:rPr lang="en-US" sz="2400" dirty="0">
                <a:latin typeface="Calibri" panose="020F0502020204030204" pitchFamily="34" charset="0"/>
                <a:cs typeface="Calibri" panose="020F0502020204030204" pitchFamily="34" charset="0"/>
              </a:rPr>
              <a:t>or other issues preventing enteral administration of antiretroviral drugs</a:t>
            </a:r>
          </a:p>
          <a:p>
            <a:pPr>
              <a:spcAft>
                <a:spcPts val="600"/>
              </a:spcAft>
            </a:pPr>
            <a:endParaRPr lang="en-US" sz="24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EB5870B-9910-42DC-8B26-DD64D8E00E3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F7905C06-9F54-496E-B811-8A5867B44975}"/>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Conclusions</a:t>
            </a:r>
          </a:p>
        </p:txBody>
      </p:sp>
      <p:sp>
        <p:nvSpPr>
          <p:cNvPr id="6" name="Text Placeholder 22">
            <a:extLst>
              <a:ext uri="{FF2B5EF4-FFF2-40B4-BE49-F238E27FC236}">
                <a16:creationId xmlns:a16="http://schemas.microsoft.com/office/drawing/2014/main" id="{0D71246E-101D-49D6-AB92-37109C492BAA}"/>
              </a:ext>
            </a:extLst>
          </p:cNvPr>
          <p:cNvSpPr txBox="1">
            <a:spLocks/>
          </p:cNvSpPr>
          <p:nvPr/>
        </p:nvSpPr>
        <p:spPr bwMode="auto">
          <a:xfrm>
            <a:off x="6538913" y="6419850"/>
            <a:ext cx="52038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0"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D’Amico et al. AIDS 2020: Virtual. Poster PEB0263.</a:t>
            </a:r>
          </a:p>
        </p:txBody>
      </p:sp>
    </p:spTree>
    <p:extLst>
      <p:ext uri="{BB962C8B-B14F-4D97-AF65-F5344CB8AC3E}">
        <p14:creationId xmlns:p14="http://schemas.microsoft.com/office/powerpoint/2010/main" val="231417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alibri Light" panose="020F0302020204030204" pitchFamily="34" charset="0"/>
                <a:cs typeface="Calibri Light" panose="020F0302020204030204" pitchFamily="34" charset="0"/>
              </a:rPr>
              <a:t>Supporting Candidates for Long-Acting ART</a:t>
            </a:r>
          </a:p>
        </p:txBody>
      </p:sp>
      <p:sp>
        <p:nvSpPr>
          <p:cNvPr id="6" name="Content Placeholder 5"/>
          <p:cNvSpPr>
            <a:spLocks noGrp="1"/>
          </p:cNvSpPr>
          <p:nvPr>
            <p:ph idx="1"/>
          </p:nvPr>
        </p:nvSpPr>
        <p:spPr/>
        <p:txBody>
          <a:bodyPr/>
          <a:lstStyle/>
          <a:p>
            <a:r>
              <a:rPr lang="en-US" sz="2600" b="1" dirty="0"/>
              <a:t>Primary populations: </a:t>
            </a:r>
            <a:r>
              <a:rPr lang="en-US" sz="2600" dirty="0"/>
              <a:t>those</a:t>
            </a:r>
            <a:r>
              <a:rPr lang="en-US" sz="2600" b="1" dirty="0"/>
              <a:t> </a:t>
            </a:r>
            <a:r>
              <a:rPr lang="en-US" sz="2600" dirty="0"/>
              <a:t>wanting or needing long-acting ART</a:t>
            </a:r>
          </a:p>
          <a:p>
            <a:endParaRPr lang="en-US" sz="2600" dirty="0">
              <a:solidFill>
                <a:srgbClr val="FF0000"/>
              </a:solidFill>
            </a:endParaRPr>
          </a:p>
          <a:p>
            <a:endParaRPr lang="en-US" sz="2600" dirty="0">
              <a:solidFill>
                <a:srgbClr val="FF0000"/>
              </a:solidFill>
            </a:endParaRPr>
          </a:p>
          <a:p>
            <a:endParaRPr lang="en-US" sz="2600" dirty="0">
              <a:solidFill>
                <a:srgbClr val="FF0000"/>
              </a:solidFill>
            </a:endParaRPr>
          </a:p>
          <a:p>
            <a:endParaRPr lang="en-US" sz="2600" dirty="0">
              <a:solidFill>
                <a:srgbClr val="FF0000"/>
              </a:solidFill>
            </a:endParaRPr>
          </a:p>
          <a:p>
            <a:endParaRPr lang="en-US" sz="2600" dirty="0">
              <a:solidFill>
                <a:srgbClr val="FF0000"/>
              </a:solidFill>
            </a:endParaRPr>
          </a:p>
          <a:p>
            <a:endParaRPr lang="en-US" sz="2600" dirty="0">
              <a:solidFill>
                <a:srgbClr val="FF0000"/>
              </a:solidFill>
            </a:endParaRPr>
          </a:p>
          <a:p>
            <a:r>
              <a:rPr lang="en-US" sz="2600" b="1" dirty="0"/>
              <a:t>Additional population: </a:t>
            </a:r>
            <a:r>
              <a:rPr lang="en-US" sz="2600" dirty="0"/>
              <a:t>those needing injectable therapy because they are unable to take oral medications, studied under compassionate use</a:t>
            </a:r>
            <a:r>
              <a:rPr lang="en-US" sz="2600" baseline="30000" dirty="0"/>
              <a:t>2</a:t>
            </a:r>
            <a:r>
              <a:rPr lang="en-US" sz="2600" dirty="0"/>
              <a:t> </a:t>
            </a:r>
          </a:p>
        </p:txBody>
      </p:sp>
      <p:sp>
        <p:nvSpPr>
          <p:cNvPr id="12" name="Text Box 11">
            <a:extLst>
              <a:ext uri="{FF2B5EF4-FFF2-40B4-BE49-F238E27FC236}">
                <a16:creationId xmlns:a16="http://schemas.microsoft.com/office/drawing/2014/main" id="{C54B92E3-2F5B-4A6C-9D7D-F929F761864E}"/>
              </a:ext>
            </a:extLst>
          </p:cNvPr>
          <p:cNvSpPr txBox="1">
            <a:spLocks noChangeArrowheads="1"/>
          </p:cNvSpPr>
          <p:nvPr/>
        </p:nvSpPr>
        <p:spPr bwMode="auto">
          <a:xfrm>
            <a:off x="414339" y="6408600"/>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NCT03635788. 2.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D’Amico. IAS 2020. Abstr PEB0263</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p>
        </p:txBody>
      </p:sp>
      <p:sp>
        <p:nvSpPr>
          <p:cNvPr id="7" name="TextBox 6"/>
          <p:cNvSpPr txBox="1"/>
          <p:nvPr/>
        </p:nvSpPr>
        <p:spPr bwMode="auto">
          <a:xfrm>
            <a:off x="1046345" y="1995440"/>
            <a:ext cx="5043598" cy="1292662"/>
          </a:xfrm>
          <a:prstGeom prst="rect">
            <a:avLst/>
          </a:prstGeom>
          <a:solidFill>
            <a:schemeClr val="accent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Virologically suppressed patients desiring an ART switch</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(current FDA approved indication)</a:t>
            </a:r>
          </a:p>
        </p:txBody>
      </p:sp>
      <p:sp>
        <p:nvSpPr>
          <p:cNvPr id="17" name="TextBox 16"/>
          <p:cNvSpPr txBox="1"/>
          <p:nvPr/>
        </p:nvSpPr>
        <p:spPr bwMode="auto">
          <a:xfrm>
            <a:off x="6089943" y="1995440"/>
            <a:ext cx="4938476" cy="1292662"/>
          </a:xfrm>
          <a:prstGeom prst="rect">
            <a:avLst/>
          </a:prstGeom>
          <a:solidFill>
            <a:schemeClr val="accent3"/>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Patients with suboptimal adherence to oral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LATITUDE (ACTG A5359)</a:t>
            </a:r>
            <a:r>
              <a:rPr kumimoji="0" lang="en-US" sz="2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1</a:t>
            </a:r>
            <a:endParaRPr kumimoji="0" lang="en-US" sz="2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 name="TextBox 17"/>
          <p:cNvSpPr txBox="1"/>
          <p:nvPr/>
        </p:nvSpPr>
        <p:spPr bwMode="auto">
          <a:xfrm>
            <a:off x="1046345" y="3891694"/>
            <a:ext cx="5043598" cy="1569660"/>
          </a:xfrm>
          <a:prstGeom prst="rect">
            <a:avLst/>
          </a:prstGeom>
          <a:solidFill>
            <a:schemeClr val="accent2">
              <a:lumMod val="20000"/>
              <a:lumOff val="80000"/>
            </a:schemeClr>
          </a:solidFill>
          <a:ln>
            <a:noFill/>
          </a:ln>
        </p:spPr>
        <p:txBody>
          <a:bodyPr wrap="square" rtlCol="0">
            <a:spAutoFit/>
          </a:bodyPr>
          <a:lstStyle/>
          <a:p>
            <a:pPr marL="457200" marR="0" lvl="1" indent="-341313"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Shot clinics in clinical programs</a:t>
            </a:r>
          </a:p>
          <a:p>
            <a:pPr marL="457200" marR="0" lvl="1" indent="-341313"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Pharmacies administer shots</a:t>
            </a:r>
          </a:p>
          <a:p>
            <a:pPr marL="457200" marR="0" lvl="1" indent="-341313"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Constant supply of oral CAB and RPV at home for “bridges”</a:t>
            </a:r>
          </a:p>
        </p:txBody>
      </p:sp>
      <p:sp>
        <p:nvSpPr>
          <p:cNvPr id="19" name="TextBox 18"/>
          <p:cNvSpPr txBox="1"/>
          <p:nvPr/>
        </p:nvSpPr>
        <p:spPr bwMode="auto">
          <a:xfrm>
            <a:off x="6102059" y="3891694"/>
            <a:ext cx="4938476" cy="830997"/>
          </a:xfrm>
          <a:prstGeom prst="rect">
            <a:avLst/>
          </a:prstGeom>
          <a:solidFill>
            <a:schemeClr val="accent3">
              <a:lumMod val="20000"/>
              <a:lumOff val="80000"/>
            </a:schemeClr>
          </a:solidFill>
          <a:ln>
            <a:noFill/>
          </a:ln>
        </p:spPr>
        <p:txBody>
          <a:bodyPr wrap="square" rtlCol="0">
            <a:spAutoFit/>
          </a:bodyPr>
          <a:lstStyle/>
          <a:p>
            <a:pPr marL="457200" marR="0" lvl="0" indent="-341313" algn="l" defTabSz="914400" rtl="0" eaLnBrk="1" fontAlgn="auto" latinLnBrk="0" hangingPunct="1">
              <a:lnSpc>
                <a:spcPct val="100000"/>
              </a:lnSpc>
              <a:spcBef>
                <a:spcPts val="0"/>
              </a:spcBef>
              <a:spcAft>
                <a:spcPct val="0"/>
              </a:spcAft>
              <a:buClrTx/>
              <a:buSzTx/>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Incentives</a:t>
            </a:r>
          </a:p>
          <a:p>
            <a:pPr marL="457200" marR="0" lvl="0" indent="-341313" algn="l" defTabSz="914400" rtl="0" eaLnBrk="1" fontAlgn="auto" latinLnBrk="0" hangingPunct="1">
              <a:lnSpc>
                <a:spcPct val="100000"/>
              </a:lnSpc>
              <a:spcBef>
                <a:spcPts val="0"/>
              </a:spcBef>
              <a:spcAft>
                <a:spcPct val="0"/>
              </a:spcAft>
              <a:buClrTx/>
              <a:buSzTx/>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Mobile vans</a:t>
            </a:r>
          </a:p>
        </p:txBody>
      </p:sp>
      <p:sp>
        <p:nvSpPr>
          <p:cNvPr id="22" name="TextBox 21"/>
          <p:cNvSpPr txBox="1"/>
          <p:nvPr/>
        </p:nvSpPr>
        <p:spPr bwMode="auto">
          <a:xfrm>
            <a:off x="1046345" y="3346802"/>
            <a:ext cx="9988131" cy="492443"/>
          </a:xfrm>
          <a:prstGeom prst="rect">
            <a:avLst/>
          </a:prstGeom>
          <a:solidFill>
            <a:schemeClr val="tx2"/>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Strategies to Monitor and Circumvent Barriers to Long-Acting ART</a:t>
            </a:r>
          </a:p>
        </p:txBody>
      </p:sp>
      <p:grpSp>
        <p:nvGrpSpPr>
          <p:cNvPr id="16" name="Group 15">
            <a:extLst>
              <a:ext uri="{FF2B5EF4-FFF2-40B4-BE49-F238E27FC236}">
                <a16:creationId xmlns:a16="http://schemas.microsoft.com/office/drawing/2014/main" id="{87819F8E-CF0F-416C-9768-191148192A76}"/>
              </a:ext>
            </a:extLst>
          </p:cNvPr>
          <p:cNvGrpSpPr/>
          <p:nvPr/>
        </p:nvGrpSpPr>
        <p:grpSpPr>
          <a:xfrm>
            <a:off x="9392911" y="6207927"/>
            <a:ext cx="2488502" cy="454909"/>
            <a:chOff x="9392911" y="6207927"/>
            <a:chExt cx="2488502" cy="454909"/>
          </a:xfrm>
        </p:grpSpPr>
        <p:pic>
          <p:nvPicPr>
            <p:cNvPr id="20" name="Picture 19" descr="A picture containing text, ax, wheel&#10;&#10;Description automatically generated">
              <a:extLst>
                <a:ext uri="{FF2B5EF4-FFF2-40B4-BE49-F238E27FC236}">
                  <a16:creationId xmlns:a16="http://schemas.microsoft.com/office/drawing/2014/main" id="{D4C43B9E-ED2D-4021-B784-6051A95D0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8699" y="6207927"/>
              <a:ext cx="569914" cy="187003"/>
            </a:xfrm>
            <a:prstGeom prst="rect">
              <a:avLst/>
            </a:prstGeom>
          </p:spPr>
        </p:pic>
        <p:sp>
          <p:nvSpPr>
            <p:cNvPr id="21" name="Rectangle 8">
              <a:extLst>
                <a:ext uri="{FF2B5EF4-FFF2-40B4-BE49-F238E27FC236}">
                  <a16:creationId xmlns:a16="http://schemas.microsoft.com/office/drawing/2014/main" id="{D3B99420-8B0E-45FC-BC2C-8A52F3667C37}"/>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302710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0" dirty="0" smtClean="0">
                <a:solidFill>
                  <a:srgbClr val="FF0000"/>
                </a:solidFill>
              </a:rPr>
              <a:t>LATITUDE (ACTG 5359)</a:t>
            </a:r>
            <a:endParaRPr lang="en-US" b="0" dirty="0">
              <a:solidFill>
                <a:srgbClr val="FF0000"/>
              </a:solidFill>
            </a:endParaRPr>
          </a:p>
        </p:txBody>
      </p:sp>
      <p:sp>
        <p:nvSpPr>
          <p:cNvPr id="3" name="Marcador de contenido 2"/>
          <p:cNvSpPr>
            <a:spLocks noGrp="1"/>
          </p:cNvSpPr>
          <p:nvPr>
            <p:ph idx="1"/>
          </p:nvPr>
        </p:nvSpPr>
        <p:spPr>
          <a:xfrm>
            <a:off x="609759" y="1194070"/>
            <a:ext cx="11069874" cy="4650686"/>
          </a:xfrm>
        </p:spPr>
        <p:txBody>
          <a:bodyPr/>
          <a:lstStyle/>
          <a:p>
            <a:r>
              <a:rPr lang="en-US" sz="2400" dirty="0"/>
              <a:t>This study is investigating if </a:t>
            </a:r>
            <a:r>
              <a:rPr lang="en-US" sz="2400" dirty="0" smtClean="0"/>
              <a:t>LA ART </a:t>
            </a:r>
            <a:r>
              <a:rPr lang="en-US" sz="2400" dirty="0"/>
              <a:t>will be more successful for people who are non-adherent to their HIV medications than oral </a:t>
            </a:r>
            <a:r>
              <a:rPr lang="en-US" sz="2400" dirty="0" smtClean="0"/>
              <a:t>SOC regimens. </a:t>
            </a:r>
            <a:r>
              <a:rPr lang="en-US" sz="2400" dirty="0"/>
              <a:t>The study lasts between 128-180 weeks</a:t>
            </a:r>
          </a:p>
          <a:p>
            <a:pPr lvl="0"/>
            <a:r>
              <a:rPr lang="en-US" sz="2400" dirty="0" smtClean="0"/>
              <a:t>Inclusion: PLWH </a:t>
            </a:r>
            <a:r>
              <a:rPr lang="en-US" sz="2400" dirty="0"/>
              <a:t>who are 18 years of age or </a:t>
            </a:r>
            <a:r>
              <a:rPr lang="en-US" sz="2400" dirty="0" smtClean="0"/>
              <a:t>older, prescribed </a:t>
            </a:r>
            <a:r>
              <a:rPr lang="en-US" sz="2400" dirty="0"/>
              <a:t>ART for at least 6 months.</a:t>
            </a:r>
          </a:p>
          <a:p>
            <a:pPr lvl="0"/>
            <a:r>
              <a:rPr lang="en-US" sz="2400" dirty="0"/>
              <a:t>Screening HIV RNA is greater than 200 copies.</a:t>
            </a:r>
          </a:p>
          <a:p>
            <a:pPr lvl="0"/>
            <a:r>
              <a:rPr lang="en-US" sz="2400" dirty="0" smtClean="0"/>
              <a:t>There </a:t>
            </a:r>
            <a:r>
              <a:rPr lang="en-US" sz="2400" dirty="0"/>
              <a:t>is evidence of non-adherence </a:t>
            </a:r>
            <a:r>
              <a:rPr lang="en-US" sz="2400" dirty="0" smtClean="0"/>
              <a:t>defined </a:t>
            </a:r>
            <a:r>
              <a:rPr lang="en-US" sz="2400" dirty="0"/>
              <a:t>as </a:t>
            </a:r>
            <a:r>
              <a:rPr lang="en-US" sz="2400" dirty="0" smtClean="0"/>
              <a:t>having poor </a:t>
            </a:r>
            <a:r>
              <a:rPr lang="en-US" sz="2400" dirty="0" err="1"/>
              <a:t>virologic</a:t>
            </a:r>
            <a:r>
              <a:rPr lang="en-US" sz="2400" dirty="0"/>
              <a:t> response within the last 18 months </a:t>
            </a:r>
            <a:r>
              <a:rPr lang="en-US" sz="1800" dirty="0"/>
              <a:t>(defined as &lt;1 log</a:t>
            </a:r>
            <a:r>
              <a:rPr lang="en-US" sz="1800" baseline="-25000" dirty="0"/>
              <a:t>10</a:t>
            </a:r>
            <a:r>
              <a:rPr lang="en-US" sz="1800" dirty="0"/>
              <a:t> decrease in HIV-1 RNA from the participant’s historical baseline value </a:t>
            </a:r>
            <a:r>
              <a:rPr lang="en-US" sz="1800" u="sng" dirty="0"/>
              <a:t>or</a:t>
            </a:r>
            <a:r>
              <a:rPr lang="en-US" sz="1800" dirty="0"/>
              <a:t> HIV-1 RNA &gt;200 copies/mL at two time points at least 4 weeks apart)</a:t>
            </a:r>
            <a:r>
              <a:rPr lang="en-US" sz="2400" dirty="0"/>
              <a:t> </a:t>
            </a:r>
            <a:r>
              <a:rPr lang="en-US" sz="1800" dirty="0"/>
              <a:t>in individuals who have been prescribed ART for at least 6 consecutive months.</a:t>
            </a:r>
          </a:p>
          <a:p>
            <a:pPr lvl="0"/>
            <a:r>
              <a:rPr lang="en-US" sz="2400" dirty="0"/>
              <a:t>Lost to clinical follow-up within the last 18 months with ART non-adherence for ≥6 consecutive months. </a:t>
            </a:r>
            <a:r>
              <a:rPr lang="en-US" sz="1800" dirty="0"/>
              <a:t>Lost to clinical follow-up is defined as either no contact with provider or missed 2 or more appointments in a 6-month period. ART non-adherence is defined as a lapse in ART ≥7 days (consecutive or non-consecutive), in the 6-month period where they were lost to clinical follow-up per participant report.</a:t>
            </a:r>
          </a:p>
          <a:p>
            <a:endParaRPr lang="en-US" sz="2400" dirty="0"/>
          </a:p>
        </p:txBody>
      </p:sp>
    </p:spTree>
    <p:extLst>
      <p:ext uri="{BB962C8B-B14F-4D97-AF65-F5344CB8AC3E}">
        <p14:creationId xmlns:p14="http://schemas.microsoft.com/office/powerpoint/2010/main" val="4051924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396" y="287098"/>
            <a:ext cx="11681602" cy="6570902"/>
          </a:xfrm>
          <a:effectLst>
            <a:outerShdw blurRad="63500" sx="102000" sy="102000" algn="ctr" rotWithShape="0">
              <a:prstClr val="black">
                <a:alpha val="40000"/>
              </a:prstClr>
            </a:outerShdw>
          </a:effectLst>
        </p:spPr>
      </p:pic>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Marcador de texto 4"/>
          <p:cNvSpPr>
            <a:spLocks noGrp="1"/>
          </p:cNvSpPr>
          <p:nvPr>
            <p:ph type="body" sz="quarter" idx="18"/>
          </p:nvPr>
        </p:nvSpPr>
        <p:spPr/>
        <p:txBody>
          <a:bodyPr/>
          <a:lstStyle/>
          <a:p>
            <a:endParaRPr lang="en-US"/>
          </a:p>
        </p:txBody>
      </p:sp>
      <p:sp>
        <p:nvSpPr>
          <p:cNvPr id="2" name="Rectángulo 1"/>
          <p:cNvSpPr/>
          <p:nvPr/>
        </p:nvSpPr>
        <p:spPr bwMode="auto">
          <a:xfrm>
            <a:off x="520994" y="6496457"/>
            <a:ext cx="11671006" cy="338400"/>
          </a:xfrm>
          <a:prstGeom prst="rect">
            <a:avLst/>
          </a:prstGeom>
          <a:solidFill>
            <a:schemeClr val="tx1"/>
          </a:solidFill>
          <a:ln w="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 name="CuadroTexto 3"/>
          <p:cNvSpPr txBox="1"/>
          <p:nvPr/>
        </p:nvSpPr>
        <p:spPr bwMode="auto">
          <a:xfrm>
            <a:off x="1242828" y="647687"/>
            <a:ext cx="2389244" cy="461665"/>
          </a:xfrm>
          <a:prstGeom prst="rect">
            <a:avLst/>
          </a:prstGeom>
          <a:ln/>
          <a:extLst/>
        </p:spPr>
        <p:style>
          <a:lnRef idx="3">
            <a:schemeClr val="lt1"/>
          </a:lnRef>
          <a:fillRef idx="1">
            <a:schemeClr val="accent3"/>
          </a:fillRef>
          <a:effectRef idx="1">
            <a:schemeClr val="accent3"/>
          </a:effectRef>
          <a:fontRef idx="minor">
            <a:schemeClr val="lt1"/>
          </a:fontRef>
        </p:style>
        <p:txBody>
          <a:bodyPr wrap="none" rtlCol="0">
            <a:spAutoFit/>
          </a:bodyPr>
          <a:lstStyle/>
          <a:p>
            <a:pPr algn="l">
              <a:lnSpc>
                <a:spcPct val="100000"/>
              </a:lnSpc>
              <a:spcBef>
                <a:spcPct val="50000"/>
              </a:spcBef>
              <a:spcAft>
                <a:spcPct val="0"/>
              </a:spcAft>
              <a:buClrTx/>
              <a:buFontTx/>
              <a:buNone/>
            </a:pPr>
            <a:r>
              <a:rPr lang="es-ES" sz="2400" b="1" dirty="0" smtClean="0">
                <a:solidFill>
                  <a:schemeClr val="tx1"/>
                </a:solidFill>
                <a:latin typeface="Calibri" panose="020F0502020204030204" pitchFamily="34" charset="0"/>
              </a:rPr>
              <a:t> </a:t>
            </a:r>
            <a:r>
              <a:rPr lang="es-ES" sz="2400" b="1" dirty="0" err="1" smtClean="0">
                <a:solidFill>
                  <a:schemeClr val="tx1"/>
                </a:solidFill>
                <a:latin typeface="Calibri" panose="020F0502020204030204" pitchFamily="34" charset="0"/>
              </a:rPr>
              <a:t>Knowledge</a:t>
            </a:r>
            <a:r>
              <a:rPr lang="es-ES" sz="2400" b="1" dirty="0" smtClean="0">
                <a:solidFill>
                  <a:schemeClr val="tx1"/>
                </a:solidFill>
                <a:latin typeface="Calibri" panose="020F0502020204030204" pitchFamily="34" charset="0"/>
              </a:rPr>
              <a:t>  gaps</a:t>
            </a:r>
            <a:endParaRPr lang="en-US" sz="2400" b="1"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52212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Título 3"/>
          <p:cNvSpPr>
            <a:spLocks noGrp="1"/>
          </p:cNvSpPr>
          <p:nvPr>
            <p:ph type="title"/>
          </p:nvPr>
        </p:nvSpPr>
        <p:spPr/>
        <p:txBody>
          <a:bodyPr/>
          <a:lstStyle/>
          <a:p>
            <a:endParaRPr lang="en-US"/>
          </a:p>
        </p:txBody>
      </p:sp>
      <p:sp>
        <p:nvSpPr>
          <p:cNvPr id="5" name="Marcador de texto 4"/>
          <p:cNvSpPr>
            <a:spLocks noGrp="1"/>
          </p:cNvSpPr>
          <p:nvPr>
            <p:ph type="body" sz="quarter" idx="18"/>
          </p:nvPr>
        </p:nvSpPr>
        <p:spPr/>
        <p:txBody>
          <a:bodyPr/>
          <a:lstStyle/>
          <a:p>
            <a:endParaRPr lang="en-US"/>
          </a:p>
        </p:txBody>
      </p:sp>
      <p:graphicFrame>
        <p:nvGraphicFramePr>
          <p:cNvPr id="7" name="Tabla 6"/>
          <p:cNvGraphicFramePr>
            <a:graphicFrameLocks noGrp="1"/>
          </p:cNvGraphicFramePr>
          <p:nvPr>
            <p:extLst>
              <p:ext uri="{D42A27DB-BD31-4B8C-83A1-F6EECF244321}">
                <p14:modId xmlns:p14="http://schemas.microsoft.com/office/powerpoint/2010/main" val="290282979"/>
              </p:ext>
            </p:extLst>
          </p:nvPr>
        </p:nvGraphicFramePr>
        <p:xfrm>
          <a:off x="350874" y="114911"/>
          <a:ext cx="11653283" cy="5796585"/>
        </p:xfrm>
        <a:graphic>
          <a:graphicData uri="http://schemas.openxmlformats.org/drawingml/2006/table">
            <a:tbl>
              <a:tblPr firstRow="1" firstCol="1" bandRow="1">
                <a:tableStyleId>{5C22544A-7EE6-4342-B048-85BDC9FD1C3A}</a:tableStyleId>
              </a:tblPr>
              <a:tblGrid>
                <a:gridCol w="11653283">
                  <a:extLst>
                    <a:ext uri="{9D8B030D-6E8A-4147-A177-3AD203B41FA5}">
                      <a16:colId xmlns:a16="http://schemas.microsoft.com/office/drawing/2014/main" val="2751815402"/>
                    </a:ext>
                  </a:extLst>
                </a:gridCol>
              </a:tblGrid>
              <a:tr h="5796585">
                <a:tc>
                  <a:txBody>
                    <a:bodyPr/>
                    <a:lstStyle/>
                    <a:p>
                      <a:pPr marL="107950" marR="265430" indent="83820" algn="just">
                        <a:lnSpc>
                          <a:spcPct val="105000"/>
                        </a:lnSpc>
                        <a:spcAft>
                          <a:spcPts val="565"/>
                        </a:spcAft>
                      </a:pPr>
                      <a:r>
                        <a:rPr lang="en-US" sz="1400" dirty="0">
                          <a:solidFill>
                            <a:schemeClr val="tx1"/>
                          </a:solidFill>
                          <a:effectLst/>
                          <a:latin typeface="+mj-lt"/>
                        </a:rPr>
                        <a:t>Panel 3: Key recommendations for the development of long-acting or extended release formulations for neonates, children, adolescents, and pregnant and breastfeeding women</a:t>
                      </a:r>
                    </a:p>
                    <a:p>
                      <a:pPr marL="107950" marR="28575" indent="83820" algn="l">
                        <a:lnSpc>
                          <a:spcPct val="107000"/>
                        </a:lnSpc>
                        <a:spcAft>
                          <a:spcPts val="0"/>
                        </a:spcAft>
                      </a:pPr>
                      <a:r>
                        <a:rPr lang="en-US" sz="1400" dirty="0">
                          <a:solidFill>
                            <a:schemeClr val="tx2"/>
                          </a:solidFill>
                          <a:effectLst/>
                          <a:latin typeface="+mj-lt"/>
                        </a:rPr>
                        <a:t>Pregnant and breastfeeding women</a:t>
                      </a:r>
                    </a:p>
                    <a:p>
                      <a:pPr marL="342900" marR="28575" lvl="0" indent="-342900" algn="l" fontAlgn="base">
                        <a:lnSpc>
                          <a:spcPct val="106000"/>
                        </a:lnSpc>
                        <a:spcAft>
                          <a:spcPts val="0"/>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Studies of investigational agents in non-pregnant women should allow those becoming pregnant during the trial to remain in the study and on their assigned study drug, with additional informed consent, unless there is clear justification for exclusion.</a:t>
                      </a:r>
                    </a:p>
                    <a:p>
                      <a:pPr marL="342900" marR="28575" lvl="0" indent="-342900" algn="l" fontAlgn="base">
                        <a:lnSpc>
                          <a:spcPct val="106000"/>
                        </a:lnSpc>
                        <a:spcAft>
                          <a:spcPts val="0"/>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Pregnant and breastfeeding women should be considered eligible for active enrolment in clinical trials unless clear justification for exclusion exists.</a:t>
                      </a:r>
                    </a:p>
                    <a:p>
                      <a:pPr marL="342900" marR="28575" lvl="0" indent="-342900" algn="l" fontAlgn="base">
                        <a:lnSpc>
                          <a:spcPct val="106000"/>
                        </a:lnSpc>
                        <a:spcAft>
                          <a:spcPts val="565"/>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Additional monitoring of maternal, pregnancy, and infant outcomes should be undertaken for all women who become pregnant during a clinical trial and all pregnant and breastfeeding women actively enrolled in trials with a standard protocol.</a:t>
                      </a:r>
                    </a:p>
                    <a:p>
                      <a:pPr marL="107950" marR="28575" indent="83820" algn="l">
                        <a:lnSpc>
                          <a:spcPct val="107000"/>
                        </a:lnSpc>
                        <a:spcAft>
                          <a:spcPts val="0"/>
                        </a:spcAft>
                      </a:pPr>
                      <a:r>
                        <a:rPr lang="en-US" sz="1400" dirty="0">
                          <a:solidFill>
                            <a:schemeClr val="tx2"/>
                          </a:solidFill>
                          <a:effectLst/>
                          <a:latin typeface="+mj-lt"/>
                        </a:rPr>
                        <a:t>Neonates (birth to 4 weeks)</a:t>
                      </a:r>
                    </a:p>
                    <a:p>
                      <a:pPr marL="342900" marR="28575" lvl="0" indent="-342900" algn="l" fontAlgn="base">
                        <a:lnSpc>
                          <a:spcPct val="106000"/>
                        </a:lnSpc>
                        <a:spcAft>
                          <a:spcPts val="565"/>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Neonatal washout studies are needed that describe the disappearance of drug present at birth after in-utero exposure, followed by dosing studies to describe safety and pharmacology in neonates and young infants to allow use of novel formulations for neonatal and young infant prophylaxis and early treatment.</a:t>
                      </a:r>
                    </a:p>
                    <a:p>
                      <a:pPr marL="107950" marR="28575" indent="83820" algn="l">
                        <a:lnSpc>
                          <a:spcPct val="107000"/>
                        </a:lnSpc>
                        <a:spcAft>
                          <a:spcPts val="0"/>
                        </a:spcAft>
                      </a:pPr>
                      <a:r>
                        <a:rPr lang="en-US" sz="1400" dirty="0">
                          <a:solidFill>
                            <a:schemeClr val="tx2"/>
                          </a:solidFill>
                          <a:effectLst/>
                          <a:latin typeface="+mj-lt"/>
                        </a:rPr>
                        <a:t>Children (4 weeks to 10 years)</a:t>
                      </a:r>
                    </a:p>
                    <a:p>
                      <a:pPr marL="342900" marR="28575" lvl="0" indent="-342900" algn="l" fontAlgn="base">
                        <a:lnSpc>
                          <a:spcPct val="106000"/>
                        </a:lnSpc>
                        <a:spcAft>
                          <a:spcPts val="0"/>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Protocols for trials of long-acting, extended release formulations in children should be developed alongside adult trials, and </a:t>
                      </a:r>
                      <a:r>
                        <a:rPr lang="en-US" sz="1400" u="none" strike="noStrike" dirty="0" err="1">
                          <a:solidFill>
                            <a:schemeClr val="tx1"/>
                          </a:solidFill>
                          <a:effectLst/>
                          <a:uFill>
                            <a:solidFill>
                              <a:srgbClr val="000000"/>
                            </a:solidFill>
                          </a:uFill>
                          <a:latin typeface="+mj-lt"/>
                        </a:rPr>
                        <a:t>paediatric</a:t>
                      </a:r>
                      <a:r>
                        <a:rPr lang="en-US" sz="1400" u="none" strike="noStrike" dirty="0">
                          <a:solidFill>
                            <a:schemeClr val="tx1"/>
                          </a:solidFill>
                          <a:effectLst/>
                          <a:uFill>
                            <a:solidFill>
                              <a:srgbClr val="000000"/>
                            </a:solidFill>
                          </a:uFill>
                          <a:latin typeface="+mj-lt"/>
                        </a:rPr>
                        <a:t> studies should be initiated as soon as early safety data from adult trials is released.</a:t>
                      </a:r>
                    </a:p>
                    <a:p>
                      <a:pPr marL="342900" marR="28575" lvl="0" indent="-342900" algn="l" fontAlgn="base">
                        <a:lnSpc>
                          <a:spcPct val="106000"/>
                        </a:lnSpc>
                        <a:spcAft>
                          <a:spcPts val="0"/>
                        </a:spcAft>
                        <a:buClr>
                          <a:srgbClr val="181717"/>
                        </a:buClr>
                        <a:buSzPts val="850"/>
                        <a:buFont typeface="Arial" panose="020B0604020202020204" pitchFamily="34" charset="0"/>
                        <a:buChar char="•"/>
                      </a:pPr>
                      <a:r>
                        <a:rPr lang="en-US" sz="1400" u="none" strike="noStrike" dirty="0" err="1">
                          <a:solidFill>
                            <a:schemeClr val="tx1"/>
                          </a:solidFill>
                          <a:effectLst/>
                          <a:uFill>
                            <a:solidFill>
                              <a:srgbClr val="000000"/>
                            </a:solidFill>
                          </a:uFill>
                          <a:latin typeface="+mj-lt"/>
                        </a:rPr>
                        <a:t>Paediatric</a:t>
                      </a:r>
                      <a:r>
                        <a:rPr lang="en-US" sz="1400" u="none" strike="noStrike" dirty="0">
                          <a:solidFill>
                            <a:schemeClr val="tx1"/>
                          </a:solidFill>
                          <a:effectLst/>
                          <a:uFill>
                            <a:solidFill>
                              <a:srgbClr val="000000"/>
                            </a:solidFill>
                          </a:uFill>
                          <a:latin typeface="+mj-lt"/>
                        </a:rPr>
                        <a:t> clinical trials should simultaneously </a:t>
                      </a:r>
                      <a:r>
                        <a:rPr lang="en-US" sz="1400" u="none" strike="noStrike" dirty="0" err="1">
                          <a:solidFill>
                            <a:schemeClr val="tx1"/>
                          </a:solidFill>
                          <a:effectLst/>
                          <a:uFill>
                            <a:solidFill>
                              <a:srgbClr val="000000"/>
                            </a:solidFill>
                          </a:uFill>
                          <a:latin typeface="+mj-lt"/>
                        </a:rPr>
                        <a:t>enrol</a:t>
                      </a:r>
                      <a:r>
                        <a:rPr lang="en-US" sz="1400" u="none" strike="noStrike" dirty="0">
                          <a:solidFill>
                            <a:schemeClr val="tx1"/>
                          </a:solidFill>
                          <a:effectLst/>
                          <a:uFill>
                            <a:solidFill>
                              <a:srgbClr val="000000"/>
                            </a:solidFill>
                          </a:uFill>
                          <a:latin typeface="+mj-lt"/>
                        </a:rPr>
                        <a:t> all </a:t>
                      </a:r>
                      <a:r>
                        <a:rPr lang="en-US" sz="1400" u="none" strike="noStrike" dirty="0" err="1">
                          <a:solidFill>
                            <a:schemeClr val="tx1"/>
                          </a:solidFill>
                          <a:effectLst/>
                          <a:uFill>
                            <a:solidFill>
                              <a:srgbClr val="000000"/>
                            </a:solidFill>
                          </a:uFill>
                          <a:latin typeface="+mj-lt"/>
                        </a:rPr>
                        <a:t>paediatric</a:t>
                      </a:r>
                      <a:r>
                        <a:rPr lang="en-US" sz="1400" u="none" strike="noStrike" dirty="0">
                          <a:solidFill>
                            <a:schemeClr val="tx1"/>
                          </a:solidFill>
                          <a:effectLst/>
                          <a:uFill>
                            <a:solidFill>
                              <a:srgbClr val="000000"/>
                            </a:solidFill>
                          </a:uFill>
                          <a:latin typeface="+mj-lt"/>
                        </a:rPr>
                        <a:t> age and weight cohorts rather than sequentially enrolling cohorts of decreasing age or size.</a:t>
                      </a:r>
                    </a:p>
                    <a:p>
                      <a:pPr marL="342900" marR="28575" lvl="0" indent="-342900" algn="l" fontAlgn="base">
                        <a:lnSpc>
                          <a:spcPct val="107000"/>
                        </a:lnSpc>
                        <a:spcAft>
                          <a:spcPts val="550"/>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Long-acting formulations for children should be </a:t>
                      </a:r>
                      <a:r>
                        <a:rPr lang="en-US" sz="1400" u="none" strike="noStrike" dirty="0" err="1">
                          <a:solidFill>
                            <a:schemeClr val="tx1"/>
                          </a:solidFill>
                          <a:effectLst/>
                          <a:uFill>
                            <a:solidFill>
                              <a:srgbClr val="000000"/>
                            </a:solidFill>
                          </a:uFill>
                          <a:latin typeface="+mj-lt"/>
                        </a:rPr>
                        <a:t>harmonised</a:t>
                      </a:r>
                      <a:r>
                        <a:rPr lang="en-US" sz="1400" u="none" strike="noStrike" dirty="0">
                          <a:solidFill>
                            <a:schemeClr val="tx1"/>
                          </a:solidFill>
                          <a:effectLst/>
                          <a:uFill>
                            <a:solidFill>
                              <a:srgbClr val="000000"/>
                            </a:solidFill>
                          </a:uFill>
                          <a:latin typeface="+mj-lt"/>
                        </a:rPr>
                        <a:t> across weight bands.</a:t>
                      </a:r>
                    </a:p>
                    <a:p>
                      <a:pPr marL="107950" marR="28575" indent="83820" algn="l">
                        <a:lnSpc>
                          <a:spcPct val="107000"/>
                        </a:lnSpc>
                        <a:spcAft>
                          <a:spcPts val="0"/>
                        </a:spcAft>
                      </a:pPr>
                      <a:r>
                        <a:rPr lang="en-US" sz="1400" dirty="0">
                          <a:solidFill>
                            <a:schemeClr val="tx2"/>
                          </a:solidFill>
                          <a:effectLst/>
                          <a:latin typeface="+mj-lt"/>
                        </a:rPr>
                        <a:t>Adolescents (10–19 years)</a:t>
                      </a:r>
                    </a:p>
                    <a:p>
                      <a:pPr marL="342900" marR="28575" lvl="0" indent="-342900" algn="l" fontAlgn="base">
                        <a:lnSpc>
                          <a:spcPct val="106000"/>
                        </a:lnSpc>
                        <a:spcAft>
                          <a:spcPts val="0"/>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Adolescents should be included in adult clinical trials of long-acting antiretroviral agents, or in separate trials proceeding nearby.</a:t>
                      </a:r>
                    </a:p>
                    <a:p>
                      <a:pPr marL="342900" marR="28575" lvl="0" indent="-342900" algn="l" fontAlgn="base">
                        <a:lnSpc>
                          <a:spcPct val="106000"/>
                        </a:lnSpc>
                        <a:spcAft>
                          <a:spcPts val="565"/>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Strategies to </a:t>
                      </a:r>
                      <a:r>
                        <a:rPr lang="en-US" sz="1400" u="none" strike="noStrike" dirty="0" err="1">
                          <a:solidFill>
                            <a:schemeClr val="tx1"/>
                          </a:solidFill>
                          <a:effectLst/>
                          <a:uFill>
                            <a:solidFill>
                              <a:srgbClr val="000000"/>
                            </a:solidFill>
                          </a:uFill>
                          <a:latin typeface="+mj-lt"/>
                        </a:rPr>
                        <a:t>maximise</a:t>
                      </a:r>
                      <a:r>
                        <a:rPr lang="en-US" sz="1400" u="none" strike="noStrike" dirty="0">
                          <a:solidFill>
                            <a:schemeClr val="tx1"/>
                          </a:solidFill>
                          <a:effectLst/>
                          <a:uFill>
                            <a:solidFill>
                              <a:srgbClr val="000000"/>
                            </a:solidFill>
                          </a:uFill>
                          <a:latin typeface="+mj-lt"/>
                        </a:rPr>
                        <a:t> recruitment and retention of adolescents in clinical trials should be employe</a:t>
                      </a:r>
                      <a:r>
                        <a:rPr lang="en-US" sz="1400" u="none" strike="noStrike" dirty="0">
                          <a:solidFill>
                            <a:schemeClr val="tx2"/>
                          </a:solidFill>
                          <a:effectLst/>
                          <a:uFill>
                            <a:solidFill>
                              <a:srgbClr val="000000"/>
                            </a:solidFill>
                          </a:uFill>
                          <a:latin typeface="+mj-lt"/>
                        </a:rPr>
                        <a:t>d.</a:t>
                      </a:r>
                    </a:p>
                    <a:p>
                      <a:pPr marL="107950" marR="28575" indent="83820" algn="l">
                        <a:lnSpc>
                          <a:spcPct val="107000"/>
                        </a:lnSpc>
                        <a:spcAft>
                          <a:spcPts val="0"/>
                        </a:spcAft>
                      </a:pPr>
                      <a:r>
                        <a:rPr lang="en-US" sz="1400" dirty="0">
                          <a:solidFill>
                            <a:schemeClr val="tx2"/>
                          </a:solidFill>
                          <a:effectLst/>
                          <a:latin typeface="+mj-lt"/>
                        </a:rPr>
                        <a:t>General recommendations</a:t>
                      </a:r>
                    </a:p>
                    <a:p>
                      <a:pPr marL="342900" marR="28575" lvl="0" indent="-342900" algn="l" fontAlgn="base">
                        <a:lnSpc>
                          <a:spcPct val="105000"/>
                        </a:lnSpc>
                        <a:spcAft>
                          <a:spcPts val="0"/>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Acceptability studies should be done early in the development of long-acting formulations to understand the attitudes of care providers, children of different ages and their parents, and pregnant and breastfeeding women.</a:t>
                      </a:r>
                    </a:p>
                    <a:p>
                      <a:pPr marL="342900" marR="28575" lvl="0" indent="-342900" algn="l" fontAlgn="base">
                        <a:lnSpc>
                          <a:spcPct val="107000"/>
                        </a:lnSpc>
                        <a:spcAft>
                          <a:spcPts val="0"/>
                        </a:spcAft>
                        <a:buClr>
                          <a:srgbClr val="181717"/>
                        </a:buClr>
                        <a:buSzPts val="850"/>
                        <a:buFont typeface="Arial" panose="020B0604020202020204" pitchFamily="34" charset="0"/>
                        <a:buChar char="•"/>
                      </a:pPr>
                      <a:r>
                        <a:rPr lang="en-US" sz="1400" u="none" strike="noStrike" dirty="0">
                          <a:solidFill>
                            <a:schemeClr val="tx1"/>
                          </a:solidFill>
                          <a:effectLst/>
                          <a:uFill>
                            <a:solidFill>
                              <a:srgbClr val="000000"/>
                            </a:solidFill>
                          </a:uFill>
                          <a:latin typeface="+mj-lt"/>
                        </a:rPr>
                        <a:t>Coordinated action involving all key stakeholders is required from the early stages of development to </a:t>
                      </a:r>
                      <a:r>
                        <a:rPr lang="en-US" sz="1400" u="none" strike="noStrike" dirty="0" err="1">
                          <a:solidFill>
                            <a:schemeClr val="tx1"/>
                          </a:solidFill>
                          <a:effectLst/>
                          <a:uFill>
                            <a:solidFill>
                              <a:srgbClr val="000000"/>
                            </a:solidFill>
                          </a:uFill>
                          <a:latin typeface="+mj-lt"/>
                        </a:rPr>
                        <a:t>maximise</a:t>
                      </a:r>
                      <a:r>
                        <a:rPr lang="en-US" sz="1400" u="none" strike="noStrike" dirty="0">
                          <a:solidFill>
                            <a:schemeClr val="tx1"/>
                          </a:solidFill>
                          <a:effectLst/>
                          <a:uFill>
                            <a:solidFill>
                              <a:srgbClr val="000000"/>
                            </a:solidFill>
                          </a:uFill>
                          <a:latin typeface="+mj-lt"/>
                        </a:rPr>
                        <a:t> the chances of success.</a:t>
                      </a:r>
                      <a:endParaRPr lang="en-US" sz="1400" u="none" strike="noStrike" dirty="0">
                        <a:solidFill>
                          <a:schemeClr val="tx1"/>
                        </a:solidFill>
                        <a:effectLst/>
                        <a:uFill>
                          <a:solidFill>
                            <a:srgbClr val="000000"/>
                          </a:solidFill>
                        </a:uFill>
                        <a:latin typeface="+mj-lt"/>
                        <a:ea typeface="Calibri" panose="020F0502020204030204" pitchFamily="34" charset="0"/>
                        <a:cs typeface="Calibri" panose="020F0502020204030204" pitchFamily="34" charset="0"/>
                      </a:endParaRPr>
                    </a:p>
                  </a:txBody>
                  <a:tcPr marL="46943" marR="39195" marT="0" marB="0" anchor="ctr">
                    <a:solidFill>
                      <a:schemeClr val="bg1"/>
                    </a:solidFill>
                  </a:tcPr>
                </a:tc>
                <a:extLst>
                  <a:ext uri="{0D108BD9-81ED-4DB2-BD59-A6C34878D82A}">
                    <a16:rowId xmlns:a16="http://schemas.microsoft.com/office/drawing/2014/main" val="4194389778"/>
                  </a:ext>
                </a:extLst>
              </a:tr>
            </a:tbl>
          </a:graphicData>
        </a:graphic>
      </p:graphicFrame>
      <p:sp>
        <p:nvSpPr>
          <p:cNvPr id="8" name="CuadroTexto 7"/>
          <p:cNvSpPr txBox="1"/>
          <p:nvPr/>
        </p:nvSpPr>
        <p:spPr bwMode="auto">
          <a:xfrm>
            <a:off x="9664999" y="6400800"/>
            <a:ext cx="19187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r>
              <a:rPr lang="es-ES" sz="1200" i="1" kern="0" dirty="0" err="1" smtClean="0"/>
              <a:t>Nachman</a:t>
            </a:r>
            <a:r>
              <a:rPr lang="es-ES" sz="1200" i="1" kern="0" dirty="0" smtClean="0"/>
              <a:t> et al; </a:t>
            </a:r>
            <a:r>
              <a:rPr lang="es-ES" sz="1200" i="1" kern="0" dirty="0" err="1" smtClean="0"/>
              <a:t>Lancet</a:t>
            </a:r>
            <a:r>
              <a:rPr lang="es-ES" sz="1200" i="1" kern="0" dirty="0" smtClean="0"/>
              <a:t> 2019</a:t>
            </a:r>
            <a:endParaRPr lang="en-US" sz="1200" i="1" kern="0" dirty="0" smtClean="0"/>
          </a:p>
        </p:txBody>
      </p:sp>
    </p:spTree>
    <p:extLst>
      <p:ext uri="{BB962C8B-B14F-4D97-AF65-F5344CB8AC3E}">
        <p14:creationId xmlns:p14="http://schemas.microsoft.com/office/powerpoint/2010/main" val="543011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98500" y="990600"/>
            <a:ext cx="11144251" cy="4921102"/>
          </a:xfrm>
        </p:spPr>
        <p:txBody>
          <a:bodyPr/>
          <a:lstStyle/>
          <a:p>
            <a:r>
              <a:rPr lang="es-ES" sz="2800" dirty="0" smtClean="0">
                <a:latin typeface="Calibri" panose="020F0502020204030204" pitchFamily="34" charset="0"/>
                <a:cs typeface="Calibri" panose="020F0502020204030204" pitchFamily="34" charset="0"/>
              </a:rPr>
              <a:t>Long-</a:t>
            </a:r>
            <a:r>
              <a:rPr lang="es-ES" sz="2800" dirty="0" err="1" smtClean="0">
                <a:latin typeface="Calibri" panose="020F0502020204030204" pitchFamily="34" charset="0"/>
                <a:cs typeface="Calibri" panose="020F0502020204030204" pitchFamily="34" charset="0"/>
              </a:rPr>
              <a:t>acting</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agents</a:t>
            </a:r>
            <a:r>
              <a:rPr lang="es-ES" sz="2800" dirty="0" smtClean="0">
                <a:latin typeface="Calibri" panose="020F0502020204030204" pitchFamily="34" charset="0"/>
                <a:cs typeface="Calibri" panose="020F0502020204030204" pitchFamily="34" charset="0"/>
              </a:rPr>
              <a:t> are a </a:t>
            </a:r>
            <a:r>
              <a:rPr lang="es-ES" sz="2800" dirty="0" err="1" smtClean="0">
                <a:latin typeface="Calibri" panose="020F0502020204030204" pitchFamily="34" charset="0"/>
                <a:cs typeface="Calibri" panose="020F0502020204030204" pitchFamily="34" charset="0"/>
              </a:rPr>
              <a:t>game-changer</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option</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for</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treatment</a:t>
            </a:r>
            <a:r>
              <a:rPr lang="es-ES" sz="2800" dirty="0" smtClean="0">
                <a:latin typeface="Calibri" panose="020F0502020204030204" pitchFamily="34" charset="0"/>
                <a:cs typeface="Calibri" panose="020F0502020204030204" pitchFamily="34" charset="0"/>
              </a:rPr>
              <a:t> and </a:t>
            </a:r>
            <a:r>
              <a:rPr lang="es-ES" sz="2800" dirty="0" err="1" smtClean="0">
                <a:latin typeface="Calibri" panose="020F0502020204030204" pitchFamily="34" charset="0"/>
                <a:cs typeface="Calibri" panose="020F0502020204030204" pitchFamily="34" charset="0"/>
              </a:rPr>
              <a:t>PrEP</a:t>
            </a:r>
            <a:endParaRPr lang="es-ES" sz="2800" dirty="0" smtClean="0">
              <a:latin typeface="Calibri" panose="020F0502020204030204" pitchFamily="34" charset="0"/>
              <a:cs typeface="Calibri" panose="020F0502020204030204" pitchFamily="34" charset="0"/>
            </a:endParaRPr>
          </a:p>
          <a:p>
            <a:r>
              <a:rPr lang="es-ES" sz="2800" dirty="0" err="1" smtClean="0">
                <a:latin typeface="Calibri" panose="020F0502020204030204" pitchFamily="34" charset="0"/>
                <a:cs typeface="Calibri" panose="020F0502020204030204" pitchFamily="34" charset="0"/>
              </a:rPr>
              <a:t>Most</a:t>
            </a:r>
            <a:r>
              <a:rPr lang="es-ES" sz="2800" dirty="0" smtClean="0">
                <a:latin typeface="Calibri" panose="020F0502020204030204" pitchFamily="34" charset="0"/>
                <a:cs typeface="Calibri" panose="020F0502020204030204" pitchFamily="34" charset="0"/>
              </a:rPr>
              <a:t> in </a:t>
            </a:r>
            <a:r>
              <a:rPr lang="es-ES" sz="2800" dirty="0" err="1" smtClean="0">
                <a:latin typeface="Calibri" panose="020F0502020204030204" pitchFamily="34" charset="0"/>
                <a:cs typeface="Calibri" panose="020F0502020204030204" pitchFamily="34" charset="0"/>
              </a:rPr>
              <a:t>need</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populations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might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benefit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from</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these</a:t>
            </a:r>
            <a:r>
              <a:rPr lang="es-ES" sz="2800" dirty="0" smtClean="0">
                <a:latin typeface="Calibri" panose="020F0502020204030204" pitchFamily="34" charset="0"/>
                <a:cs typeface="Calibri" panose="020F0502020204030204" pitchFamily="34" charset="0"/>
              </a:rPr>
              <a:t> new </a:t>
            </a:r>
            <a:r>
              <a:rPr lang="es-ES" sz="2800" dirty="0" err="1" smtClean="0">
                <a:latin typeface="Calibri" panose="020F0502020204030204" pitchFamily="34" charset="0"/>
                <a:cs typeface="Calibri" panose="020F0502020204030204" pitchFamily="34" charset="0"/>
              </a:rPr>
              <a:t>options</a:t>
            </a:r>
            <a:endParaRPr lang="es-ES" sz="2800" dirty="0" smtClean="0">
              <a:latin typeface="Calibri" panose="020F0502020204030204" pitchFamily="34" charset="0"/>
              <a:cs typeface="Calibri" panose="020F0502020204030204" pitchFamily="34" charset="0"/>
            </a:endParaRPr>
          </a:p>
          <a:p>
            <a:r>
              <a:rPr lang="es-ES" sz="2800" dirty="0" err="1" smtClean="0">
                <a:latin typeface="Calibri" panose="020F0502020204030204" pitchFamily="34" charset="0"/>
                <a:cs typeface="Calibri" panose="020F0502020204030204" pitchFamily="34" charset="0"/>
              </a:rPr>
              <a:t>Logistical</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challenges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need</a:t>
            </a:r>
            <a:r>
              <a:rPr lang="es-ES" sz="2800" dirty="0" smtClean="0">
                <a:latin typeface="Calibri" panose="020F0502020204030204" pitchFamily="34" charset="0"/>
                <a:cs typeface="Calibri" panose="020F0502020204030204" pitchFamily="34" charset="0"/>
              </a:rPr>
              <a:t> to be </a:t>
            </a:r>
            <a:r>
              <a:rPr lang="es-ES" sz="2800" dirty="0" err="1" smtClean="0">
                <a:latin typeface="Calibri" panose="020F0502020204030204" pitchFamily="34" charset="0"/>
                <a:cs typeface="Calibri" panose="020F0502020204030204" pitchFamily="34" charset="0"/>
              </a:rPr>
              <a:t>addressed</a:t>
            </a:r>
            <a:r>
              <a:rPr lang="es-ES" sz="2800" dirty="0" smtClean="0">
                <a:latin typeface="Calibri" panose="020F0502020204030204" pitchFamily="34" charset="0"/>
                <a:cs typeface="Calibri" panose="020F0502020204030204" pitchFamily="34" charset="0"/>
              </a:rPr>
              <a:t> to </a:t>
            </a:r>
            <a:r>
              <a:rPr lang="es-ES" sz="2800" dirty="0" err="1" smtClean="0">
                <a:latin typeface="Calibri" panose="020F0502020204030204" pitchFamily="34" charset="0"/>
                <a:cs typeface="Calibri" panose="020F0502020204030204" pitchFamily="34" charset="0"/>
              </a:rPr>
              <a:t>make</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it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happen</a:t>
            </a:r>
            <a:endParaRPr lang="es-ES" sz="2800" dirty="0" smtClean="0">
              <a:latin typeface="Calibri" panose="020F0502020204030204" pitchFamily="34" charset="0"/>
              <a:cs typeface="Calibri" panose="020F0502020204030204" pitchFamily="34" charset="0"/>
            </a:endParaRPr>
          </a:p>
          <a:p>
            <a:r>
              <a:rPr lang="es-ES" sz="2800" dirty="0" err="1" smtClean="0">
                <a:latin typeface="Calibri" panose="020F0502020204030204" pitchFamily="34" charset="0"/>
                <a:cs typeface="Calibri" panose="020F0502020204030204" pitchFamily="34" charset="0"/>
              </a:rPr>
              <a:t>But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it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could</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widen</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the</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acccess</a:t>
            </a:r>
            <a:r>
              <a:rPr lang="es-ES" sz="2800" dirty="0" smtClean="0">
                <a:latin typeface="Calibri" panose="020F0502020204030204" pitchFamily="34" charset="0"/>
                <a:cs typeface="Calibri" panose="020F0502020204030204" pitchFamily="34" charset="0"/>
              </a:rPr>
              <a:t> gap </a:t>
            </a:r>
            <a:r>
              <a:rPr lang="es-ES" sz="2800" dirty="0" err="1" smtClean="0">
                <a:latin typeface="Calibri" panose="020F0502020204030204" pitchFamily="34" charset="0"/>
                <a:cs typeface="Calibri" panose="020F0502020204030204" pitchFamily="34" charset="0"/>
              </a:rPr>
              <a:t>if</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equity</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is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not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considered</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from</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scratch</a:t>
            </a:r>
            <a:endParaRPr lang="es-ES" sz="2800" dirty="0" smtClean="0">
              <a:latin typeface="Calibri" panose="020F0502020204030204" pitchFamily="34" charset="0"/>
              <a:cs typeface="Calibri" panose="020F0502020204030204" pitchFamily="34" charset="0"/>
            </a:endParaRPr>
          </a:p>
          <a:p>
            <a:r>
              <a:rPr lang="es-ES" sz="2800" dirty="0" smtClean="0">
                <a:latin typeface="Calibri" panose="020F0502020204030204" pitchFamily="34" charset="0"/>
                <a:cs typeface="Calibri" panose="020F0502020204030204" pitchFamily="34" charset="0"/>
              </a:rPr>
              <a:t>A </a:t>
            </a:r>
            <a:r>
              <a:rPr lang="es-ES" sz="2800" dirty="0" err="1" smtClean="0">
                <a:latin typeface="Calibri" panose="020F0502020204030204" pitchFamily="34" charset="0"/>
                <a:cs typeface="Calibri" panose="020F0502020204030204" pitchFamily="34" charset="0"/>
              </a:rPr>
              <a:t>network</a:t>
            </a:r>
            <a:r>
              <a:rPr lang="es-ES" sz="2800" dirty="0" smtClean="0">
                <a:latin typeface="Calibri" panose="020F0502020204030204" pitchFamily="34" charset="0"/>
                <a:cs typeface="Calibri" panose="020F0502020204030204" pitchFamily="34" charset="0"/>
              </a:rPr>
              <a:t> of (peer?) </a:t>
            </a:r>
            <a:r>
              <a:rPr lang="es-ES" sz="2800" dirty="0" err="1" smtClean="0">
                <a:latin typeface="Calibri" panose="020F0502020204030204" pitchFamily="34" charset="0"/>
                <a:cs typeface="Calibri" panose="020F0502020204030204" pitchFamily="34" charset="0"/>
              </a:rPr>
              <a:t>navigators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is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needed</a:t>
            </a:r>
            <a:r>
              <a:rPr lang="es-ES" sz="2800" dirty="0" smtClean="0">
                <a:latin typeface="Calibri" panose="020F0502020204030204" pitchFamily="34" charset="0"/>
                <a:cs typeface="Calibri" panose="020F0502020204030204" pitchFamily="34" charset="0"/>
              </a:rPr>
              <a:t> to </a:t>
            </a:r>
            <a:r>
              <a:rPr lang="es-ES" sz="2800" dirty="0" err="1" smtClean="0">
                <a:latin typeface="Calibri" panose="020F0502020204030204" pitchFamily="34" charset="0"/>
                <a:cs typeface="Calibri" panose="020F0502020204030204" pitchFamily="34" charset="0"/>
              </a:rPr>
              <a:t>reach</a:t>
            </a:r>
            <a:r>
              <a:rPr lang="es-ES" sz="2800" dirty="0" smtClean="0">
                <a:latin typeface="Calibri" panose="020F0502020204030204" pitchFamily="34" charset="0"/>
                <a:cs typeface="Calibri" panose="020F0502020204030204" pitchFamily="34" charset="0"/>
              </a:rPr>
              <a:t> and </a:t>
            </a:r>
            <a:r>
              <a:rPr lang="es-ES" sz="2800" dirty="0" err="1" smtClean="0">
                <a:latin typeface="Calibri" panose="020F0502020204030204" pitchFamily="34" charset="0"/>
                <a:cs typeface="Calibri" panose="020F0502020204030204" pitchFamily="34" charset="0"/>
              </a:rPr>
              <a:t>support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some</a:t>
            </a:r>
            <a:r>
              <a:rPr lang="es-ES" sz="2800" dirty="0" smtClean="0">
                <a:latin typeface="Calibri" panose="020F0502020204030204" pitchFamily="34" charset="0"/>
                <a:cs typeface="Calibri" panose="020F0502020204030204" pitchFamily="34" charset="0"/>
              </a:rPr>
              <a:t> of </a:t>
            </a:r>
            <a:r>
              <a:rPr lang="es-ES" sz="2800" dirty="0" err="1" smtClean="0">
                <a:latin typeface="Calibri" panose="020F0502020204030204" pitchFamily="34" charset="0"/>
                <a:cs typeface="Calibri" panose="020F0502020204030204" pitchFamily="34" charset="0"/>
              </a:rPr>
              <a:t>these</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left-behind</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populations</a:t>
            </a:r>
            <a:endParaRPr lang="es-ES" sz="2800" dirty="0" smtClean="0">
              <a:latin typeface="Calibri" panose="020F0502020204030204" pitchFamily="34" charset="0"/>
              <a:cs typeface="Calibri" panose="020F0502020204030204" pitchFamily="34" charset="0"/>
            </a:endParaRPr>
          </a:p>
          <a:p>
            <a:r>
              <a:rPr lang="es-ES" sz="2800" dirty="0" err="1" smtClean="0">
                <a:latin typeface="Calibri" panose="020F0502020204030204" pitchFamily="34" charset="0"/>
                <a:cs typeface="Calibri" panose="020F0502020204030204" pitchFamily="34" charset="0"/>
              </a:rPr>
              <a:t>Research</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priorities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include</a:t>
            </a:r>
            <a:r>
              <a:rPr lang="es-ES" sz="2800" dirty="0" smtClean="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populations with different </a:t>
            </a:r>
            <a:r>
              <a:rPr lang="en-US" sz="2800" i="1" dirty="0" smtClean="0">
                <a:latin typeface="Calibri" panose="020F0502020204030204" pitchFamily="34" charset="0"/>
                <a:cs typeface="Calibri" panose="020F0502020204030204" pitchFamily="34" charset="0"/>
              </a:rPr>
              <a:t>vulnerabilities:</a:t>
            </a:r>
            <a:r>
              <a:rPr lang="es-ES" sz="2800" dirty="0">
                <a:latin typeface="Calibri" panose="020F0502020204030204" pitchFamily="34" charset="0"/>
                <a:cs typeface="Calibri" panose="020F0502020204030204" pitchFamily="34" charset="0"/>
              </a:rPr>
              <a:t> PW, </a:t>
            </a:r>
            <a:r>
              <a:rPr lang="es-ES" sz="2800" dirty="0" err="1">
                <a:latin typeface="Calibri" panose="020F0502020204030204" pitchFamily="34" charset="0"/>
                <a:cs typeface="Calibri" panose="020F0502020204030204" pitchFamily="34" charset="0"/>
              </a:rPr>
              <a:t>children</a:t>
            </a:r>
            <a:r>
              <a:rPr lang="es-ES" sz="2800" dirty="0">
                <a:latin typeface="Calibri" panose="020F0502020204030204" pitchFamily="34" charset="0"/>
                <a:cs typeface="Calibri" panose="020F0502020204030204" pitchFamily="34" charset="0"/>
              </a:rPr>
              <a:t> and </a:t>
            </a:r>
            <a:r>
              <a:rPr lang="es-ES" sz="2800" dirty="0" err="1" smtClean="0">
                <a:latin typeface="Calibri" panose="020F0502020204030204" pitchFamily="34" charset="0"/>
                <a:cs typeface="Calibri" panose="020F0502020204030204" pitchFamily="34" charset="0"/>
              </a:rPr>
              <a:t>youngsters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transgender</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people</a:t>
            </a:r>
            <a:r>
              <a:rPr lang="es-ES" sz="2800" dirty="0" smtClean="0">
                <a:latin typeface="Calibri" panose="020F0502020204030204" pitchFamily="34" charset="0"/>
                <a:cs typeface="Calibri" panose="020F0502020204030204" pitchFamily="34" charset="0"/>
              </a:rPr>
              <a:t> in </a:t>
            </a:r>
            <a:r>
              <a:rPr lang="es-ES" sz="2800" dirty="0" err="1" smtClean="0">
                <a:latin typeface="Calibri" panose="020F0502020204030204" pitchFamily="34" charset="0"/>
                <a:cs typeface="Calibri" panose="020F0502020204030204" pitchFamily="34" charset="0"/>
              </a:rPr>
              <a:t>jail</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psychiatric</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patients</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people</a:t>
            </a:r>
            <a:r>
              <a:rPr lang="es-ES" sz="2800" dirty="0" smtClean="0">
                <a:latin typeface="Calibri" panose="020F0502020204030204" pitchFamily="34" charset="0"/>
                <a:cs typeface="Calibri" panose="020F0502020204030204" pitchFamily="34" charset="0"/>
              </a:rPr>
              <a:t> in </a:t>
            </a:r>
            <a:r>
              <a:rPr lang="es-ES" sz="2800" dirty="0" err="1" smtClean="0">
                <a:latin typeface="Calibri" panose="020F0502020204030204" pitchFamily="34" charset="0"/>
                <a:cs typeface="Calibri" panose="020F0502020204030204" pitchFamily="34" charset="0"/>
              </a:rPr>
              <a:t>nursing</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homes</a:t>
            </a:r>
            <a:r>
              <a:rPr lang="es-ES" sz="2800" dirty="0" smtClean="0">
                <a:latin typeface="Calibri" panose="020F0502020204030204" pitchFamily="34" charset="0"/>
                <a:cs typeface="Calibri" panose="020F0502020204030204" pitchFamily="34" charset="0"/>
              </a:rPr>
              <a:t>  and homeless </a:t>
            </a:r>
            <a:r>
              <a:rPr lang="es-ES" sz="2800" dirty="0" err="1" smtClean="0">
                <a:latin typeface="Calibri" panose="020F0502020204030204" pitchFamily="34" charset="0"/>
                <a:cs typeface="Calibri" panose="020F0502020204030204" pitchFamily="34" charset="0"/>
              </a:rPr>
              <a:t>individuals</a:t>
            </a:r>
            <a:endParaRPr lang="es-ES" sz="2800" dirty="0" smtClean="0">
              <a:latin typeface="Calibri" panose="020F0502020204030204" pitchFamily="34" charset="0"/>
              <a:cs typeface="Calibri" panose="020F0502020204030204" pitchFamily="34" charset="0"/>
            </a:endParaRPr>
          </a:p>
          <a:p>
            <a:r>
              <a:rPr lang="es-ES" sz="2800" dirty="0" err="1" smtClean="0">
                <a:latin typeface="Calibri" panose="020F0502020204030204" pitchFamily="34" charset="0"/>
                <a:cs typeface="Calibri" panose="020F0502020204030204" pitchFamily="34" charset="0"/>
              </a:rPr>
              <a:t>Nobody</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should</a:t>
            </a:r>
            <a:r>
              <a:rPr lang="es-ES" sz="2800" dirty="0" smtClean="0">
                <a:latin typeface="Calibri" panose="020F0502020204030204" pitchFamily="34" charset="0"/>
                <a:cs typeface="Calibri" panose="020F0502020204030204" pitchFamily="34" charset="0"/>
              </a:rPr>
              <a:t> be </a:t>
            </a:r>
            <a:r>
              <a:rPr lang="es-ES" sz="2800" dirty="0" err="1" smtClean="0">
                <a:latin typeface="Calibri" panose="020F0502020204030204" pitchFamily="34" charset="0"/>
                <a:cs typeface="Calibri" panose="020F0502020204030204" pitchFamily="34" charset="0"/>
              </a:rPr>
              <a:t>left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behind</a:t>
            </a:r>
            <a:r>
              <a:rPr lang="es-ES" sz="2800" dirty="0" smtClean="0">
                <a:latin typeface="Calibri" panose="020F0502020204030204" pitchFamily="34" charset="0"/>
                <a:cs typeface="Calibri" panose="020F0502020204030204" pitchFamily="34" charset="0"/>
              </a:rPr>
              <a:t> in </a:t>
            </a:r>
            <a:r>
              <a:rPr lang="es-ES" sz="2800" dirty="0" err="1" smtClean="0">
                <a:latin typeface="Calibri" panose="020F0502020204030204" pitchFamily="34" charset="0"/>
                <a:cs typeface="Calibri" panose="020F0502020204030204" pitchFamily="34" charset="0"/>
              </a:rPr>
              <a:t>this</a:t>
            </a:r>
            <a:r>
              <a:rPr lang="es-ES" sz="2800" dirty="0" smtClean="0">
                <a:latin typeface="Calibri" panose="020F0502020204030204" pitchFamily="34" charset="0"/>
                <a:cs typeface="Calibri" panose="020F0502020204030204" pitchFamily="34" charset="0"/>
              </a:rPr>
              <a:t> new </a:t>
            </a:r>
            <a:r>
              <a:rPr lang="es-ES" sz="2800" dirty="0" err="1" smtClean="0">
                <a:latin typeface="Calibri" panose="020F0502020204030204" pitchFamily="34" charset="0"/>
                <a:cs typeface="Calibri" panose="020F0502020204030204" pitchFamily="34" charset="0"/>
              </a:rPr>
              <a:t>treatment</a:t>
            </a:r>
            <a:r>
              <a:rPr lang="es-ES" sz="2800" dirty="0" smtClean="0">
                <a:latin typeface="Calibri" panose="020F0502020204030204" pitchFamily="34" charset="0"/>
                <a:cs typeface="Calibri" panose="020F0502020204030204" pitchFamily="34" charset="0"/>
              </a:rPr>
              <a:t> </a:t>
            </a:r>
            <a:r>
              <a:rPr lang="es-ES" sz="2800" dirty="0" err="1" smtClean="0">
                <a:latin typeface="Calibri" panose="020F0502020204030204" pitchFamily="34" charset="0"/>
                <a:cs typeface="Calibri" panose="020F0502020204030204" pitchFamily="34" charset="0"/>
              </a:rPr>
              <a:t>paradigm</a:t>
            </a:r>
            <a:r>
              <a:rPr lang="es-ES" sz="2800" dirty="0">
                <a:latin typeface="Calibri" panose="020F0502020204030204" pitchFamily="34" charset="0"/>
                <a:cs typeface="Calibri" panose="020F0502020204030204" pitchFamily="34" charset="0"/>
              </a:rPr>
              <a:t>.</a:t>
            </a:r>
            <a:r>
              <a:rPr lang="es-ES" sz="280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Título 3"/>
          <p:cNvSpPr>
            <a:spLocks noGrp="1"/>
          </p:cNvSpPr>
          <p:nvPr>
            <p:ph type="title"/>
          </p:nvPr>
        </p:nvSpPr>
        <p:spPr/>
        <p:txBody>
          <a:bodyPr/>
          <a:lstStyle/>
          <a:p>
            <a:pPr algn="ctr"/>
            <a:r>
              <a:rPr lang="es-ES" dirty="0" err="1" smtClean="0">
                <a:latin typeface="Calibri Light" panose="020F0302020204030204" pitchFamily="34" charset="0"/>
                <a:cs typeface="Calibri Light" panose="020F0302020204030204" pitchFamily="34" charset="0"/>
              </a:rPr>
              <a:t>Conclusions</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3758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625166" y="4238143"/>
            <a:ext cx="2796363" cy="981309"/>
          </a:xfrm>
          <a:prstGeom prst="rect">
            <a:avLst/>
          </a:prstGeom>
          <a:effectLst>
            <a:outerShdw blurRad="63500" sx="102000" sy="102000" algn="ctr" rotWithShape="0">
              <a:prstClr val="black">
                <a:alpha val="40000"/>
              </a:prstClr>
            </a:outerShdw>
          </a:effectLst>
        </p:spPr>
      </p:pic>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Título 3"/>
          <p:cNvSpPr>
            <a:spLocks noGrp="1"/>
          </p:cNvSpPr>
          <p:nvPr>
            <p:ph type="title"/>
          </p:nvPr>
        </p:nvSpPr>
        <p:spPr>
          <a:xfrm>
            <a:off x="451221" y="1325125"/>
            <a:ext cx="11144251" cy="838200"/>
          </a:xfrm>
        </p:spPr>
        <p:txBody>
          <a:bodyPr/>
          <a:lstStyle/>
          <a:p>
            <a:pPr algn="ctr"/>
            <a:r>
              <a:rPr lang="es-ES" dirty="0" err="1" smtClean="0">
                <a:latin typeface="Calibri" panose="020F0502020204030204" pitchFamily="34" charset="0"/>
                <a:cs typeface="Calibri" panose="020F0502020204030204" pitchFamily="34" charset="0"/>
              </a:rPr>
              <a:t>Thank</a:t>
            </a:r>
            <a:r>
              <a:rPr lang="es-ES" dirty="0" smtClean="0">
                <a:latin typeface="Calibri" panose="020F0502020204030204" pitchFamily="34" charset="0"/>
                <a:cs typeface="Calibri" panose="020F0502020204030204" pitchFamily="34" charset="0"/>
              </a:rPr>
              <a:t> </a:t>
            </a:r>
            <a:r>
              <a:rPr lang="es-ES" dirty="0" err="1" smtClean="0">
                <a:latin typeface="Calibri" panose="020F0502020204030204" pitchFamily="34" charset="0"/>
                <a:cs typeface="Calibri" panose="020F0502020204030204" pitchFamily="34" charset="0"/>
              </a:rPr>
              <a:t>you</a:t>
            </a:r>
            <a:r>
              <a:rPr lang="es-ES" dirty="0" smtClean="0">
                <a:latin typeface="Calibri" panose="020F0502020204030204" pitchFamily="34" charset="0"/>
                <a:cs typeface="Calibri" panose="020F0502020204030204" pitchFamily="34" charset="0"/>
              </a:rPr>
              <a:t> </a:t>
            </a:r>
            <a:r>
              <a:rPr lang="es-ES" dirty="0" err="1" smtClean="0">
                <a:latin typeface="Calibri" panose="020F0502020204030204" pitchFamily="34" charset="0"/>
                <a:cs typeface="Calibri" panose="020F0502020204030204" pitchFamily="34" charset="0"/>
              </a:rPr>
              <a:t>for</a:t>
            </a:r>
            <a:r>
              <a:rPr lang="es-ES" dirty="0" smtClean="0">
                <a:latin typeface="Calibri" panose="020F0502020204030204" pitchFamily="34" charset="0"/>
                <a:cs typeface="Calibri" panose="020F0502020204030204" pitchFamily="34" charset="0"/>
              </a:rPr>
              <a:t> </a:t>
            </a:r>
            <a:r>
              <a:rPr lang="es-ES" dirty="0" err="1" smtClean="0">
                <a:latin typeface="Calibri" panose="020F0502020204030204" pitchFamily="34" charset="0"/>
                <a:cs typeface="Calibri" panose="020F0502020204030204" pitchFamily="34" charset="0"/>
              </a:rPr>
              <a:t>your</a:t>
            </a:r>
            <a:r>
              <a:rPr lang="es-ES" dirty="0" smtClean="0">
                <a:latin typeface="Calibri" panose="020F0502020204030204" pitchFamily="34" charset="0"/>
                <a:cs typeface="Calibri" panose="020F0502020204030204" pitchFamily="34" charset="0"/>
              </a:rPr>
              <a:t> </a:t>
            </a:r>
            <a:r>
              <a:rPr lang="es-ES" dirty="0" err="1" smtClean="0">
                <a:latin typeface="Calibri" panose="020F0502020204030204" pitchFamily="34" charset="0"/>
                <a:cs typeface="Calibri" panose="020F0502020204030204" pitchFamily="34" charset="0"/>
              </a:rPr>
              <a:t>attention</a:t>
            </a:r>
            <a:r>
              <a:rPr lang="es-E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5" name="Marcador de texto 4"/>
          <p:cNvSpPr>
            <a:spLocks noGrp="1"/>
          </p:cNvSpPr>
          <p:nvPr>
            <p:ph type="body" sz="quarter" idx="18"/>
          </p:nvPr>
        </p:nvSpPr>
        <p:spPr/>
        <p:txBody>
          <a:bodyPr/>
          <a:lstStyle/>
          <a:p>
            <a:endParaRPr lang="en-US"/>
          </a:p>
        </p:txBody>
      </p:sp>
      <p:sp>
        <p:nvSpPr>
          <p:cNvPr id="7" name="CuadroTexto 6"/>
          <p:cNvSpPr txBox="1"/>
          <p:nvPr/>
        </p:nvSpPr>
        <p:spPr bwMode="auto">
          <a:xfrm>
            <a:off x="3961701" y="2711302"/>
            <a:ext cx="44771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ctr"/>
            <a:r>
              <a:rPr lang="es-ES" sz="2800" i="1" kern="0" dirty="0" smtClean="0">
                <a:latin typeface="Calibri" panose="020F0502020204030204" pitchFamily="34" charset="0"/>
                <a:cs typeface="Calibri" panose="020F0502020204030204" pitchFamily="34" charset="0"/>
              </a:rPr>
              <a:t> </a:t>
            </a:r>
            <a:r>
              <a:rPr lang="es-ES" sz="2400" i="1" kern="0" dirty="0" smtClean="0">
                <a:latin typeface="Calibri" panose="020F0502020204030204" pitchFamily="34" charset="0"/>
                <a:cs typeface="Calibri" panose="020F0502020204030204" pitchFamily="34" charset="0"/>
              </a:rPr>
              <a:t>pedro.cahn@huesped.org.ar</a:t>
            </a:r>
            <a:r>
              <a:rPr lang="es-ES" sz="2800" i="1" kern="0" dirty="0" smtClean="0">
                <a:latin typeface="Calibri" panose="020F0502020204030204" pitchFamily="34" charset="0"/>
                <a:cs typeface="Calibri" panose="020F0502020204030204" pitchFamily="34" charset="0"/>
              </a:rPr>
              <a:t>          </a:t>
            </a:r>
            <a:endParaRPr lang="en-US" sz="2800" i="1"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101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2202524" y="441325"/>
            <a:ext cx="7877489" cy="1223964"/>
          </a:xfrm>
        </p:spPr>
        <p:txBody>
          <a:bodyPr>
            <a:normAutofit/>
          </a:bodyPr>
          <a:lstStyle/>
          <a:p>
            <a:pPr algn="ctr"/>
            <a:r>
              <a:rPr lang="en-GB" sz="3600" dirty="0">
                <a:solidFill>
                  <a:srgbClr val="FF0000"/>
                </a:solidFill>
                <a:latin typeface="Calibri Light" panose="020F0302020204030204" pitchFamily="34" charset="0"/>
                <a:cs typeface="Calibri Light" panose="020F0302020204030204" pitchFamily="34" charset="0"/>
              </a:rPr>
              <a:t>Conflict of interest disclosure</a:t>
            </a:r>
          </a:p>
        </p:txBody>
      </p:sp>
      <p:sp>
        <p:nvSpPr>
          <p:cNvPr id="9" name="Content Placeholder 2">
            <a:extLst>
              <a:ext uri="{FF2B5EF4-FFF2-40B4-BE49-F238E27FC236}">
                <a16:creationId xmlns:a16="http://schemas.microsoft.com/office/drawing/2014/main" id="{972A7BA7-161B-DB1C-C88F-6EA5AAC8A29B}"/>
              </a:ext>
            </a:extLst>
          </p:cNvPr>
          <p:cNvSpPr txBox="1">
            <a:spLocks/>
          </p:cNvSpPr>
          <p:nvPr/>
        </p:nvSpPr>
        <p:spPr>
          <a:xfrm>
            <a:off x="2977119" y="1665289"/>
            <a:ext cx="6209718" cy="277912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dirty="0" smtClean="0">
                <a:solidFill>
                  <a:srgbClr val="000000"/>
                </a:solidFill>
                <a:latin typeface="Calibri" panose="020F0502020204030204" pitchFamily="34" charset="0"/>
                <a:cs typeface="Calibri" panose="020F0502020204030204" pitchFamily="34" charset="0"/>
              </a:rPr>
              <a:t>Advisory Boards: </a:t>
            </a:r>
            <a:r>
              <a:rPr kumimoji="0" lang="en-US" sz="1800" b="0" i="1"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rPr>
              <a:t>ViiV</a:t>
            </a:r>
            <a:r>
              <a:rPr kumimoji="0" lang="en-US" sz="18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Merck</a:t>
            </a:r>
          </a:p>
          <a:p>
            <a:r>
              <a:rPr kumimoji="0" lang="en-US" sz="18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Research grants: Merck,</a:t>
            </a:r>
            <a:r>
              <a:rPr kumimoji="0" lang="en-US" sz="1800" b="0" i="1" u="none" strike="noStrike" kern="120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0" lang="en-US" sz="1800" b="0" i="1" u="none" strike="noStrike" kern="1200" cap="none" spc="0" normalizeH="0" noProof="0" dirty="0" err="1" smtClean="0">
                <a:ln>
                  <a:noFill/>
                </a:ln>
                <a:solidFill>
                  <a:srgbClr val="000000"/>
                </a:solidFill>
                <a:effectLst/>
                <a:uLnTx/>
                <a:uFillTx/>
                <a:latin typeface="Calibri" panose="020F0502020204030204" pitchFamily="34" charset="0"/>
                <a:cs typeface="Calibri" panose="020F0502020204030204" pitchFamily="34" charset="0"/>
              </a:rPr>
              <a:t>ViiV</a:t>
            </a:r>
            <a:r>
              <a:rPr kumimoji="0" lang="en-US" sz="1800" b="0" i="1" u="none" strike="noStrike" kern="120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 Richmond, </a:t>
            </a:r>
            <a:r>
              <a:rPr kumimoji="0" lang="en-US" sz="1800" b="0" i="1" u="none" strike="noStrike" kern="1200" cap="none" spc="0" normalizeH="0" noProof="0" dirty="0" err="1" smtClean="0">
                <a:ln>
                  <a:noFill/>
                </a:ln>
                <a:solidFill>
                  <a:srgbClr val="000000"/>
                </a:solidFill>
                <a:effectLst/>
                <a:uLnTx/>
                <a:uFillTx/>
                <a:latin typeface="Calibri" panose="020F0502020204030204" pitchFamily="34" charset="0"/>
                <a:cs typeface="Calibri" panose="020F0502020204030204" pitchFamily="34" charset="0"/>
              </a:rPr>
              <a:t>CanSino</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Pct val="100000"/>
              <a:buFont typeface="Courier New" panose="02070309020205020404" pitchFamily="49" charset="0"/>
              <a:buNone/>
              <a:tabLst/>
              <a:defRPr/>
            </a:pPr>
            <a:r>
              <a:rPr lang="en-US" sz="1800" i="1" dirty="0" smtClean="0">
                <a:solidFill>
                  <a:srgbClr val="000000"/>
                </a:solidFill>
                <a:latin typeface="Calibri" panose="020F0502020204030204" pitchFamily="34" charset="0"/>
                <a:cs typeface="Calibri" panose="020F0502020204030204" pitchFamily="34" charset="0"/>
              </a:rPr>
              <a:t>S</a:t>
            </a:r>
            <a:r>
              <a:rPr kumimoji="0" lang="en-US" sz="1800" b="0" i="1"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rPr>
              <a:t>peaker</a:t>
            </a:r>
            <a:r>
              <a:rPr kumimoji="0" lang="en-US" sz="18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Janssen,</a:t>
            </a:r>
            <a:r>
              <a:rPr kumimoji="0" lang="en-US" sz="1800" b="0" i="1" u="none" strike="noStrike" kern="120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0" lang="en-US" sz="1800" b="0" i="1" u="none" strike="noStrike" kern="1200" cap="none" spc="0" normalizeH="0" noProof="0" dirty="0" err="1" smtClean="0">
                <a:ln>
                  <a:noFill/>
                </a:ln>
                <a:solidFill>
                  <a:srgbClr val="000000"/>
                </a:solidFill>
                <a:effectLst/>
                <a:uLnTx/>
                <a:uFillTx/>
                <a:latin typeface="Calibri" panose="020F0502020204030204" pitchFamily="34" charset="0"/>
                <a:cs typeface="Calibri" panose="020F0502020204030204" pitchFamily="34" charset="0"/>
              </a:rPr>
              <a:t>ViiV</a:t>
            </a:r>
            <a:endParaRPr kumimoji="0" lang="en-US" sz="18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Pct val="100000"/>
              <a:buFont typeface="Courier New" panose="02070309020205020404" pitchFamily="49" charset="0"/>
              <a:buNone/>
              <a:tabLst/>
              <a:defRPr/>
            </a:pPr>
            <a:r>
              <a:rPr lang="es-ES" sz="1800" i="1" dirty="0" smtClean="0">
                <a:solidFill>
                  <a:srgbClr val="000000"/>
                </a:solidFill>
                <a:latin typeface="Calibri" panose="020F0502020204030204" pitchFamily="34" charset="0"/>
                <a:cs typeface="Calibri" panose="020F0502020204030204" pitchFamily="34" charset="0"/>
              </a:rPr>
              <a:t>DSMB: Moderna</a:t>
            </a:r>
            <a:endParaRPr kumimoji="0" lang="en-US" sz="18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Pct val="100000"/>
              <a:buFont typeface="Courier New" panose="02070309020205020404" pitchFamily="49" charset="0"/>
              <a:buNone/>
              <a:tabLst/>
              <a:defRPr/>
            </a:pPr>
            <a:r>
              <a:rPr kumimoji="0" lang="en-US" sz="18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The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potential effects of relevant financial relationships with ineligible companies have been mitigated. Any clinical recommendations are based on evidence and are free of commercial bias.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8796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FF0000"/>
                </a:solidFill>
              </a:rPr>
              <a:t>LA: </a:t>
            </a:r>
            <a:r>
              <a:rPr lang="es-ES" dirty="0" err="1" smtClean="0">
                <a:solidFill>
                  <a:srgbClr val="FF0000"/>
                </a:solidFill>
              </a:rPr>
              <a:t>Who</a:t>
            </a:r>
            <a:r>
              <a:rPr lang="es-ES" dirty="0" smtClean="0">
                <a:solidFill>
                  <a:srgbClr val="FF0000"/>
                </a:solidFill>
              </a:rPr>
              <a:t> </a:t>
            </a:r>
            <a:r>
              <a:rPr lang="es-ES" dirty="0" err="1" smtClean="0">
                <a:solidFill>
                  <a:srgbClr val="FF0000"/>
                </a:solidFill>
              </a:rPr>
              <a:t>would</a:t>
            </a:r>
            <a:r>
              <a:rPr lang="es-ES" dirty="0" smtClean="0">
                <a:solidFill>
                  <a:srgbClr val="FF0000"/>
                </a:solidFill>
              </a:rPr>
              <a:t> </a:t>
            </a:r>
            <a:r>
              <a:rPr lang="es-ES" dirty="0" err="1" smtClean="0">
                <a:solidFill>
                  <a:srgbClr val="FF0000"/>
                </a:solidFill>
              </a:rPr>
              <a:t>benefit</a:t>
            </a:r>
            <a:r>
              <a:rPr lang="es-ES" dirty="0" smtClean="0">
                <a:solidFill>
                  <a:srgbClr val="FF0000"/>
                </a:solidFill>
              </a:rPr>
              <a:t>?</a:t>
            </a:r>
            <a:endParaRPr lang="en-US" dirty="0">
              <a:solidFill>
                <a:srgbClr val="FF0000"/>
              </a:solidFill>
            </a:endParaRPr>
          </a:p>
        </p:txBody>
      </p:sp>
      <p:sp>
        <p:nvSpPr>
          <p:cNvPr id="3" name="Marcador de contenido 2"/>
          <p:cNvSpPr>
            <a:spLocks noGrp="1"/>
          </p:cNvSpPr>
          <p:nvPr>
            <p:ph idx="1"/>
          </p:nvPr>
        </p:nvSpPr>
        <p:spPr/>
        <p:txBody>
          <a:bodyPr/>
          <a:lstStyle/>
          <a:p>
            <a:r>
              <a:rPr lang="es-ES" dirty="0" err="1" smtClean="0"/>
              <a:t>Virologically</a:t>
            </a:r>
            <a:r>
              <a:rPr lang="es-ES" dirty="0" smtClean="0"/>
              <a:t> </a:t>
            </a:r>
            <a:r>
              <a:rPr lang="es-ES" dirty="0" err="1" smtClean="0"/>
              <a:t>suppressed</a:t>
            </a:r>
            <a:r>
              <a:rPr lang="es-ES" dirty="0" smtClean="0"/>
              <a:t> </a:t>
            </a:r>
            <a:r>
              <a:rPr lang="es-ES" dirty="0" err="1" smtClean="0"/>
              <a:t>persons</a:t>
            </a:r>
            <a:r>
              <a:rPr lang="es-ES" dirty="0" smtClean="0"/>
              <a:t> </a:t>
            </a:r>
            <a:r>
              <a:rPr lang="es-ES" dirty="0" err="1" smtClean="0"/>
              <a:t>with</a:t>
            </a:r>
            <a:r>
              <a:rPr lang="es-ES" dirty="0" smtClean="0"/>
              <a:t> </a:t>
            </a:r>
            <a:r>
              <a:rPr lang="es-ES" dirty="0" err="1" smtClean="0"/>
              <a:t>optimal</a:t>
            </a:r>
            <a:r>
              <a:rPr lang="es-ES" dirty="0" smtClean="0"/>
              <a:t> </a:t>
            </a:r>
            <a:r>
              <a:rPr lang="es-ES" dirty="0" err="1" smtClean="0"/>
              <a:t>adherence</a:t>
            </a:r>
            <a:endParaRPr lang="es-ES" dirty="0" smtClean="0"/>
          </a:p>
          <a:p>
            <a:r>
              <a:rPr lang="es-ES" dirty="0" err="1" smtClean="0"/>
              <a:t>Naive</a:t>
            </a:r>
            <a:r>
              <a:rPr lang="es-ES" dirty="0" smtClean="0"/>
              <a:t> </a:t>
            </a:r>
            <a:r>
              <a:rPr lang="es-ES" dirty="0" err="1" smtClean="0"/>
              <a:t>patients</a:t>
            </a:r>
            <a:r>
              <a:rPr lang="es-ES" dirty="0" smtClean="0"/>
              <a:t> </a:t>
            </a:r>
            <a:r>
              <a:rPr lang="es-ES" dirty="0" err="1" smtClean="0"/>
              <a:t>diagnosed</a:t>
            </a:r>
            <a:r>
              <a:rPr lang="es-ES" dirty="0" smtClean="0"/>
              <a:t> in </a:t>
            </a:r>
            <a:r>
              <a:rPr lang="es-ES" dirty="0" err="1" smtClean="0"/>
              <a:t>the</a:t>
            </a:r>
            <a:r>
              <a:rPr lang="es-ES" dirty="0" smtClean="0"/>
              <a:t> </a:t>
            </a:r>
            <a:r>
              <a:rPr lang="es-ES" dirty="0" err="1" smtClean="0"/>
              <a:t>context</a:t>
            </a:r>
            <a:r>
              <a:rPr lang="es-ES" dirty="0" smtClean="0"/>
              <a:t> of </a:t>
            </a:r>
            <a:r>
              <a:rPr lang="es-ES" dirty="0" err="1" smtClean="0"/>
              <a:t>acute</a:t>
            </a:r>
            <a:r>
              <a:rPr lang="es-ES" dirty="0" smtClean="0"/>
              <a:t> </a:t>
            </a:r>
            <a:r>
              <a:rPr lang="es-ES" dirty="0" err="1" smtClean="0"/>
              <a:t>opportunnistic</a:t>
            </a:r>
            <a:r>
              <a:rPr lang="es-ES" dirty="0" smtClean="0"/>
              <a:t> </a:t>
            </a:r>
            <a:r>
              <a:rPr lang="es-ES" dirty="0" err="1" smtClean="0"/>
              <a:t>infections</a:t>
            </a:r>
            <a:r>
              <a:rPr lang="es-ES" dirty="0" smtClean="0"/>
              <a:t> </a:t>
            </a:r>
            <a:r>
              <a:rPr lang="es-ES" dirty="0" err="1" smtClean="0"/>
              <a:t>not</a:t>
            </a:r>
            <a:r>
              <a:rPr lang="es-ES" dirty="0" smtClean="0"/>
              <a:t> </a:t>
            </a:r>
            <a:r>
              <a:rPr lang="es-ES" dirty="0" err="1" smtClean="0"/>
              <a:t>able</a:t>
            </a:r>
            <a:r>
              <a:rPr lang="es-ES" dirty="0" smtClean="0"/>
              <a:t> to </a:t>
            </a:r>
            <a:r>
              <a:rPr lang="es-ES" dirty="0" err="1" smtClean="0"/>
              <a:t>swallow</a:t>
            </a:r>
            <a:r>
              <a:rPr lang="es-ES" dirty="0" smtClean="0"/>
              <a:t> </a:t>
            </a:r>
            <a:r>
              <a:rPr lang="es-ES" dirty="0" err="1" smtClean="0"/>
              <a:t>pills</a:t>
            </a:r>
            <a:r>
              <a:rPr lang="es-ES" dirty="0" smtClean="0"/>
              <a:t> </a:t>
            </a:r>
          </a:p>
          <a:p>
            <a:r>
              <a:rPr lang="es-ES" b="1" dirty="0" err="1"/>
              <a:t>Hard</a:t>
            </a:r>
            <a:r>
              <a:rPr lang="es-ES" b="1" dirty="0"/>
              <a:t> to </a:t>
            </a:r>
            <a:r>
              <a:rPr lang="es-ES" b="1" dirty="0" err="1"/>
              <a:t>treat</a:t>
            </a:r>
            <a:r>
              <a:rPr lang="es-ES" b="1" dirty="0"/>
              <a:t> </a:t>
            </a:r>
            <a:r>
              <a:rPr lang="es-ES" b="1" dirty="0" err="1"/>
              <a:t>individuals</a:t>
            </a:r>
            <a:r>
              <a:rPr lang="es-ES" b="1" dirty="0"/>
              <a:t> </a:t>
            </a:r>
            <a:r>
              <a:rPr lang="es-ES" b="1" dirty="0" err="1"/>
              <a:t>due</a:t>
            </a:r>
            <a:r>
              <a:rPr lang="es-ES" b="1" dirty="0"/>
              <a:t> to </a:t>
            </a:r>
            <a:r>
              <a:rPr lang="es-ES" b="1" dirty="0" err="1"/>
              <a:t>concomitant</a:t>
            </a:r>
            <a:r>
              <a:rPr lang="es-ES" b="1" dirty="0"/>
              <a:t> </a:t>
            </a:r>
            <a:r>
              <a:rPr lang="es-ES" b="1" dirty="0" err="1"/>
              <a:t>diseases</a:t>
            </a:r>
            <a:r>
              <a:rPr lang="es-ES" b="1" dirty="0"/>
              <a:t>, </a:t>
            </a:r>
            <a:r>
              <a:rPr lang="es-ES" b="1" dirty="0" err="1"/>
              <a:t>lifestyle</a:t>
            </a:r>
            <a:r>
              <a:rPr lang="es-ES" b="1" dirty="0"/>
              <a:t> and/</a:t>
            </a:r>
            <a:r>
              <a:rPr lang="es-ES" b="1" dirty="0" err="1"/>
              <a:t>or</a:t>
            </a:r>
            <a:r>
              <a:rPr lang="es-ES" b="1" dirty="0"/>
              <a:t> </a:t>
            </a:r>
            <a:r>
              <a:rPr lang="es-ES" b="1" dirty="0" err="1"/>
              <a:t>socioeconomic</a:t>
            </a:r>
            <a:r>
              <a:rPr lang="es-ES" b="1" dirty="0"/>
              <a:t> </a:t>
            </a:r>
            <a:r>
              <a:rPr lang="es-ES" b="1" dirty="0" err="1" smtClean="0"/>
              <a:t>conditions</a:t>
            </a:r>
            <a:endParaRPr lang="es-ES" b="1" dirty="0" smtClean="0"/>
          </a:p>
          <a:p>
            <a:endParaRPr lang="es-ES" b="1" dirty="0"/>
          </a:p>
          <a:p>
            <a:endParaRPr lang="en-US" dirty="0"/>
          </a:p>
        </p:txBody>
      </p:sp>
    </p:spTree>
    <p:extLst>
      <p:ext uri="{BB962C8B-B14F-4D97-AF65-F5344CB8AC3E}">
        <p14:creationId xmlns:p14="http://schemas.microsoft.com/office/powerpoint/2010/main" val="46594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solidFill>
                  <a:srgbClr val="FF0000"/>
                </a:solidFill>
              </a:rPr>
              <a:t>Who</a:t>
            </a:r>
            <a:r>
              <a:rPr lang="es-ES" dirty="0" smtClean="0">
                <a:solidFill>
                  <a:srgbClr val="FF0000"/>
                </a:solidFill>
              </a:rPr>
              <a:t> are </a:t>
            </a:r>
            <a:r>
              <a:rPr lang="es-ES" dirty="0" err="1" smtClean="0">
                <a:solidFill>
                  <a:srgbClr val="FF0000"/>
                </a:solidFill>
              </a:rPr>
              <a:t>those</a:t>
            </a:r>
            <a:r>
              <a:rPr lang="es-ES" dirty="0" smtClean="0">
                <a:solidFill>
                  <a:srgbClr val="FF0000"/>
                </a:solidFill>
              </a:rPr>
              <a:t> </a:t>
            </a:r>
            <a:r>
              <a:rPr lang="es-ES" i="1" dirty="0" err="1" smtClean="0">
                <a:solidFill>
                  <a:srgbClr val="FF0000"/>
                </a:solidFill>
              </a:rPr>
              <a:t>special</a:t>
            </a:r>
            <a:r>
              <a:rPr lang="es-ES" i="1" dirty="0" smtClean="0">
                <a:solidFill>
                  <a:srgbClr val="FF0000"/>
                </a:solidFill>
              </a:rPr>
              <a:t> </a:t>
            </a:r>
            <a:r>
              <a:rPr lang="es-ES" dirty="0" err="1" smtClean="0">
                <a:solidFill>
                  <a:srgbClr val="FF0000"/>
                </a:solidFill>
              </a:rPr>
              <a:t>populations</a:t>
            </a:r>
            <a:r>
              <a:rPr lang="es-ES" dirty="0" smtClean="0">
                <a:solidFill>
                  <a:srgbClr val="FF0000"/>
                </a:solidFill>
              </a:rPr>
              <a:t>  </a:t>
            </a:r>
            <a:br>
              <a:rPr lang="es-ES" dirty="0" smtClean="0">
                <a:solidFill>
                  <a:srgbClr val="FF0000"/>
                </a:solidFill>
              </a:rPr>
            </a:br>
            <a:r>
              <a:rPr lang="es-ES" dirty="0" smtClean="0">
                <a:solidFill>
                  <a:srgbClr val="FF0000"/>
                </a:solidFill>
              </a:rPr>
              <a:t>and </a:t>
            </a:r>
            <a:r>
              <a:rPr lang="es-ES" dirty="0" err="1" smtClean="0">
                <a:solidFill>
                  <a:srgbClr val="FF0000"/>
                </a:solidFill>
              </a:rPr>
              <a:t>what</a:t>
            </a:r>
            <a:r>
              <a:rPr lang="es-ES" dirty="0" smtClean="0">
                <a:solidFill>
                  <a:srgbClr val="FF0000"/>
                </a:solidFill>
              </a:rPr>
              <a:t> do </a:t>
            </a:r>
            <a:r>
              <a:rPr lang="es-ES" dirty="0" err="1" smtClean="0">
                <a:solidFill>
                  <a:srgbClr val="FF0000"/>
                </a:solidFill>
              </a:rPr>
              <a:t>they</a:t>
            </a:r>
            <a:r>
              <a:rPr lang="es-ES" dirty="0" smtClean="0">
                <a:solidFill>
                  <a:srgbClr val="FF0000"/>
                </a:solidFill>
              </a:rPr>
              <a:t>  </a:t>
            </a:r>
            <a:r>
              <a:rPr lang="es-ES" dirty="0" err="1" smtClean="0">
                <a:solidFill>
                  <a:srgbClr val="FF0000"/>
                </a:solidFill>
              </a:rPr>
              <a:t>think</a:t>
            </a:r>
            <a:r>
              <a:rPr lang="es-ES" dirty="0" smtClean="0">
                <a:solidFill>
                  <a:srgbClr val="FF0000"/>
                </a:solidFill>
              </a:rPr>
              <a:t>?</a:t>
            </a:r>
            <a:endParaRPr lang="en-US" dirty="0">
              <a:solidFill>
                <a:srgbClr val="FF0000"/>
              </a:solidFill>
            </a:endParaRPr>
          </a:p>
        </p:txBody>
      </p:sp>
      <p:sp>
        <p:nvSpPr>
          <p:cNvPr id="3" name="Marcador de contenido 2"/>
          <p:cNvSpPr>
            <a:spLocks noGrp="1"/>
          </p:cNvSpPr>
          <p:nvPr>
            <p:ph idx="1"/>
          </p:nvPr>
        </p:nvSpPr>
        <p:spPr/>
        <p:txBody>
          <a:bodyPr/>
          <a:lstStyle/>
          <a:p>
            <a:r>
              <a:rPr lang="en-US" dirty="0" smtClean="0"/>
              <a:t>Considering </a:t>
            </a:r>
            <a:r>
              <a:rPr lang="en-US" dirty="0"/>
              <a:t>the wide range of populations that would benefit from LA, it goes beyond "key populations" (a term with focus on high risk </a:t>
            </a:r>
            <a:r>
              <a:rPr lang="en-US" dirty="0" err="1"/>
              <a:t>behaviour</a:t>
            </a:r>
            <a:r>
              <a:rPr lang="en-US" dirty="0" smtClean="0"/>
              <a:t>)</a:t>
            </a:r>
          </a:p>
          <a:p>
            <a:r>
              <a:rPr lang="en-US" b="1" dirty="0" smtClean="0"/>
              <a:t>Transgender persons, </a:t>
            </a:r>
            <a:r>
              <a:rPr lang="en-US" b="1" dirty="0"/>
              <a:t>psychiatric</a:t>
            </a:r>
            <a:r>
              <a:rPr lang="es-ES" b="1" dirty="0"/>
              <a:t> </a:t>
            </a:r>
            <a:r>
              <a:rPr lang="es-ES" b="1" dirty="0" err="1"/>
              <a:t>conditions</a:t>
            </a:r>
            <a:r>
              <a:rPr lang="es-ES" b="1" dirty="0" smtClean="0"/>
              <a:t>,</a:t>
            </a:r>
            <a:r>
              <a:rPr lang="en-US" b="1" dirty="0" smtClean="0"/>
              <a:t> </a:t>
            </a:r>
            <a:r>
              <a:rPr lang="en-US" b="1" dirty="0"/>
              <a:t>people in nursing </a:t>
            </a:r>
            <a:r>
              <a:rPr lang="en-US" b="1" dirty="0" smtClean="0"/>
              <a:t>homes, p</a:t>
            </a:r>
            <a:r>
              <a:rPr lang="es-ES" b="1" dirty="0" err="1" smtClean="0"/>
              <a:t>eople</a:t>
            </a:r>
            <a:r>
              <a:rPr lang="es-ES" b="1" dirty="0" smtClean="0"/>
              <a:t> in </a:t>
            </a:r>
            <a:r>
              <a:rPr lang="es-ES" b="1" dirty="0" err="1" smtClean="0"/>
              <a:t>jail</a:t>
            </a:r>
            <a:r>
              <a:rPr lang="es-ES" b="1" dirty="0" smtClean="0"/>
              <a:t>, homeless, </a:t>
            </a:r>
            <a:r>
              <a:rPr lang="es-ES" b="1" dirty="0" err="1" smtClean="0"/>
              <a:t>individuals</a:t>
            </a:r>
            <a:r>
              <a:rPr lang="es-ES" b="1" dirty="0" smtClean="0"/>
              <a:t> </a:t>
            </a:r>
            <a:r>
              <a:rPr lang="es-ES" b="1" dirty="0" err="1" smtClean="0"/>
              <a:t>unable</a:t>
            </a:r>
            <a:r>
              <a:rPr lang="es-ES" b="1" dirty="0" smtClean="0"/>
              <a:t> to </a:t>
            </a:r>
            <a:r>
              <a:rPr lang="es-ES" b="1" dirty="0" err="1" smtClean="0"/>
              <a:t>swallow</a:t>
            </a:r>
            <a:r>
              <a:rPr lang="es-ES" b="1" dirty="0" smtClean="0"/>
              <a:t> </a:t>
            </a:r>
            <a:r>
              <a:rPr lang="es-ES" b="1" dirty="0" err="1" smtClean="0"/>
              <a:t>pills</a:t>
            </a:r>
            <a:r>
              <a:rPr lang="es-ES" b="1" dirty="0" smtClean="0"/>
              <a:t>…</a:t>
            </a:r>
            <a:endParaRPr lang="en-US" b="1" dirty="0" smtClean="0"/>
          </a:p>
          <a:p>
            <a:r>
              <a:rPr lang="es-ES" dirty="0" err="1" smtClean="0"/>
              <a:t>Scarce</a:t>
            </a:r>
            <a:r>
              <a:rPr lang="es-ES" dirty="0" smtClean="0"/>
              <a:t> data are </a:t>
            </a:r>
            <a:r>
              <a:rPr lang="es-ES" dirty="0" err="1" smtClean="0"/>
              <a:t>available</a:t>
            </a:r>
            <a:r>
              <a:rPr lang="es-ES" dirty="0" smtClean="0"/>
              <a:t> </a:t>
            </a:r>
            <a:r>
              <a:rPr lang="es-ES" dirty="0" err="1" smtClean="0"/>
              <a:t>about</a:t>
            </a:r>
            <a:r>
              <a:rPr lang="es-ES" dirty="0" smtClean="0"/>
              <a:t> </a:t>
            </a:r>
            <a:r>
              <a:rPr lang="es-ES" dirty="0" err="1" smtClean="0"/>
              <a:t>their</a:t>
            </a:r>
            <a:r>
              <a:rPr lang="es-ES" dirty="0" smtClean="0"/>
              <a:t> </a:t>
            </a:r>
            <a:r>
              <a:rPr lang="es-ES" dirty="0" err="1" smtClean="0"/>
              <a:t>expectations</a:t>
            </a:r>
            <a:r>
              <a:rPr lang="es-ES" dirty="0" smtClean="0"/>
              <a:t>…</a:t>
            </a:r>
            <a:endParaRPr lang="en-US" dirty="0"/>
          </a:p>
        </p:txBody>
      </p:sp>
    </p:spTree>
    <p:extLst>
      <p:ext uri="{BB962C8B-B14F-4D97-AF65-F5344CB8AC3E}">
        <p14:creationId xmlns:p14="http://schemas.microsoft.com/office/powerpoint/2010/main" val="927002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Marcador de texto 4"/>
          <p:cNvSpPr>
            <a:spLocks noGrp="1"/>
          </p:cNvSpPr>
          <p:nvPr>
            <p:ph type="body" sz="quarter" idx="18"/>
          </p:nvPr>
        </p:nvSpPr>
        <p:spPr/>
        <p:txBody>
          <a:bodyPr/>
          <a:lstStyle/>
          <a:p>
            <a:endParaRPr lang="en-US"/>
          </a:p>
        </p:txBody>
      </p:sp>
      <p:sp>
        <p:nvSpPr>
          <p:cNvPr id="2" name="Rectángulo 1"/>
          <p:cNvSpPr/>
          <p:nvPr/>
        </p:nvSpPr>
        <p:spPr>
          <a:xfrm>
            <a:off x="949906" y="6138311"/>
            <a:ext cx="11504298" cy="623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upo 9"/>
          <p:cNvGrpSpPr/>
          <p:nvPr/>
        </p:nvGrpSpPr>
        <p:grpSpPr>
          <a:xfrm>
            <a:off x="92242" y="-501122"/>
            <a:ext cx="12539142" cy="7188983"/>
            <a:chOff x="949906" y="280489"/>
            <a:chExt cx="11504298" cy="6471170"/>
          </a:xfrm>
        </p:grpSpPr>
        <p:pic>
          <p:nvPicPr>
            <p:cNvPr id="8"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49906" y="280489"/>
              <a:ext cx="11504298" cy="6471168"/>
            </a:xfrm>
            <a:prstGeom prst="rect">
              <a:avLst/>
            </a:prstGeom>
            <a:noFill/>
            <a:ln>
              <a:solidFill>
                <a:srgbClr val="FF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ángulo 8"/>
            <p:cNvSpPr/>
            <p:nvPr/>
          </p:nvSpPr>
          <p:spPr>
            <a:xfrm>
              <a:off x="949906" y="6127679"/>
              <a:ext cx="11504298" cy="623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ángulo 11"/>
          <p:cNvSpPr/>
          <p:nvPr/>
        </p:nvSpPr>
        <p:spPr>
          <a:xfrm>
            <a:off x="6539023" y="627321"/>
            <a:ext cx="5550196" cy="808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p:cNvSpPr/>
          <p:nvPr/>
        </p:nvSpPr>
        <p:spPr>
          <a:xfrm>
            <a:off x="3048000" y="1997839"/>
            <a:ext cx="6096000" cy="2585323"/>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r>
              <a:rPr lang="en-US" dirty="0"/>
              <a:t>Participants identified specific sub-populations who could most benefit from LAI over daily pills: (1) young people; (2)</a:t>
            </a:r>
          </a:p>
          <a:p>
            <a:r>
              <a:rPr lang="en-US" dirty="0"/>
              <a:t>women with childcare responsibilities; (3) people with adherence-related psychological distress; (4) individuals with </a:t>
            </a:r>
            <a:r>
              <a:rPr lang="en-US" dirty="0" smtClean="0"/>
              <a:t>multiple sex </a:t>
            </a:r>
            <a:r>
              <a:rPr lang="en-US" dirty="0"/>
              <a:t>partners; and (5) people facing structural insecurities such as homelessness. Women are underserved by current </a:t>
            </a:r>
            <a:r>
              <a:rPr lang="en-US" dirty="0" smtClean="0"/>
              <a:t>HIV care </a:t>
            </a:r>
            <a:r>
              <a:rPr lang="en-US" dirty="0"/>
              <a:t>options and their perspectives are imperative to ensure a successful scale-up of LAI </a:t>
            </a:r>
            <a:r>
              <a:rPr lang="en-US" dirty="0" err="1"/>
              <a:t>PrEP</a:t>
            </a:r>
            <a:r>
              <a:rPr lang="en-US" dirty="0"/>
              <a:t> and LAI ART that </a:t>
            </a:r>
            <a:r>
              <a:rPr lang="en-US" dirty="0" smtClean="0"/>
              <a:t>prioritizes equitable </a:t>
            </a:r>
            <a:r>
              <a:rPr lang="en-US" dirty="0"/>
              <a:t>access and benefit for all individuals</a:t>
            </a:r>
          </a:p>
        </p:txBody>
      </p:sp>
    </p:spTree>
    <p:extLst>
      <p:ext uri="{BB962C8B-B14F-4D97-AF65-F5344CB8AC3E}">
        <p14:creationId xmlns:p14="http://schemas.microsoft.com/office/powerpoint/2010/main" val="366568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14948" y="54514"/>
            <a:ext cx="1356717" cy="1356717"/>
            <a:chOff x="4588578" y="173742"/>
            <a:chExt cx="1905000" cy="1905000"/>
          </a:xfrm>
        </p:grpSpPr>
        <p:pic>
          <p:nvPicPr>
            <p:cNvPr id="12" name="Picture 11" descr="10.png"/>
            <p:cNvPicPr>
              <a:picLocks noChangeAspect="1"/>
            </p:cNvPicPr>
            <p:nvPr/>
          </p:nvPicPr>
          <p:blipFill>
            <a:blip r:embed="rId3"/>
            <a:stretch>
              <a:fillRect/>
            </a:stretch>
          </p:blipFill>
          <p:spPr>
            <a:xfrm>
              <a:off x="4588578" y="173742"/>
              <a:ext cx="1905000" cy="1905000"/>
            </a:xfrm>
            <a:prstGeom prst="rect">
              <a:avLst/>
            </a:prstGeom>
          </p:spPr>
        </p:pic>
        <p:sp>
          <p:nvSpPr>
            <p:cNvPr id="13" name="Oval 12"/>
            <p:cNvSpPr/>
            <p:nvPr/>
          </p:nvSpPr>
          <p:spPr>
            <a:xfrm>
              <a:off x="4904049" y="489213"/>
              <a:ext cx="1274058" cy="1274058"/>
            </a:xfrm>
            <a:prstGeom prst="ellipse">
              <a:avLst/>
            </a:prstGeom>
            <a:noFill/>
            <a:ln w="38100">
              <a:solidFill>
                <a:srgbClr val="E83C4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24" name="TextBox 23"/>
          <p:cNvSpPr txBox="1"/>
          <p:nvPr/>
        </p:nvSpPr>
        <p:spPr>
          <a:xfrm>
            <a:off x="3071664" y="2751618"/>
            <a:ext cx="6916666" cy="1815882"/>
          </a:xfrm>
          <a:prstGeom prst="rect">
            <a:avLst/>
          </a:prstGeom>
          <a:noFill/>
        </p:spPr>
        <p:txBody>
          <a:bodyPr wrap="square" rtlCol="0">
            <a:spAutoFit/>
          </a:bodyPr>
          <a:lstStyle/>
          <a:p>
            <a:pPr defTabSz="457200"/>
            <a:r>
              <a:rPr lang="en-US" sz="1400" b="1" dirty="0">
                <a:solidFill>
                  <a:prstClr val="black"/>
                </a:solidFill>
                <a:cs typeface="Arial" panose="020B0604020202020204" pitchFamily="34" charset="0"/>
              </a:rPr>
              <a:t>PLWH- 91.5% preferred injectable LA-ART</a:t>
            </a:r>
          </a:p>
          <a:p>
            <a:pPr defTabSz="457200"/>
            <a:r>
              <a:rPr lang="en-US" sz="1400" dirty="0">
                <a:solidFill>
                  <a:prstClr val="black"/>
                </a:solidFill>
                <a:cs typeface="Arial" panose="020B0604020202020204" pitchFamily="34" charset="0"/>
              </a:rPr>
              <a:t>Gender/sexual orientation groups: </a:t>
            </a:r>
          </a:p>
          <a:p>
            <a:pPr defTabSz="457200"/>
            <a:r>
              <a:rPr lang="en-US" sz="1400" dirty="0">
                <a:solidFill>
                  <a:prstClr val="black"/>
                </a:solidFill>
                <a:cs typeface="Arial" panose="020B0604020202020204" pitchFamily="34" charset="0"/>
              </a:rPr>
              <a:t>94.8% gay, bisexual and queer cisgender men</a:t>
            </a:r>
          </a:p>
          <a:p>
            <a:pPr defTabSz="457200"/>
            <a:r>
              <a:rPr lang="en-US" sz="1400" dirty="0">
                <a:solidFill>
                  <a:prstClr val="black"/>
                </a:solidFill>
                <a:cs typeface="Arial" panose="020B0604020202020204" pitchFamily="34" charset="0"/>
              </a:rPr>
              <a:t>87.0% heterosexual cisgender women</a:t>
            </a:r>
          </a:p>
          <a:p>
            <a:pPr defTabSz="457200"/>
            <a:r>
              <a:rPr lang="en-US" sz="1400" dirty="0">
                <a:solidFill>
                  <a:prstClr val="black"/>
                </a:solidFill>
                <a:cs typeface="Arial" panose="020B0604020202020204" pitchFamily="34" charset="0"/>
              </a:rPr>
              <a:t>85.1% Transgender and non-binary</a:t>
            </a:r>
          </a:p>
          <a:p>
            <a:pPr defTabSz="457200"/>
            <a:r>
              <a:rPr lang="en-US" sz="1400" dirty="0">
                <a:solidFill>
                  <a:prstClr val="black"/>
                </a:solidFill>
                <a:cs typeface="Arial" panose="020B0604020202020204" pitchFamily="34" charset="0"/>
              </a:rPr>
              <a:t>84.6% heterosexual cisgender men</a:t>
            </a:r>
          </a:p>
          <a:p>
            <a:pPr defTabSz="457200"/>
            <a:r>
              <a:rPr lang="en-US" sz="1400" dirty="0">
                <a:solidFill>
                  <a:prstClr val="black"/>
                </a:solidFill>
                <a:cs typeface="Arial" panose="020B0604020202020204" pitchFamily="34" charset="0"/>
              </a:rPr>
              <a:t>84.2% lesbian, bisexual and queer cisgender women</a:t>
            </a:r>
          </a:p>
          <a:p>
            <a:pPr defTabSz="457200"/>
            <a:endParaRPr lang="en-US" sz="1400" dirty="0">
              <a:solidFill>
                <a:prstClr val="black"/>
              </a:solidFill>
              <a:cs typeface="Futura"/>
            </a:endParaRPr>
          </a:p>
        </p:txBody>
      </p:sp>
      <p:sp>
        <p:nvSpPr>
          <p:cNvPr id="3" name="Rectángulo 2"/>
          <p:cNvSpPr/>
          <p:nvPr/>
        </p:nvSpPr>
        <p:spPr>
          <a:xfrm>
            <a:off x="3071665" y="537883"/>
            <a:ext cx="7218527" cy="707886"/>
          </a:xfrm>
          <a:prstGeom prst="rect">
            <a:avLst/>
          </a:prstGeom>
        </p:spPr>
        <p:txBody>
          <a:bodyPr wrap="square">
            <a:spAutoFit/>
          </a:bodyPr>
          <a:lstStyle/>
          <a:p>
            <a:pPr indent="-457200" defTabSz="457200">
              <a:spcAft>
                <a:spcPts val="800"/>
              </a:spcAft>
            </a:pPr>
            <a:r>
              <a:rPr lang="en-US" sz="2000" b="1" dirty="0">
                <a:solidFill>
                  <a:srgbClr val="E83C4E"/>
                </a:solidFill>
                <a:cs typeface="Futura Std Bold"/>
              </a:rPr>
              <a:t>Preference for long acting injectable (LAI) </a:t>
            </a:r>
            <a:r>
              <a:rPr lang="en-US" sz="2000" b="1" dirty="0" err="1">
                <a:solidFill>
                  <a:srgbClr val="E83C4E"/>
                </a:solidFill>
                <a:cs typeface="Futura Std Bold"/>
              </a:rPr>
              <a:t>antiretrovirals</a:t>
            </a:r>
            <a:r>
              <a:rPr lang="en-US" sz="2000" b="1" dirty="0">
                <a:solidFill>
                  <a:srgbClr val="E83C4E"/>
                </a:solidFill>
                <a:cs typeface="Futura Std Bold"/>
              </a:rPr>
              <a:t> in Argentina</a:t>
            </a:r>
          </a:p>
        </p:txBody>
      </p:sp>
      <p:sp>
        <p:nvSpPr>
          <p:cNvPr id="4" name="CuadroTexto 3"/>
          <p:cNvSpPr txBox="1"/>
          <p:nvPr/>
        </p:nvSpPr>
        <p:spPr>
          <a:xfrm>
            <a:off x="3033937" y="1186542"/>
            <a:ext cx="7362543" cy="584775"/>
          </a:xfrm>
          <a:prstGeom prst="rect">
            <a:avLst/>
          </a:prstGeom>
          <a:noFill/>
        </p:spPr>
        <p:txBody>
          <a:bodyPr wrap="square" rtlCol="0">
            <a:spAutoFit/>
          </a:bodyPr>
          <a:lstStyle/>
          <a:p>
            <a:pPr defTabSz="457200"/>
            <a:r>
              <a:rPr lang="en-US" sz="1600" dirty="0">
                <a:solidFill>
                  <a:prstClr val="black"/>
                </a:solidFill>
                <a:cs typeface="Arial" panose="020B0604020202020204" pitchFamily="34" charset="0"/>
              </a:rPr>
              <a:t>April-July 2021   Online survey to assess preference for long acting injectable (LAI) </a:t>
            </a:r>
            <a:r>
              <a:rPr lang="en-US" sz="1600" dirty="0" err="1">
                <a:solidFill>
                  <a:prstClr val="black"/>
                </a:solidFill>
                <a:cs typeface="Arial" panose="020B0604020202020204" pitchFamily="34" charset="0"/>
              </a:rPr>
              <a:t>antiretrovirals</a:t>
            </a:r>
            <a:r>
              <a:rPr lang="en-US" sz="1600" dirty="0">
                <a:solidFill>
                  <a:prstClr val="black"/>
                </a:solidFill>
                <a:cs typeface="Arial" panose="020B0604020202020204" pitchFamily="34" charset="0"/>
              </a:rPr>
              <a:t> over daily pills and willingness to use in Argentina. </a:t>
            </a:r>
          </a:p>
        </p:txBody>
      </p:sp>
      <p:pic>
        <p:nvPicPr>
          <p:cNvPr id="5" name="Imagen 4"/>
          <p:cNvPicPr>
            <a:picLocks noChangeAspect="1"/>
          </p:cNvPicPr>
          <p:nvPr/>
        </p:nvPicPr>
        <p:blipFill>
          <a:blip r:embed="rId4"/>
          <a:stretch>
            <a:fillRect/>
          </a:stretch>
        </p:blipFill>
        <p:spPr>
          <a:xfrm>
            <a:off x="1848028" y="2913962"/>
            <a:ext cx="1079086" cy="1079086"/>
          </a:xfrm>
          <a:prstGeom prst="rect">
            <a:avLst/>
          </a:prstGeom>
        </p:spPr>
      </p:pic>
      <p:sp>
        <p:nvSpPr>
          <p:cNvPr id="21" name="CuadroTexto 20"/>
          <p:cNvSpPr txBox="1"/>
          <p:nvPr/>
        </p:nvSpPr>
        <p:spPr>
          <a:xfrm>
            <a:off x="3071665" y="4760500"/>
            <a:ext cx="7488833" cy="1384995"/>
          </a:xfrm>
          <a:prstGeom prst="rect">
            <a:avLst/>
          </a:prstGeom>
          <a:noFill/>
        </p:spPr>
        <p:txBody>
          <a:bodyPr wrap="square" rtlCol="0">
            <a:spAutoFit/>
          </a:bodyPr>
          <a:lstStyle/>
          <a:p>
            <a:pPr defTabSz="457200"/>
            <a:r>
              <a:rPr lang="en-US" sz="1400" b="1" dirty="0">
                <a:solidFill>
                  <a:prstClr val="black"/>
                </a:solidFill>
                <a:cs typeface="Arial" panose="020B0604020202020204" pitchFamily="34" charset="0"/>
              </a:rPr>
              <a:t>HIV-negative - 68% preferred LA-</a:t>
            </a:r>
            <a:r>
              <a:rPr lang="en-US" sz="1400" b="1" dirty="0" err="1">
                <a:solidFill>
                  <a:prstClr val="black"/>
                </a:solidFill>
                <a:cs typeface="Arial" panose="020B0604020202020204" pitchFamily="34" charset="0"/>
              </a:rPr>
              <a:t>PrEP</a:t>
            </a:r>
            <a:r>
              <a:rPr lang="en-US" sz="1400" b="1" dirty="0">
                <a:solidFill>
                  <a:prstClr val="black"/>
                </a:solidFill>
                <a:cs typeface="Arial" panose="020B0604020202020204" pitchFamily="34" charset="0"/>
              </a:rPr>
              <a:t> </a:t>
            </a:r>
          </a:p>
          <a:p>
            <a:pPr defTabSz="457200"/>
            <a:r>
              <a:rPr lang="en-US" sz="1400" dirty="0">
                <a:solidFill>
                  <a:prstClr val="black"/>
                </a:solidFill>
                <a:cs typeface="Arial" panose="020B0604020202020204" pitchFamily="34" charset="0"/>
              </a:rPr>
              <a:t>72.7% heterosexual cisgender men</a:t>
            </a:r>
          </a:p>
          <a:p>
            <a:pPr defTabSz="457200"/>
            <a:r>
              <a:rPr lang="en-US" sz="1400" dirty="0">
                <a:solidFill>
                  <a:prstClr val="black"/>
                </a:solidFill>
                <a:cs typeface="Arial" panose="020B0604020202020204" pitchFamily="34" charset="0"/>
              </a:rPr>
              <a:t>70.5% lesbian, bisexual and queer cisgender women</a:t>
            </a:r>
          </a:p>
          <a:p>
            <a:pPr defTabSz="457200"/>
            <a:r>
              <a:rPr lang="en-US" sz="1400" dirty="0">
                <a:solidFill>
                  <a:prstClr val="black"/>
                </a:solidFill>
                <a:cs typeface="Arial" panose="020B0604020202020204" pitchFamily="34" charset="0"/>
              </a:rPr>
              <a:t>68.4% heterosexual cisgender women</a:t>
            </a:r>
          </a:p>
          <a:p>
            <a:pPr defTabSz="457200"/>
            <a:r>
              <a:rPr lang="en-US" sz="1400" dirty="0">
                <a:solidFill>
                  <a:prstClr val="black"/>
                </a:solidFill>
                <a:cs typeface="Arial" panose="020B0604020202020204" pitchFamily="34" charset="0"/>
              </a:rPr>
              <a:t>65.9% transgender and non-binary</a:t>
            </a:r>
          </a:p>
          <a:p>
            <a:pPr defTabSz="457200"/>
            <a:r>
              <a:rPr lang="en-US" sz="1400" dirty="0">
                <a:solidFill>
                  <a:prstClr val="black"/>
                </a:solidFill>
                <a:cs typeface="Arial" panose="020B0604020202020204" pitchFamily="34" charset="0"/>
              </a:rPr>
              <a:t>65.6% gay, bisexual and queer men</a:t>
            </a:r>
          </a:p>
        </p:txBody>
      </p:sp>
      <p:pic>
        <p:nvPicPr>
          <p:cNvPr id="27" name="Picture 20" descr="19.png"/>
          <p:cNvPicPr>
            <a:picLocks noChangeAspect="1"/>
          </p:cNvPicPr>
          <p:nvPr/>
        </p:nvPicPr>
        <p:blipFill>
          <a:blip r:embed="rId5"/>
          <a:stretch>
            <a:fillRect/>
          </a:stretch>
        </p:blipFill>
        <p:spPr>
          <a:xfrm>
            <a:off x="1804200" y="4922287"/>
            <a:ext cx="1079501" cy="1079501"/>
          </a:xfrm>
          <a:prstGeom prst="rect">
            <a:avLst/>
          </a:prstGeom>
        </p:spPr>
      </p:pic>
      <p:sp>
        <p:nvSpPr>
          <p:cNvPr id="22" name="CuadroTexto 21"/>
          <p:cNvSpPr txBox="1"/>
          <p:nvPr/>
        </p:nvSpPr>
        <p:spPr>
          <a:xfrm>
            <a:off x="7643650" y="3374924"/>
            <a:ext cx="2646542" cy="738664"/>
          </a:xfrm>
          <a:prstGeom prst="rect">
            <a:avLst/>
          </a:prstGeom>
          <a:noFill/>
          <a:ln>
            <a:solidFill>
              <a:schemeClr val="accent2"/>
            </a:solidFill>
          </a:ln>
        </p:spPr>
        <p:txBody>
          <a:bodyPr wrap="square" rtlCol="0">
            <a:spAutoFit/>
          </a:bodyPr>
          <a:lstStyle/>
          <a:p>
            <a:pPr defTabSz="457200"/>
            <a:r>
              <a:rPr lang="en-US" sz="1400" dirty="0">
                <a:solidFill>
                  <a:prstClr val="black"/>
                </a:solidFill>
                <a:cs typeface="Arial" panose="020B0604020202020204" pitchFamily="34" charset="0"/>
              </a:rPr>
              <a:t>Positively associated with being younger and with higher educational level</a:t>
            </a:r>
          </a:p>
        </p:txBody>
      </p:sp>
      <p:sp>
        <p:nvSpPr>
          <p:cNvPr id="28" name="CuadroTexto 27"/>
          <p:cNvSpPr txBox="1"/>
          <p:nvPr/>
        </p:nvSpPr>
        <p:spPr>
          <a:xfrm>
            <a:off x="7662881" y="4940588"/>
            <a:ext cx="2646543" cy="738664"/>
          </a:xfrm>
          <a:prstGeom prst="rect">
            <a:avLst/>
          </a:prstGeom>
          <a:noFill/>
          <a:ln>
            <a:solidFill>
              <a:schemeClr val="accent2"/>
            </a:solidFill>
          </a:ln>
        </p:spPr>
        <p:txBody>
          <a:bodyPr wrap="square" rtlCol="0">
            <a:spAutoFit/>
          </a:bodyPr>
          <a:lstStyle/>
          <a:p>
            <a:pPr defTabSz="457200"/>
            <a:r>
              <a:rPr lang="en-US" sz="1400" dirty="0">
                <a:solidFill>
                  <a:prstClr val="black"/>
                </a:solidFill>
                <a:cs typeface="Arial" panose="020B0604020202020204" pitchFamily="34" charset="0"/>
              </a:rPr>
              <a:t>Positively associated with having had a good experience using injectable medication before</a:t>
            </a:r>
          </a:p>
        </p:txBody>
      </p:sp>
      <p:sp>
        <p:nvSpPr>
          <p:cNvPr id="23" name="Rectángulo 22"/>
          <p:cNvSpPr/>
          <p:nvPr/>
        </p:nvSpPr>
        <p:spPr>
          <a:xfrm>
            <a:off x="1873936" y="6377627"/>
            <a:ext cx="4483150" cy="338554"/>
          </a:xfrm>
          <a:prstGeom prst="rect">
            <a:avLst/>
          </a:prstGeom>
        </p:spPr>
        <p:txBody>
          <a:bodyPr wrap="none">
            <a:spAutoFit/>
          </a:bodyPr>
          <a:lstStyle/>
          <a:p>
            <a:pPr defTabSz="457200"/>
            <a:r>
              <a:rPr lang="it-IT" sz="1600" i="1" dirty="0"/>
              <a:t>Sciannameo et al 2022, AIDS 2022, e-poster EPB185</a:t>
            </a:r>
            <a:endParaRPr lang="en-US" sz="1200" i="1" dirty="0">
              <a:solidFill>
                <a:prstClr val="black"/>
              </a:solidFill>
              <a:cs typeface="Futura"/>
            </a:endParaRPr>
          </a:p>
        </p:txBody>
      </p:sp>
      <p:sp>
        <p:nvSpPr>
          <p:cNvPr id="29" name="CuadroTexto 28"/>
          <p:cNvSpPr txBox="1"/>
          <p:nvPr/>
        </p:nvSpPr>
        <p:spPr>
          <a:xfrm>
            <a:off x="1752930" y="1860323"/>
            <a:ext cx="8771870" cy="553998"/>
          </a:xfrm>
          <a:prstGeom prst="rect">
            <a:avLst/>
          </a:prstGeom>
          <a:noFill/>
        </p:spPr>
        <p:txBody>
          <a:bodyPr wrap="square" rtlCol="0">
            <a:spAutoFit/>
          </a:bodyPr>
          <a:lstStyle/>
          <a:p>
            <a:pPr algn="ctr" defTabSz="457200"/>
            <a:r>
              <a:rPr lang="en-US" sz="1600" b="1" dirty="0">
                <a:solidFill>
                  <a:srgbClr val="FF0000"/>
                </a:solidFill>
                <a:cs typeface="Arial" panose="020B0604020202020204" pitchFamily="34" charset="0"/>
              </a:rPr>
              <a:t>1676 respondents: 804 PLWH+ 872 HIV-negative or unknown</a:t>
            </a:r>
          </a:p>
          <a:p>
            <a:pPr algn="ctr" defTabSz="457200"/>
            <a:r>
              <a:rPr lang="en-US" sz="1400" dirty="0">
                <a:solidFill>
                  <a:srgbClr val="672F63"/>
                </a:solidFill>
                <a:cs typeface="Arial" panose="020B0604020202020204" pitchFamily="34" charset="0"/>
              </a:rPr>
              <a:t>Participants answered the survey based on subjective appraisals rather than experience of use</a:t>
            </a:r>
          </a:p>
        </p:txBody>
      </p:sp>
    </p:spTree>
    <p:extLst>
      <p:ext uri="{BB962C8B-B14F-4D97-AF65-F5344CB8AC3E}">
        <p14:creationId xmlns:p14="http://schemas.microsoft.com/office/powerpoint/2010/main" val="273579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2273006" y="2780928"/>
            <a:ext cx="7726452" cy="2308324"/>
          </a:xfrm>
          <a:prstGeom prst="rect">
            <a:avLst/>
          </a:prstGeom>
          <a:ln>
            <a:solidFill>
              <a:schemeClr val="accent2"/>
            </a:solidFill>
          </a:ln>
        </p:spPr>
        <p:txBody>
          <a:bodyPr wrap="square">
            <a:spAutoFit/>
          </a:bodyPr>
          <a:lstStyle/>
          <a:p>
            <a:pPr defTabSz="457200"/>
            <a:r>
              <a:rPr lang="en-US" sz="1600" dirty="0">
                <a:solidFill>
                  <a:prstClr val="black"/>
                </a:solidFill>
                <a:latin typeface="Arial" panose="020B0604020202020204" pitchFamily="34" charset="0"/>
                <a:cs typeface="Arial" panose="020B0604020202020204" pitchFamily="34" charset="0"/>
              </a:rPr>
              <a:t>Concerning frequency of LA-ART, it was observed that those who choose one injectable every 6 months were more likely to be </a:t>
            </a:r>
            <a:r>
              <a:rPr lang="en-US" sz="1600" dirty="0">
                <a:solidFill>
                  <a:srgbClr val="C0504D"/>
                </a:solidFill>
                <a:latin typeface="Arial" panose="020B0604020202020204" pitchFamily="34" charset="0"/>
                <a:cs typeface="Arial" panose="020B0604020202020204" pitchFamily="34" charset="0"/>
              </a:rPr>
              <a:t>using drugs</a:t>
            </a:r>
            <a:r>
              <a:rPr lang="en-US" sz="1600" dirty="0">
                <a:solidFill>
                  <a:prstClr val="black"/>
                </a:solidFill>
                <a:latin typeface="Arial" panose="020B0604020202020204" pitchFamily="34" charset="0"/>
                <a:cs typeface="Arial" panose="020B0604020202020204" pitchFamily="34" charset="0"/>
              </a:rPr>
              <a:t>. Although it was not clear the reasons drug users preferred a longer spacing between injections, this result is in line with other studies that showed that some groups of PLWH (e.g.: youth, women using long-acting contraceptives) indicate a stronger willingness to switch to LAI-ART if the dosing frequency were three months or every six months. </a:t>
            </a:r>
          </a:p>
          <a:p>
            <a:pPr defTabSz="457200"/>
            <a:endParaRPr lang="en-US" sz="1600" dirty="0">
              <a:solidFill>
                <a:prstClr val="black"/>
              </a:solidFill>
              <a:latin typeface="Arial" panose="020B0604020202020204" pitchFamily="34" charset="0"/>
              <a:cs typeface="Arial" panose="020B0604020202020204" pitchFamily="34" charset="0"/>
            </a:endParaRPr>
          </a:p>
          <a:p>
            <a:pPr defTabSz="457200"/>
            <a:r>
              <a:rPr lang="en-US" sz="1600" dirty="0">
                <a:solidFill>
                  <a:prstClr val="black"/>
                </a:solidFill>
                <a:latin typeface="Arial" panose="020B0604020202020204" pitchFamily="34" charset="0"/>
                <a:cs typeface="Arial" panose="020B0604020202020204" pitchFamily="34" charset="0"/>
              </a:rPr>
              <a:t>While currently available LA-ART are monthly or bi-monthly dosing, developers should consider more frequency options for different groups of PLWH.</a:t>
            </a:r>
          </a:p>
        </p:txBody>
      </p:sp>
      <p:sp>
        <p:nvSpPr>
          <p:cNvPr id="3" name="Rectángulo 2"/>
          <p:cNvSpPr/>
          <p:nvPr/>
        </p:nvSpPr>
        <p:spPr>
          <a:xfrm>
            <a:off x="2284584" y="1484785"/>
            <a:ext cx="7714874" cy="830997"/>
          </a:xfrm>
          <a:prstGeom prst="rect">
            <a:avLst/>
          </a:prstGeom>
          <a:ln>
            <a:solidFill>
              <a:schemeClr val="accent2"/>
            </a:solidFill>
          </a:ln>
        </p:spPr>
        <p:txBody>
          <a:bodyPr wrap="square">
            <a:spAutoFit/>
          </a:bodyPr>
          <a:lstStyle/>
          <a:p>
            <a:pPr defTabSz="457200"/>
            <a:r>
              <a:rPr lang="en-US" sz="1600" dirty="0">
                <a:solidFill>
                  <a:srgbClr val="C0504D"/>
                </a:solidFill>
                <a:latin typeface="Arial" panose="020B0604020202020204" pitchFamily="34" charset="0"/>
                <a:cs typeface="Arial" panose="020B0604020202020204" pitchFamily="34" charset="0"/>
              </a:rPr>
              <a:t>Transgender and non-binary</a:t>
            </a:r>
            <a:r>
              <a:rPr lang="en-US" sz="1600" dirty="0">
                <a:solidFill>
                  <a:prstClr val="black"/>
                </a:solidFill>
                <a:latin typeface="Arial" panose="020B0604020202020204" pitchFamily="34" charset="0"/>
                <a:cs typeface="Arial" panose="020B0604020202020204" pitchFamily="34" charset="0"/>
              </a:rPr>
              <a:t> had no greater preference for the use of LA-</a:t>
            </a:r>
            <a:r>
              <a:rPr lang="en-US" sz="1600" dirty="0" err="1">
                <a:solidFill>
                  <a:prstClr val="black"/>
                </a:solidFill>
                <a:latin typeface="Arial" panose="020B0604020202020204" pitchFamily="34" charset="0"/>
                <a:cs typeface="Arial" panose="020B0604020202020204" pitchFamily="34" charset="0"/>
              </a:rPr>
              <a:t>PrEP</a:t>
            </a:r>
            <a:r>
              <a:rPr lang="en-US" sz="1600" dirty="0">
                <a:solidFill>
                  <a:prstClr val="black"/>
                </a:solidFill>
                <a:latin typeface="Arial" panose="020B0604020202020204" pitchFamily="34" charset="0"/>
                <a:cs typeface="Arial" panose="020B0604020202020204" pitchFamily="34" charset="0"/>
              </a:rPr>
              <a:t> compared to the other groups. It is possible that the sample was too small (n=88) and it remains to investigate in future studies the factors that impact in their choice.</a:t>
            </a:r>
          </a:p>
        </p:txBody>
      </p:sp>
    </p:spTree>
    <p:extLst>
      <p:ext uri="{BB962C8B-B14F-4D97-AF65-F5344CB8AC3E}">
        <p14:creationId xmlns:p14="http://schemas.microsoft.com/office/powerpoint/2010/main" val="353572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Título 3"/>
          <p:cNvSpPr>
            <a:spLocks noGrp="1"/>
          </p:cNvSpPr>
          <p:nvPr>
            <p:ph type="title"/>
          </p:nvPr>
        </p:nvSpPr>
        <p:spPr/>
        <p:txBody>
          <a:bodyPr/>
          <a:lstStyle/>
          <a:p>
            <a:pPr algn="ctr"/>
            <a:r>
              <a:rPr lang="es-ES" dirty="0" smtClean="0"/>
              <a:t>LA </a:t>
            </a:r>
            <a:r>
              <a:rPr lang="es-ES" dirty="0" err="1" smtClean="0"/>
              <a:t>for</a:t>
            </a:r>
            <a:r>
              <a:rPr lang="es-ES" dirty="0" smtClean="0"/>
              <a:t> TGW</a:t>
            </a:r>
            <a:endParaRPr lang="en-US" dirty="0"/>
          </a:p>
        </p:txBody>
      </p:sp>
      <p:sp>
        <p:nvSpPr>
          <p:cNvPr id="5" name="Marcador de texto 4"/>
          <p:cNvSpPr>
            <a:spLocks noGrp="1"/>
          </p:cNvSpPr>
          <p:nvPr>
            <p:ph type="body" sz="quarter" idx="18"/>
          </p:nvPr>
        </p:nvSpPr>
        <p:spPr>
          <a:xfrm>
            <a:off x="616688" y="5720316"/>
            <a:ext cx="11238000" cy="343565"/>
          </a:xfrm>
        </p:spPr>
        <p:txBody>
          <a:bodyPr/>
          <a:lstStyle/>
          <a:p>
            <a:pPr algn="r"/>
            <a:r>
              <a:rPr lang="es-ES" sz="1050" dirty="0" smtClean="0">
                <a:latin typeface="Calibri" panose="020F0502020204030204" pitchFamily="34" charset="0"/>
                <a:cs typeface="Calibri" panose="020F0502020204030204" pitchFamily="34" charset="0"/>
              </a:rPr>
              <a:t># </a:t>
            </a:r>
            <a:r>
              <a:rPr lang="es-ES" sz="1400" dirty="0" smtClean="0">
                <a:latin typeface="Calibri" panose="020F0502020204030204" pitchFamily="34" charset="0"/>
                <a:cs typeface="Calibri" panose="020F0502020204030204" pitchFamily="34" charset="0"/>
              </a:rPr>
              <a:t> # </a:t>
            </a:r>
            <a:r>
              <a:rPr lang="es-ES" sz="1400" dirty="0" err="1" smtClean="0">
                <a:latin typeface="Calibri" panose="020F0502020204030204" pitchFamily="34" charset="0"/>
                <a:cs typeface="Calibri" panose="020F0502020204030204" pitchFamily="34" charset="0"/>
              </a:rPr>
              <a:t>Transcitar</a:t>
            </a:r>
            <a:r>
              <a:rPr lang="es-ES" sz="1400" dirty="0" smtClean="0">
                <a:latin typeface="Calibri" panose="020F0502020204030204" pitchFamily="34" charset="0"/>
                <a:cs typeface="Calibri" panose="020F0502020204030204" pitchFamily="34" charset="0"/>
              </a:rPr>
              <a:t> </a:t>
            </a:r>
            <a:r>
              <a:rPr lang="es-ES" sz="1400" dirty="0" err="1" smtClean="0">
                <a:latin typeface="Calibri" panose="020F0502020204030204" pitchFamily="34" charset="0"/>
                <a:cs typeface="Calibri" panose="020F0502020204030204" pitchFamily="34" charset="0"/>
              </a:rPr>
              <a:t>cohort</a:t>
            </a:r>
            <a:r>
              <a:rPr lang="es-ES" sz="1400" dirty="0" smtClean="0">
                <a:latin typeface="Calibri" panose="020F0502020204030204" pitchFamily="34" charset="0"/>
                <a:cs typeface="Calibri" panose="020F0502020204030204" pitchFamily="34" charset="0"/>
              </a:rPr>
              <a:t>, </a:t>
            </a:r>
            <a:r>
              <a:rPr lang="es-ES" sz="1400" dirty="0" err="1" smtClean="0">
                <a:latin typeface="Calibri" panose="020F0502020204030204" pitchFamily="34" charset="0"/>
                <a:cs typeface="Calibri" panose="020F0502020204030204" pitchFamily="34" charset="0"/>
              </a:rPr>
              <a:t>Fundacion</a:t>
            </a:r>
            <a:r>
              <a:rPr lang="es-ES" sz="1400" dirty="0" smtClean="0">
                <a:latin typeface="Calibri" panose="020F0502020204030204" pitchFamily="34" charset="0"/>
                <a:cs typeface="Calibri" panose="020F0502020204030204" pitchFamily="34" charset="0"/>
              </a:rPr>
              <a:t> </a:t>
            </a:r>
            <a:r>
              <a:rPr lang="es-ES" sz="1400" dirty="0" err="1" smtClean="0">
                <a:latin typeface="Calibri" panose="020F0502020204030204" pitchFamily="34" charset="0"/>
                <a:cs typeface="Calibri" panose="020F0502020204030204" pitchFamily="34" charset="0"/>
              </a:rPr>
              <a:t>Huesped</a:t>
            </a:r>
            <a:endParaRPr lang="en-US" sz="1050" dirty="0">
              <a:latin typeface="Calibri" panose="020F0502020204030204" pitchFamily="34" charset="0"/>
              <a:cs typeface="Calibri" panose="020F0502020204030204" pitchFamily="34" charset="0"/>
            </a:endParaRPr>
          </a:p>
        </p:txBody>
      </p:sp>
      <p:sp>
        <p:nvSpPr>
          <p:cNvPr id="6" name="Rectángulo 5"/>
          <p:cNvSpPr/>
          <p:nvPr/>
        </p:nvSpPr>
        <p:spPr>
          <a:xfrm>
            <a:off x="1194839" y="1370026"/>
            <a:ext cx="980232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Long-acting CAB is recommended for gluteal injection only. If using injectable </a:t>
            </a:r>
            <a:r>
              <a:rPr kumimoji="0" lang="en-US" sz="2400" b="0" i="0" u="none" strike="noStrike" kern="1200" cap="none" spc="0" normalizeH="0" baseline="0" noProof="0" dirty="0" err="1" smtClean="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PrEP</a:t>
            </a:r>
            <a:r>
              <a:rPr kumimoji="0" lang="en-US" sz="2400" b="0" i="0" u="none" strike="noStrike" kern="1200" cap="none" spc="0" normalizeH="0" baseline="0" noProof="0" dirty="0" smtClean="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 or treatment , </a:t>
            </a: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it is important to know whether a transgender woman has silicone prosthetic buttocks. If </a:t>
            </a:r>
            <a:r>
              <a:rPr kumimoji="0" lang="en-US" sz="2400" b="0" i="0" u="none" strike="noStrike" kern="1200" cap="none" spc="0" normalizeH="0" baseline="0" noProof="0" dirty="0" smtClean="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CAB is </a:t>
            </a: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injected into the silicone, it will collect inside the silicone and not penetrate body tissues. For these patients, oral TFV-based </a:t>
            </a:r>
            <a:r>
              <a:rPr kumimoji="0" lang="en-US" sz="2400" b="0" i="0" u="none" strike="noStrike" kern="1200" cap="none" spc="0" normalizeH="0" baseline="0" noProof="0" dirty="0" err="1">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PrEP</a:t>
            </a: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smtClean="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or oral</a:t>
            </a:r>
            <a:r>
              <a:rPr kumimoji="0" lang="en-US" sz="2400" b="0" i="0" u="none" strike="noStrike" kern="1200" cap="none" spc="0" normalizeH="0" noProof="0" dirty="0" smtClean="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smtClean="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ART may </a:t>
            </a: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be the best </a:t>
            </a:r>
            <a:r>
              <a:rPr kumimoji="0" lang="en-US" sz="2400" b="0" i="0" u="none" strike="noStrike" kern="1200" cap="none" spc="0" normalizeH="0" baseline="0" noProof="0" dirty="0" smtClean="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options.</a:t>
            </a:r>
            <a:endParaRPr kumimoji="0" lang="en-US" sz="2400" b="0" i="0" u="none" strike="noStrike" kern="1200" cap="none" spc="0" normalizeH="0" baseline="0" noProof="0" dirty="0">
              <a:ln>
                <a:noFill/>
              </a:ln>
              <a:solidFill>
                <a:srgbClr val="071D4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7" name="Group 2"/>
          <p:cNvGrpSpPr>
            <a:grpSpLocks/>
          </p:cNvGrpSpPr>
          <p:nvPr/>
        </p:nvGrpSpPr>
        <p:grpSpPr bwMode="auto">
          <a:xfrm>
            <a:off x="3862650" y="3351362"/>
            <a:ext cx="4291013" cy="2670175"/>
            <a:chOff x="5988321" y="3353783"/>
            <a:chExt cx="3155680" cy="1771689"/>
          </a:xfrm>
          <a:effectLst>
            <a:outerShdw blurRad="63500" sx="102000" sy="102000" algn="ctr" rotWithShape="0">
              <a:prstClr val="black">
                <a:alpha val="40000"/>
              </a:prstClr>
            </a:outerShdw>
          </a:effectLst>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321" y="3353783"/>
              <a:ext cx="3155680" cy="17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p:nvPr/>
          </p:nvSpPr>
          <p:spPr>
            <a:xfrm>
              <a:off x="6115576" y="4123762"/>
              <a:ext cx="685306" cy="2327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A81BA">
                    <a:lumMod val="50000"/>
                  </a:srgbClr>
                </a:solidFill>
                <a:effectLst/>
                <a:uLnTx/>
                <a:uFillTx/>
                <a:latin typeface="Arial"/>
                <a:ea typeface="+mn-ea"/>
                <a:cs typeface="+mn-cs"/>
              </a:endParaRPr>
            </a:p>
          </p:txBody>
        </p:sp>
      </p:grpSp>
      <p:sp>
        <p:nvSpPr>
          <p:cNvPr id="2" name="CuadroTexto 1"/>
          <p:cNvSpPr txBox="1"/>
          <p:nvPr/>
        </p:nvSpPr>
        <p:spPr bwMode="auto">
          <a:xfrm>
            <a:off x="8771860" y="3785191"/>
            <a:ext cx="2962349" cy="553998"/>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none" lIns="0" tIns="0" rIns="0" bIns="0" numCol="1" rtlCol="0" anchor="t" anchorCtr="0" compatLnSpc="1">
            <a:prstTxWarp prst="textNoShape">
              <a:avLst/>
            </a:prstTxWarp>
            <a:spAutoFit/>
          </a:bodyPr>
          <a:lstStyle/>
          <a:p>
            <a:pPr algn="ctr"/>
            <a:r>
              <a:rPr lang="es-ES" kern="0" dirty="0" smtClean="0"/>
              <a:t>In </a:t>
            </a:r>
            <a:r>
              <a:rPr lang="es-ES" kern="0" dirty="0" err="1" smtClean="0"/>
              <a:t>our</a:t>
            </a:r>
            <a:r>
              <a:rPr lang="es-ES" kern="0" dirty="0" smtClean="0"/>
              <a:t> </a:t>
            </a:r>
            <a:r>
              <a:rPr lang="es-ES" kern="0" dirty="0" err="1" smtClean="0"/>
              <a:t>cohort</a:t>
            </a:r>
            <a:r>
              <a:rPr lang="es-ES" sz="1400" kern="0" dirty="0" smtClean="0"/>
              <a:t>#</a:t>
            </a:r>
            <a:r>
              <a:rPr lang="es-ES" kern="0" dirty="0" smtClean="0"/>
              <a:t>  (n</a:t>
            </a:r>
            <a:r>
              <a:rPr lang="en-US" dirty="0" smtClean="0"/>
              <a:t>:466) </a:t>
            </a:r>
          </a:p>
          <a:p>
            <a:pPr algn="ctr"/>
            <a:r>
              <a:rPr lang="en-US" dirty="0" smtClean="0"/>
              <a:t>52,3</a:t>
            </a:r>
            <a:r>
              <a:rPr lang="en-US" dirty="0"/>
              <a:t>% </a:t>
            </a:r>
            <a:r>
              <a:rPr lang="en-US" dirty="0" smtClean="0"/>
              <a:t>had silicone </a:t>
            </a:r>
            <a:r>
              <a:rPr lang="en-US" dirty="0"/>
              <a:t>injections</a:t>
            </a:r>
            <a:endParaRPr lang="en-US" kern="0" dirty="0" smtClean="0"/>
          </a:p>
        </p:txBody>
      </p:sp>
    </p:spTree>
    <p:extLst>
      <p:ext uri="{BB962C8B-B14F-4D97-AF65-F5344CB8AC3E}">
        <p14:creationId xmlns:p14="http://schemas.microsoft.com/office/powerpoint/2010/main" val="879800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CA2420-7575-4326-97E5-574DE3C210C6}"/>
              </a:ext>
            </a:extLst>
          </p:cNvPr>
          <p:cNvSpPr>
            <a:spLocks noGrp="1"/>
          </p:cNvSpPr>
          <p:nvPr>
            <p:ph idx="1"/>
          </p:nvPr>
        </p:nvSpPr>
        <p:spPr>
          <a:xfrm>
            <a:off x="523874" y="1127680"/>
            <a:ext cx="11144251" cy="4784022"/>
          </a:xfrm>
        </p:spPr>
        <p:txBody>
          <a:bodyPr/>
          <a:lstStyle/>
          <a:p>
            <a:pPr>
              <a:lnSpc>
                <a:spcPct val="150000"/>
              </a:lnSpc>
            </a:pPr>
            <a:r>
              <a:rPr lang="en-US" sz="2400" dirty="0">
                <a:latin typeface="Calibri" panose="020F0502020204030204" pitchFamily="34" charset="0"/>
                <a:cs typeface="Calibri" panose="020F0502020204030204" pitchFamily="34" charset="0"/>
              </a:rPr>
              <a:t>Physicians could request CU under an expanded access program, supported by both </a:t>
            </a:r>
            <a:r>
              <a:rPr lang="en-US" sz="2400" dirty="0" smtClean="0">
                <a:latin typeface="Calibri" panose="020F0502020204030204" pitchFamily="34" charset="0"/>
                <a:cs typeface="Calibri" panose="020F0502020204030204" pitchFamily="34" charset="0"/>
              </a:rPr>
              <a:t>manufacturers</a:t>
            </a:r>
            <a:endParaRPr lang="en-US" sz="2400" dirty="0">
              <a:latin typeface="Calibri" panose="020F0502020204030204" pitchFamily="34" charset="0"/>
              <a:cs typeface="Calibri" panose="020F0502020204030204" pitchFamily="34" charset="0"/>
            </a:endParaRPr>
          </a:p>
          <a:p>
            <a:pPr>
              <a:lnSpc>
                <a:spcPct val="150000"/>
              </a:lnSpc>
            </a:pPr>
            <a:r>
              <a:rPr lang="en-US" sz="2400" dirty="0" smtClean="0">
                <a:latin typeface="Calibri" panose="020F0502020204030204" pitchFamily="34" charset="0"/>
                <a:cs typeface="Calibri" panose="020F0502020204030204" pitchFamily="34" charset="0"/>
              </a:rPr>
              <a:t>Key </a:t>
            </a:r>
            <a:r>
              <a:rPr lang="en-US" sz="2400" dirty="0">
                <a:latin typeface="Calibri" panose="020F0502020204030204" pitchFamily="34" charset="0"/>
                <a:cs typeface="Calibri" panose="020F0502020204030204" pitchFamily="34" charset="0"/>
              </a:rPr>
              <a:t>criteria for granting requests included need for parenteral therapy, advanced disease, absence of key mutations associated with resistance to CAB or RPV, and established retention in care</a:t>
            </a:r>
          </a:p>
          <a:p>
            <a:pPr>
              <a:lnSpc>
                <a:spcPct val="150000"/>
              </a:lnSpc>
            </a:pPr>
            <a:r>
              <a:rPr lang="en-US" sz="2400" dirty="0" smtClean="0">
                <a:latin typeface="Calibri" panose="020F0502020204030204" pitchFamily="34" charset="0"/>
                <a:cs typeface="Calibri" panose="020F0502020204030204" pitchFamily="34" charset="0"/>
              </a:rPr>
              <a:t>All </a:t>
            </a:r>
            <a:r>
              <a:rPr lang="en-US" sz="2400" dirty="0">
                <a:latin typeface="Calibri" panose="020F0502020204030204" pitchFamily="34" charset="0"/>
                <a:cs typeface="Calibri" panose="020F0502020204030204" pitchFamily="34" charset="0"/>
              </a:rPr>
              <a:t>patients received a loading dose of CAB (600 mg) + RPV (900 mg) LA followed by Q4W maintenance dosing of CAB 400 mg + RPV 600 mg </a:t>
            </a:r>
            <a:r>
              <a:rPr lang="en-US" sz="2400" dirty="0" smtClean="0">
                <a:latin typeface="Calibri" panose="020F0502020204030204" pitchFamily="34" charset="0"/>
                <a:cs typeface="Calibri" panose="020F0502020204030204" pitchFamily="34" charset="0"/>
              </a:rPr>
              <a:t>LA</a:t>
            </a:r>
            <a:endParaRPr lang="en-US" sz="24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917F2E60-631D-4BF5-90BE-36E9B85421B0}"/>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0CC2C0D-39CD-4A5F-9605-E459C1785674}"/>
              </a:ext>
            </a:extLst>
          </p:cNvPr>
          <p:cNvSpPr>
            <a:spLocks noGrp="1"/>
          </p:cNvSpPr>
          <p:nvPr>
            <p:ph type="title"/>
          </p:nvPr>
        </p:nvSpPr>
        <p:spPr>
          <a:xfrm>
            <a:off x="552112" y="300110"/>
            <a:ext cx="11144251" cy="838200"/>
          </a:xfrm>
        </p:spPr>
        <p:txBody>
          <a:bodyPr/>
          <a:lstStyle/>
          <a:p>
            <a:r>
              <a:rPr lang="en-US" sz="2800" b="0" dirty="0" smtClean="0">
                <a:latin typeface="Calibri Light" panose="020F0302020204030204" pitchFamily="34" charset="0"/>
                <a:cs typeface="Calibri Light" panose="020F0302020204030204" pitchFamily="34" charset="0"/>
              </a:rPr>
              <a:t>Compassionate use of long-acting (LA) </a:t>
            </a:r>
            <a:r>
              <a:rPr lang="en-US" sz="2800" b="0" dirty="0" err="1" smtClean="0">
                <a:latin typeface="Calibri Light" panose="020F0302020204030204" pitchFamily="34" charset="0"/>
                <a:cs typeface="Calibri Light" panose="020F0302020204030204" pitchFamily="34" charset="0"/>
              </a:rPr>
              <a:t>cabotegravir</a:t>
            </a:r>
            <a:r>
              <a:rPr lang="en-US" sz="2800" b="0" dirty="0" smtClean="0">
                <a:latin typeface="Calibri Light" panose="020F0302020204030204" pitchFamily="34" charset="0"/>
                <a:cs typeface="Calibri Light" panose="020F0302020204030204" pitchFamily="34" charset="0"/>
              </a:rPr>
              <a:t> (</a:t>
            </a:r>
            <a:r>
              <a:rPr lang="en-US" sz="2800" b="0" dirty="0">
                <a:latin typeface="Calibri Light" panose="020F0302020204030204" pitchFamily="34" charset="0"/>
                <a:cs typeface="Calibri Light" panose="020F0302020204030204" pitchFamily="34" charset="0"/>
              </a:rPr>
              <a:t>CAB </a:t>
            </a:r>
            <a:r>
              <a:rPr lang="en-US" sz="2800" b="0" dirty="0" smtClean="0">
                <a:latin typeface="Calibri Light" panose="020F0302020204030204" pitchFamily="34" charset="0"/>
                <a:cs typeface="Calibri Light" panose="020F0302020204030204" pitchFamily="34" charset="0"/>
              </a:rPr>
              <a:t>)and </a:t>
            </a:r>
            <a:r>
              <a:rPr lang="en-US" sz="2800" b="0" dirty="0" err="1" smtClean="0">
                <a:latin typeface="Calibri Light" panose="020F0302020204030204" pitchFamily="34" charset="0"/>
                <a:cs typeface="Calibri Light" panose="020F0302020204030204" pitchFamily="34" charset="0"/>
              </a:rPr>
              <a:t>rilpivirine</a:t>
            </a:r>
            <a:r>
              <a:rPr lang="en-US" sz="2800" b="0" dirty="0" smtClean="0">
                <a:latin typeface="Calibri Light" panose="020F0302020204030204" pitchFamily="34" charset="0"/>
                <a:cs typeface="Calibri Light" panose="020F0302020204030204" pitchFamily="34" charset="0"/>
              </a:rPr>
              <a:t> (RPV) for patients in need of parenteral ARV therapy (n:35)</a:t>
            </a:r>
            <a:endParaRPr lang="en-US" sz="2800" b="0" dirty="0">
              <a:latin typeface="Calibri Light" panose="020F0302020204030204" pitchFamily="34" charset="0"/>
              <a:cs typeface="Calibri Light" panose="020F0302020204030204" pitchFamily="34" charset="0"/>
            </a:endParaRPr>
          </a:p>
        </p:txBody>
      </p:sp>
      <p:sp>
        <p:nvSpPr>
          <p:cNvPr id="6" name="Text Placeholder 22">
            <a:extLst>
              <a:ext uri="{FF2B5EF4-FFF2-40B4-BE49-F238E27FC236}">
                <a16:creationId xmlns:a16="http://schemas.microsoft.com/office/drawing/2014/main" id="{33052AFF-165E-470E-A617-D62D770AA3E6}"/>
              </a:ext>
            </a:extLst>
          </p:cNvPr>
          <p:cNvSpPr txBox="1">
            <a:spLocks/>
          </p:cNvSpPr>
          <p:nvPr/>
        </p:nvSpPr>
        <p:spPr bwMode="auto">
          <a:xfrm>
            <a:off x="6538913" y="6419850"/>
            <a:ext cx="52038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800" b="0" i="0" u="none" strike="noStrike" kern="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D’Amico et al. AIDS 2020: Virtual. Poster PEB0263.</a:t>
            </a:r>
          </a:p>
        </p:txBody>
      </p:sp>
    </p:spTree>
    <p:extLst>
      <p:ext uri="{BB962C8B-B14F-4D97-AF65-F5344CB8AC3E}">
        <p14:creationId xmlns:p14="http://schemas.microsoft.com/office/powerpoint/2010/main" val="1460801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ViiV Global Template 2020">
  <a:themeElements>
    <a:clrScheme name="ViiV DTG 2019 Color Theme - NEW">
      <a:dk1>
        <a:srgbClr val="071D49"/>
      </a:dk1>
      <a:lt1>
        <a:srgbClr val="FFFFFF"/>
      </a:lt1>
      <a:dk2>
        <a:srgbClr val="E40046"/>
      </a:dk2>
      <a:lt2>
        <a:srgbClr val="E7E6E6"/>
      </a:lt2>
      <a:accent1>
        <a:srgbClr val="002F5F"/>
      </a:accent1>
      <a:accent2>
        <a:srgbClr val="FF6600"/>
      </a:accent2>
      <a:accent3>
        <a:srgbClr val="00B050"/>
      </a:accent3>
      <a:accent4>
        <a:srgbClr val="FFCC00"/>
      </a:accent4>
      <a:accent5>
        <a:srgbClr val="D0D3D4"/>
      </a:accent5>
      <a:accent6>
        <a:srgbClr val="5BC2E7"/>
      </a:accent6>
      <a:hlink>
        <a:srgbClr val="702082"/>
      </a:hlink>
      <a:folHlink>
        <a:srgbClr val="541761"/>
      </a:folHlink>
    </a:clrScheme>
    <a:fontScheme name="ViiV 2019 NEW Corpor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anchor="t" anchorCtr="0" compatLnSpc="1">
        <a:prstTxWarp prst="textNoShape">
          <a:avLst/>
        </a:prstTxWarp>
      </a:bodyPr>
      <a:lstStyle>
        <a:defPPr algn="l">
          <a:defRPr kern="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22566</TotalTime>
  <Words>1962</Words>
  <Application>Microsoft Office PowerPoint</Application>
  <PresentationFormat>Panorámica</PresentationFormat>
  <Paragraphs>175</Paragraphs>
  <Slides>18</Slides>
  <Notes>3</Notes>
  <HiddenSlides>2</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18</vt:i4>
      </vt:variant>
    </vt:vector>
  </HeadingPairs>
  <TitlesOfParts>
    <vt:vector size="33" baseType="lpstr">
      <vt:lpstr>Arial</vt:lpstr>
      <vt:lpstr>Arial Narrow</vt:lpstr>
      <vt:lpstr>Calibri</vt:lpstr>
      <vt:lpstr>Calibri Light</vt:lpstr>
      <vt:lpstr>Century Gothic</vt:lpstr>
      <vt:lpstr>Courier New</vt:lpstr>
      <vt:lpstr>Futura</vt:lpstr>
      <vt:lpstr>Futura Std Bold</vt:lpstr>
      <vt:lpstr>Poppins</vt:lpstr>
      <vt:lpstr>Times New Roman</vt:lpstr>
      <vt:lpstr>Wingdings</vt:lpstr>
      <vt:lpstr>Tema de Office</vt:lpstr>
      <vt:lpstr>2_2017_HTAA_Diabetes</vt:lpstr>
      <vt:lpstr>ViiV Global Template 2020</vt:lpstr>
      <vt:lpstr>Office Theme</vt:lpstr>
      <vt:lpstr>Presentación de PowerPoint</vt:lpstr>
      <vt:lpstr>Conflict of interest disclosure</vt:lpstr>
      <vt:lpstr>LA: Who would benefit?</vt:lpstr>
      <vt:lpstr>Who are those special populations   and what do they  think?</vt:lpstr>
      <vt:lpstr>Presentación de PowerPoint</vt:lpstr>
      <vt:lpstr>Presentación de PowerPoint</vt:lpstr>
      <vt:lpstr>Presentación de PowerPoint</vt:lpstr>
      <vt:lpstr>LA for TGW</vt:lpstr>
      <vt:lpstr>Compassionate use of long-acting (LA) cabotegravir (CAB )and rilpivirine (RPV) for patients in need of parenteral ARV therapy (n:35)</vt:lpstr>
      <vt:lpstr>Demographics and Clinical Characteristics at Start of CU Program</vt:lpstr>
      <vt:lpstr>Efficacy</vt:lpstr>
      <vt:lpstr>Conclusions</vt:lpstr>
      <vt:lpstr>Supporting Candidates for Long-Acting ART</vt:lpstr>
      <vt:lpstr>LATITUDE (ACTG 5359)</vt:lpstr>
      <vt:lpstr>Presentación de PowerPoint</vt:lpstr>
      <vt:lpstr>Presentación de PowerPoint</vt:lpstr>
      <vt:lpstr>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Cahn</dc:creator>
  <cp:lastModifiedBy>Pedro Cahn</cp:lastModifiedBy>
  <cp:revision>61</cp:revision>
  <dcterms:created xsi:type="dcterms:W3CDTF">2022-06-29T14:52:19Z</dcterms:created>
  <dcterms:modified xsi:type="dcterms:W3CDTF">2022-07-24T16:22:09Z</dcterms:modified>
</cp:coreProperties>
</file>