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20"/>
  </p:notesMasterIdLst>
  <p:sldIdLst>
    <p:sldId id="256" r:id="rId5"/>
    <p:sldId id="271" r:id="rId6"/>
    <p:sldId id="257" r:id="rId7"/>
    <p:sldId id="310" r:id="rId8"/>
    <p:sldId id="2145707077" r:id="rId9"/>
    <p:sldId id="2145707074" r:id="rId10"/>
    <p:sldId id="2145707080" r:id="rId11"/>
    <p:sldId id="296" r:id="rId12"/>
    <p:sldId id="2145707066" r:id="rId13"/>
    <p:sldId id="2145707067" r:id="rId14"/>
    <p:sldId id="2145707068" r:id="rId15"/>
    <p:sldId id="2145707669" r:id="rId16"/>
    <p:sldId id="2145707075" r:id="rId17"/>
    <p:sldId id="322" r:id="rId18"/>
    <p:sldId id="274" r:id="rId19"/>
  </p:sldIdLst>
  <p:sldSz cx="12192000" cy="6858000"/>
  <p:notesSz cx="6858000" cy="9144000"/>
  <p:embeddedFontLst>
    <p:embeddedFont>
      <p:font typeface="Arial Narrow" panose="020B060602020203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382"/>
    <a:srgbClr val="CEECF6"/>
    <a:srgbClr val="FF890E"/>
    <a:srgbClr val="07BEBA"/>
    <a:srgbClr val="8A3FFC"/>
    <a:srgbClr val="EC6415"/>
    <a:srgbClr val="FF890D"/>
    <a:srgbClr val="076282"/>
    <a:srgbClr val="FD870E"/>
    <a:srgbClr val="033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65116" autoAdjust="0"/>
  </p:normalViewPr>
  <p:slideViewPr>
    <p:cSldViewPr snapToGrid="0" snapToObjects="1">
      <p:cViewPr varScale="1">
        <p:scale>
          <a:sx n="47" d="100"/>
          <a:sy n="47" d="100"/>
        </p:scale>
        <p:origin x="162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‹nº›</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like to thank you all for the presence and the CROI Committee for this opportunity. </a:t>
            </a:r>
            <a:endParaRPr lang="pt-BR"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While in the clinical trials participant satisfaction with long-acting ART has been largely positive, provider enthusiasm has been more cautious.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Concerns include the need for patients to adhere to injection visits for treatment to be successful.</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45692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There are multiple factors that will complicate the implementation of long-acting regimens in LMICs, such as the lack of routine baseline resistance testing, infrequent viral load monitoring, the need to exclude hepatitis B and the need to switch to another regimen during TB treatment.</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from both clinical trials and implementation studies in those settings are needed to inform policy around long-acting regimens.</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Currently, most data to inform guidelines has arisen from clinical trial participants subject to extensive exclusion criteria prior to enrolment. Trial participants were largely recruited in countries with low TB and HBV prevalence and WITH well-resourced health systems WITH access to regular monitoring of viral load and safety bloods. </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Generalizable efficacy and safety data from LMICs is required inclusive of adolescents, elderly, comorbidities like prior HBV and TB, and pregnant/breastfeeding women.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existing data must be viewed in the context of infrequent viral load monitoring and even less frequent or absent baseline resistance, CD4, renal and liver monitoring. In pregnancy, recent pharmacokinetic modelling suggests that there is no need for dose-adjustment of long-acting CAB but observational data on efficacy and safety is awaited as pregnant women have been excluded from clinical trials.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375989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LA ART brings challenges for the current differentiated service delivery building block, that will need to be adapted to accommodate the product and clients’ needs. </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aspirational, with more advanced LA ART regimens, we hope that these challenges can be reduced and an optimized differentiated service delivery model can be developed, allowing for longer intervals to clinic visits, use of non traditional health models, such as Community based organizations, mobile vans, pharmacies can be incorporated.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404490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Under-investment in the HIV responses of LMICs was a major reason why global targets for 2020 were missed.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has translated to more people living with HIV and more people at risk of HIV infection who are in need of services.</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get back on track to end AIDS, we must identify the inequalities that largely determine who has access to HIV services that meet their needs, who is experiencing HIV transmission and who is dying, and this includes the context where people living with HIV are. This also needs to be taken into account when evaluation the feasibility to incorporate new ART strategies and technologies.</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at a critical inflection point in an AIDS pandemic that is far from over. If we do intend to end the HIV epidemic, we cannot overlook the real importance of inequalities.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2411369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like to thank the team I work with for their collaboration and support</a:t>
            </a:r>
            <a:endParaRPr lang="pt-BR" dirty="0"/>
          </a:p>
        </p:txBody>
      </p:sp>
      <p:sp>
        <p:nvSpPr>
          <p:cNvPr id="4" name="Espaço Reservado para Número de Slide 3"/>
          <p:cNvSpPr>
            <a:spLocks noGrp="1"/>
          </p:cNvSpPr>
          <p:nvPr>
            <p:ph type="sldNum" sz="quarter" idx="10"/>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186141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Thank you very much for your attention.</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1BE8DCDC-D13C-2549-BE6A-717E9EED41AD}" type="slidenum">
              <a:rPr lang="en-GB" smtClean="0"/>
              <a:t>15</a:t>
            </a:fld>
            <a:endParaRPr lang="en-GB"/>
          </a:p>
        </p:txBody>
      </p:sp>
    </p:spTree>
    <p:extLst>
      <p:ext uri="{BB962C8B-B14F-4D97-AF65-F5344CB8AC3E}">
        <p14:creationId xmlns:p14="http://schemas.microsoft.com/office/powerpoint/2010/main" val="359565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err="1"/>
              <a:t>These</a:t>
            </a:r>
            <a:r>
              <a:rPr lang="pt-BR" dirty="0"/>
              <a:t> are </a:t>
            </a:r>
            <a:r>
              <a:rPr lang="pt-BR" dirty="0" err="1"/>
              <a:t>my</a:t>
            </a:r>
            <a:r>
              <a:rPr lang="pt-BR" dirty="0"/>
              <a:t> </a:t>
            </a:r>
            <a:r>
              <a:rPr lang="pt-BR" dirty="0" err="1"/>
              <a:t>disclosures</a:t>
            </a:r>
            <a:r>
              <a:rPr lang="pt-BR" dirty="0"/>
              <a:t>.</a:t>
            </a:r>
          </a:p>
          <a:p>
            <a:endParaRPr lang="pt-ES" dirty="0"/>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63043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In 2021, 85% of people living with HIV knew their HIV status. Among people who knew their status, 75% were accessing treatment and 68% were virally suppressed in 2021.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the focus and progress on the second of the three ‘‘95s’’ of the UNAIDS goals has been critical to reducing morbidity and mortality, these targets were missed at the global level.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seemingly small gaps add up to leave one quarter (25%) of people living with HIV globally not on treatment, and roughly one third with unsuppressed viral loads.</a:t>
            </a: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pt-BR" dirty="0"/>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327439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With oral ART, HIV has become a manageable chronic illness. However, UNAIDS targets for </a:t>
            </a:r>
            <a:r>
              <a:rPr lang="en-US" sz="1200" kern="1200" dirty="0" err="1">
                <a:solidFill>
                  <a:schemeClr val="tx1"/>
                </a:solidFill>
                <a:effectLst/>
                <a:latin typeface="+mn-lt"/>
                <a:ea typeface="+mn-ea"/>
                <a:cs typeface="+mn-cs"/>
              </a:rPr>
              <a:t>virologic</a:t>
            </a:r>
            <a:r>
              <a:rPr lang="en-US" sz="1200" kern="1200" dirty="0">
                <a:solidFill>
                  <a:schemeClr val="tx1"/>
                </a:solidFill>
                <a:effectLst/>
                <a:latin typeface="+mn-lt"/>
                <a:ea typeface="+mn-ea"/>
                <a:cs typeface="+mn-cs"/>
              </a:rPr>
              <a:t> suppression have not yet been attained in many LMICs. </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Long-acting drug formulations hold promise to improve treatment outcomes. </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Novel long-acting antiretroviral agents and long-acting formulations of existing agents are rapidly evolving and the frontrunner regimen of 2-monthly intramuscular CAB/RPV is being rolled out in several high income countries. </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Randomized controlled trials have shown that monthly long-acting injectable </a:t>
            </a:r>
            <a:r>
              <a:rPr lang="en-US" sz="1200" kern="1200" dirty="0" err="1">
                <a:solidFill>
                  <a:schemeClr val="tx1"/>
                </a:solidFill>
                <a:effectLst/>
                <a:latin typeface="+mn-lt"/>
                <a:ea typeface="+mn-ea"/>
                <a:cs typeface="+mn-cs"/>
              </a:rPr>
              <a:t>cabotegravir</a:t>
            </a:r>
            <a:r>
              <a:rPr lang="en-US" sz="1200" kern="1200" dirty="0">
                <a:solidFill>
                  <a:schemeClr val="tx1"/>
                </a:solidFill>
                <a:effectLst/>
                <a:latin typeface="+mn-lt"/>
                <a:ea typeface="+mn-ea"/>
                <a:cs typeface="+mn-cs"/>
              </a:rPr>
              <a:t> (CAB) and </a:t>
            </a:r>
            <a:r>
              <a:rPr lang="en-US" sz="1200" kern="1200" dirty="0" err="1">
                <a:solidFill>
                  <a:schemeClr val="tx1"/>
                </a:solidFill>
                <a:effectLst/>
                <a:latin typeface="+mn-lt"/>
                <a:ea typeface="+mn-ea"/>
                <a:cs typeface="+mn-cs"/>
              </a:rPr>
              <a:t>rilpivirine</a:t>
            </a:r>
            <a:r>
              <a:rPr lang="en-US" sz="1200" kern="1200" dirty="0">
                <a:solidFill>
                  <a:schemeClr val="tx1"/>
                </a:solidFill>
                <a:effectLst/>
                <a:latin typeface="+mn-lt"/>
                <a:ea typeface="+mn-ea"/>
                <a:cs typeface="+mn-cs"/>
              </a:rPr>
              <a:t> (RPV) is non-inferior to oral ART, and 2-monthly CAB/RPV is non-inferior to monthly injections. However, very few people from LMICs were included.</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modelling study predicts that in sub-Saharan Africa, injectable CAB/RPV is best targeted to those with poor adherence (HIV viral load &gt;1000 copies/ml) in whom cost-effectiveness is greatest and risk of contributing to further resistance is no greater than continuation of oral ART. </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89313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In this slide we can see the major studies ongoing or close to start, and there are very few ART studies in LMIC. </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extensively studied regimen is CAB/RPV administered intramuscularly every 1 or 2 months and the remaining of this presentation will focus on this combination.</a:t>
            </a:r>
          </a:p>
          <a:p>
            <a:endParaRPr lang="pt-BR"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Unfortunatelly</a:t>
            </a:r>
            <a:r>
              <a:rPr lang="en-US" sz="1200" kern="1200" dirty="0">
                <a:solidFill>
                  <a:schemeClr val="tx1"/>
                </a:solidFill>
                <a:effectLst/>
                <a:latin typeface="+mn-lt"/>
                <a:ea typeface="+mn-ea"/>
                <a:cs typeface="+mn-cs"/>
              </a:rPr>
              <a:t>, studies with </a:t>
            </a:r>
            <a:r>
              <a:rPr lang="en-US" sz="1200" kern="1200" dirty="0" err="1">
                <a:solidFill>
                  <a:schemeClr val="tx1"/>
                </a:solidFill>
                <a:effectLst/>
                <a:latin typeface="+mn-lt"/>
                <a:ea typeface="+mn-ea"/>
                <a:cs typeface="+mn-cs"/>
              </a:rPr>
              <a:t>islatravir</a:t>
            </a:r>
            <a:r>
              <a:rPr lang="en-US" sz="1200" kern="1200" dirty="0">
                <a:solidFill>
                  <a:schemeClr val="tx1"/>
                </a:solidFill>
                <a:effectLst/>
                <a:latin typeface="+mn-lt"/>
                <a:ea typeface="+mn-ea"/>
                <a:cs typeface="+mn-cs"/>
              </a:rPr>
              <a:t>, a quite promising long acting </a:t>
            </a:r>
            <a:r>
              <a:rPr lang="en-US" sz="1200" kern="1200" dirty="0" err="1">
                <a:solidFill>
                  <a:schemeClr val="tx1"/>
                </a:solidFill>
                <a:effectLst/>
                <a:latin typeface="+mn-lt"/>
                <a:ea typeface="+mn-ea"/>
                <a:cs typeface="+mn-cs"/>
              </a:rPr>
              <a:t>agente</a:t>
            </a:r>
            <a:r>
              <a:rPr lang="en-US" sz="1200" kern="1200" dirty="0">
                <a:solidFill>
                  <a:schemeClr val="tx1"/>
                </a:solidFill>
                <a:effectLst/>
                <a:latin typeface="+mn-lt"/>
                <a:ea typeface="+mn-ea"/>
                <a:cs typeface="+mn-cs"/>
              </a:rPr>
              <a:t> both for prevention and treatment were put on full clinical hold due to an unexpected  toxicity.</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promising agents, such as </a:t>
            </a:r>
            <a:r>
              <a:rPr lang="en-US" sz="1200" kern="1200" dirty="0" err="1">
                <a:solidFill>
                  <a:schemeClr val="tx1"/>
                </a:solidFill>
                <a:effectLst/>
                <a:latin typeface="+mn-lt"/>
                <a:ea typeface="+mn-ea"/>
                <a:cs typeface="+mn-cs"/>
              </a:rPr>
              <a:t>lenacapavir</a:t>
            </a:r>
            <a:r>
              <a:rPr lang="en-US" sz="1200" kern="1200" dirty="0">
                <a:solidFill>
                  <a:schemeClr val="tx1"/>
                </a:solidFill>
                <a:effectLst/>
                <a:latin typeface="+mn-lt"/>
                <a:ea typeface="+mn-ea"/>
                <a:cs typeface="+mn-cs"/>
              </a:rPr>
              <a:t> are under investigation and may prove particularly useful in heavily treatment-experienced adults.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377197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CARES trial is a vital steppingstone for bringing injectable ART to treatment programs in sub-Saharan Africa, gather robust evidence to support its use in Africa as well as to build experience before large-scale implementation can happen.</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total of 512 participants will be enrolled (the large majority was already enrolled) at sites in Uganda, Kenya and </a:t>
            </a:r>
            <a:r>
              <a:rPr lang="en-US" sz="1200" kern="1200" dirty="0" err="1">
                <a:solidFill>
                  <a:schemeClr val="tx1"/>
                </a:solidFill>
                <a:effectLst/>
                <a:latin typeface="+mn-lt"/>
                <a:ea typeface="+mn-ea"/>
                <a:cs typeface="+mn-cs"/>
              </a:rPr>
              <a:t>Sounth</a:t>
            </a:r>
            <a:r>
              <a:rPr lang="en-US" sz="1200" kern="1200" dirty="0">
                <a:solidFill>
                  <a:schemeClr val="tx1"/>
                </a:solidFill>
                <a:effectLst/>
                <a:latin typeface="+mn-lt"/>
                <a:ea typeface="+mn-ea"/>
                <a:cs typeface="+mn-cs"/>
              </a:rPr>
              <a:t> Africa, under the coordination of </a:t>
            </a:r>
            <a:r>
              <a:rPr lang="en-US" sz="1200" kern="1200" dirty="0" err="1">
                <a:solidFill>
                  <a:schemeClr val="tx1"/>
                </a:solidFill>
                <a:effectLst/>
                <a:latin typeface="+mn-lt"/>
                <a:ea typeface="+mn-ea"/>
                <a:cs typeface="+mn-cs"/>
              </a:rPr>
              <a:t>Dr</a:t>
            </a:r>
            <a:r>
              <a:rPr lang="en-US" sz="1200" kern="1200" dirty="0">
                <a:solidFill>
                  <a:schemeClr val="tx1"/>
                </a:solidFill>
                <a:effectLst/>
                <a:latin typeface="+mn-lt"/>
                <a:ea typeface="+mn-ea"/>
                <a:cs typeface="+mn-cs"/>
              </a:rPr>
              <a:t> Cissy </a:t>
            </a:r>
            <a:r>
              <a:rPr lang="en-US" sz="1200" kern="1200" dirty="0" err="1">
                <a:solidFill>
                  <a:schemeClr val="tx1"/>
                </a:solidFill>
                <a:effectLst/>
                <a:latin typeface="+mn-lt"/>
                <a:ea typeface="+mn-ea"/>
                <a:cs typeface="+mn-cs"/>
              </a:rPr>
              <a:t>Kityo</a:t>
            </a:r>
            <a:r>
              <a:rPr lang="en-US" sz="1200" kern="1200" dirty="0">
                <a:solidFill>
                  <a:schemeClr val="tx1"/>
                </a:solidFill>
                <a:effectLst/>
                <a:latin typeface="+mn-lt"/>
                <a:ea typeface="+mn-ea"/>
                <a:cs typeface="+mn-cs"/>
              </a:rPr>
              <a:t>, from the JCRC in Kampala.  </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112175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Impala study will also be conducted at sites in Africa, and will enroll participants aged 18-25 Years, with a history or at risk of sub-optimal HIV control. The target population is Men who have sex with men, sex-worker, transgender, drug users, individuals 18-25 years old; the study will start enrolling soon.</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LATA Study targets individuals aged 12-19 years of age in Africa, and is not yet recruiting.</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419255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We will now discuss advantages and barriers related to the drug itself, to the persons who are in need to use LA ART and to the health care system. </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Historically, the introduction of evidence-based technologies into public health programs has been </a:t>
            </a:r>
            <a:r>
              <a:rPr lang="en-US" sz="1200" kern="1200" dirty="0" err="1">
                <a:solidFill>
                  <a:schemeClr val="tx1"/>
                </a:solidFill>
                <a:effectLst/>
                <a:latin typeface="+mn-lt"/>
                <a:ea typeface="+mn-ea"/>
                <a:cs typeface="+mn-cs"/>
              </a:rPr>
              <a:t>fra</a:t>
            </a:r>
            <a:r>
              <a:rPr lang="en-GB" sz="1200" kern="1200" dirty="0" err="1">
                <a:solidFill>
                  <a:schemeClr val="tx1"/>
                </a:solidFill>
                <a:effectLst/>
                <a:latin typeface="+mn-lt"/>
                <a:ea typeface="+mn-ea"/>
                <a:cs typeface="+mn-cs"/>
              </a:rPr>
              <a:t>ught</a:t>
            </a:r>
            <a:r>
              <a:rPr lang="en-US" sz="1200" kern="1200" dirty="0">
                <a:solidFill>
                  <a:schemeClr val="tx1"/>
                </a:solidFill>
                <a:effectLst/>
                <a:latin typeface="+mn-lt"/>
                <a:ea typeface="+mn-ea"/>
                <a:cs typeface="+mn-cs"/>
              </a:rPr>
              <a:t> with delays that result in missed opportunities for impact. </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delays have in part been due to the lack of preparatory evidence critical for introduction into programs at scale. Product registration timelines in LMIC usually longer, and sometimes never occur.</a:t>
            </a:r>
            <a:endParaRPr lang="pt-BR" sz="1200" kern="1200" dirty="0">
              <a:solidFill>
                <a:schemeClr val="tx1"/>
              </a:solidFill>
              <a:effectLst/>
              <a:latin typeface="+mn-lt"/>
              <a:ea typeface="+mn-ea"/>
              <a:cs typeface="+mn-cs"/>
            </a:endParaRPr>
          </a:p>
          <a:p>
            <a:endParaRPr lang="en-US" dirty="0"/>
          </a:p>
          <a:p>
            <a:endParaRPr lang="pt-ES" dirty="0"/>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98158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Long-acting CAB and RPV is the first complete injectable ART regimen approved for the treatment of adults with HIV who have achieved </a:t>
            </a:r>
            <a:r>
              <a:rPr lang="en-US" sz="1200" kern="1200" dirty="0" err="1">
                <a:solidFill>
                  <a:schemeClr val="tx1"/>
                </a:solidFill>
                <a:effectLst/>
                <a:latin typeface="+mn-lt"/>
                <a:ea typeface="+mn-ea"/>
                <a:cs typeface="+mn-cs"/>
              </a:rPr>
              <a:t>virologic</a:t>
            </a:r>
            <a:r>
              <a:rPr lang="en-US" sz="1200" kern="1200" dirty="0">
                <a:solidFill>
                  <a:schemeClr val="tx1"/>
                </a:solidFill>
                <a:effectLst/>
                <a:latin typeface="+mn-lt"/>
                <a:ea typeface="+mn-ea"/>
                <a:cs typeface="+mn-cs"/>
              </a:rPr>
              <a:t> suppression on an oral regimen. Phase 3 clinical trial results support the efficacy and safety of long-acting CAB for HIV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in both males and females.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data regarding the risks and implications of </a:t>
            </a:r>
            <a:r>
              <a:rPr lang="en-US" sz="1200" kern="1200" dirty="0" err="1">
                <a:solidFill>
                  <a:schemeClr val="tx1"/>
                </a:solidFill>
                <a:effectLst/>
                <a:latin typeface="+mn-lt"/>
                <a:ea typeface="+mn-ea"/>
                <a:cs typeface="+mn-cs"/>
              </a:rPr>
              <a:t>virologic</a:t>
            </a:r>
            <a:r>
              <a:rPr lang="en-US" sz="1200" kern="1200" dirty="0">
                <a:solidFill>
                  <a:schemeClr val="tx1"/>
                </a:solidFill>
                <a:effectLst/>
                <a:latin typeface="+mn-lt"/>
                <a:ea typeface="+mn-ea"/>
                <a:cs typeface="+mn-cs"/>
              </a:rPr>
              <a:t> failure with resistance, during and after receipt of long-acting CAB and RPV, will need to be carefully evaluated in ongoing and post-marketing trials.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Long-acting CAB and RPV offers important advantages over oral therapy related to stigma and pill aversion but is not without implementation challenges that must be taken into consideration before initiating long-acting therapy.</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Parenteral long-acting regimens increase choice and autonomy for PLHIV. Long-term adherence has been affected by stigma and fear of HIV status disclosure if pill bottles are seen. </a:t>
            </a:r>
            <a:r>
              <a:rPr lang="en-US" sz="1200" kern="1200" dirty="0" err="1">
                <a:solidFill>
                  <a:schemeClr val="tx1"/>
                </a:solidFill>
                <a:effectLst/>
                <a:latin typeface="+mn-lt"/>
                <a:ea typeface="+mn-ea"/>
                <a:cs typeface="+mn-cs"/>
              </a:rPr>
              <a:t>Injectables</a:t>
            </a:r>
            <a:r>
              <a:rPr lang="en-US" sz="1200" kern="1200" dirty="0">
                <a:solidFill>
                  <a:schemeClr val="tx1"/>
                </a:solidFill>
                <a:effectLst/>
                <a:latin typeface="+mn-lt"/>
                <a:ea typeface="+mn-ea"/>
                <a:cs typeface="+mn-cs"/>
              </a:rPr>
              <a:t> are discreet and may promote adherence in settings where disclosure has not occurred or is unsafe. </a:t>
            </a:r>
          </a:p>
          <a:p>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Long-acting regimens, such as CAB/RPV are nucleoside-sparing two drug regimens, which reduce </a:t>
            </a:r>
            <a:r>
              <a:rPr lang="en-US" sz="1200" kern="1200" dirty="0" err="1">
                <a:solidFill>
                  <a:schemeClr val="tx1"/>
                </a:solidFill>
                <a:effectLst/>
                <a:latin typeface="+mn-lt"/>
                <a:ea typeface="+mn-ea"/>
                <a:cs typeface="+mn-cs"/>
              </a:rPr>
              <a:t>tenofovir</a:t>
            </a:r>
            <a:r>
              <a:rPr lang="en-US" sz="1200" kern="1200" dirty="0">
                <a:solidFill>
                  <a:schemeClr val="tx1"/>
                </a:solidFill>
                <a:effectLst/>
                <a:latin typeface="+mn-lt"/>
                <a:ea typeface="+mn-ea"/>
                <a:cs typeface="+mn-cs"/>
              </a:rPr>
              <a:t>-associated toxicities, for example, renal or bone.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 barriers are in place for implementation in LMIC, such as drug </a:t>
            </a:r>
            <a:r>
              <a:rPr lang="en-US" sz="1200" kern="1200" dirty="0" err="1">
                <a:solidFill>
                  <a:schemeClr val="tx1"/>
                </a:solidFill>
                <a:effectLst/>
                <a:latin typeface="+mn-lt"/>
                <a:ea typeface="+mn-ea"/>
                <a:cs typeface="+mn-cs"/>
              </a:rPr>
              <a:t>drug</a:t>
            </a:r>
            <a:r>
              <a:rPr lang="en-US" sz="1200" kern="1200" dirty="0">
                <a:solidFill>
                  <a:schemeClr val="tx1"/>
                </a:solidFill>
                <a:effectLst/>
                <a:latin typeface="+mn-lt"/>
                <a:ea typeface="+mn-ea"/>
                <a:cs typeface="+mn-cs"/>
              </a:rPr>
              <a:t> interactions with rifampin, limited safety and efficacy data in LMICs, where we have high prevalence of NNRTI resistance and insufficient data in pregnant women and children.</a:t>
            </a:r>
            <a:endParaRPr lang="pt-BR" sz="1200" kern="1200" dirty="0">
              <a:solidFill>
                <a:schemeClr val="tx1"/>
              </a:solidFill>
              <a:effectLst/>
              <a:latin typeface="+mn-lt"/>
              <a:ea typeface="+mn-ea"/>
              <a:cs typeface="+mn-cs"/>
            </a:endParaRPr>
          </a:p>
          <a:p>
            <a:pPr algn="l"/>
            <a:endParaRPr lang="pt-BR" dirty="0"/>
          </a:p>
        </p:txBody>
      </p:sp>
      <p:sp>
        <p:nvSpPr>
          <p:cNvPr id="4" name="Espaço Reservado para Número de Slide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3618094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Verdana" panose="020B0604030504040204" pitchFamily="34" charset="0"/>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atin typeface="Verdana" panose="020B0604030504040204" pitchFamily="34" charset="0"/>
              </a:defRPr>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Verdana" panose="020B0604030504040204" pitchFamily="34" charset="0"/>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atin typeface="Verdana" panose="020B0604030504040204" pitchFamily="34" charset="0"/>
              </a:defRPr>
            </a:lvl1pPr>
          </a:lstStyle>
          <a:p>
            <a:pPr lvl="0"/>
            <a:r>
              <a:rPr lang="pt-BR" dirty="0"/>
              <a:t>Clique para editar os estilos de texto Mestres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atin typeface="Verdana" panose="020B0604030504040204" pitchFamily="34" charset="0"/>
              </a:defRPr>
            </a:lvl1pPr>
          </a:lstStyle>
          <a:p>
            <a:pPr lvl="0"/>
            <a:r>
              <a:rPr lang="pt-BR" dirty="0"/>
              <a:t>Clique para editar os estilos de texto Mestres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Verdana" panose="020B0604030504040204" pitchFamily="34"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Verdana" panose="020B0604030504040204" pitchFamily="34" charset="0"/>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atin typeface="Verdana" panose="020B0604030504040204" pitchFamily="34" charset="0"/>
              </a:defRPr>
            </a:lvl1pPr>
          </a:lstStyle>
          <a:p>
            <a:pPr lvl="0"/>
            <a:r>
              <a:rPr lang="pt-BR" dirty="0"/>
              <a:t>Clique para editar os estilos de texto Mestres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atin typeface="Verdana" panose="020B0604030504040204" pitchFamily="34" charset="0"/>
              </a:defRPr>
            </a:lvl1pPr>
          </a:lstStyle>
          <a:p>
            <a:r>
              <a:rPr lang="pt-BR" dirty="0"/>
              <a:t>Clique no ícone para adicionar uma imagem</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atin typeface="Verdana" panose="020B0604030504040204" pitchFamily="34" charset="0"/>
              </a:defRPr>
            </a:lvl1pPr>
          </a:lstStyle>
          <a:p>
            <a:pPr lvl="0"/>
            <a:r>
              <a:rPr lang="pt-BR" dirty="0"/>
              <a:t>Clique para editar os estilos de texto Mestres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atin typeface="Verdana" panose="020B0604030504040204" pitchFamily="34" charset="0"/>
              </a:defRPr>
            </a:lvl1pPr>
          </a:lstStyle>
          <a:p>
            <a:r>
              <a:rPr lang="pt-BR" dirty="0"/>
              <a:t>Clique no ícone para adicionar uma imagem</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atin typeface="Verdana" panose="020B0604030504040204" pitchFamily="34" charset="0"/>
              </a:defRPr>
            </a:lvl1pPr>
          </a:lstStyle>
          <a:p>
            <a:r>
              <a:rPr lang="pt-BR" dirty="0"/>
              <a:t>Clique no ícone para adicionar uma imagem</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Verdana" panose="020B0604030504040204" pitchFamily="34" charset="0"/>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Verdana" panose="020B0604030504040204" pitchFamily="34" charset="0"/>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atin typeface="Verdana" panose="020B0604030504040204" pitchFamily="34" charset="0"/>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atin typeface="Verdana" panose="020B0604030504040204" pitchFamily="34" charset="0"/>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Verdana" panose="020B0604030504040204" pitchFamily="34" charset="0"/>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atin typeface="Verdana" panose="020B0604030504040204" pitchFamily="34" charset="0"/>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atin typeface="Verdana" panose="020B0604030504040204" pitchFamily="34" charset="0"/>
              </a:defRPr>
            </a:lvl1pPr>
          </a:lstStyle>
          <a:p>
            <a:r>
              <a:rPr lang="pt-BR" dirty="0"/>
              <a:t>Clique no ícone para adicionar uma imagem</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atin typeface="Verdana" panose="020B0604030504040204" pitchFamily="34" charset="0"/>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atin typeface="Verdana" panose="020B0604030504040204" pitchFamily="34" charset="0"/>
              </a:defRPr>
            </a:lvl1pPr>
          </a:lstStyle>
          <a:p>
            <a:pPr lvl="0"/>
            <a:r>
              <a:rPr lang="pt-BR" dirty="0"/>
              <a:t>Clique para editar os estilos de texto Mestres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atin typeface="Verdana" panose="020B0604030504040204" pitchFamily="34" charset="0"/>
              </a:defRPr>
            </a:lvl1pPr>
          </a:lstStyle>
          <a:p>
            <a:pPr lvl="0"/>
            <a:r>
              <a:rPr lang="pt-BR" dirty="0"/>
              <a:t>Clique para editar os estilos de texto Mestres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atin typeface="Verdana" panose="020B0604030504040204" pitchFamily="34" charset="0"/>
              </a:defRPr>
            </a:lvl1pPr>
          </a:lstStyle>
          <a:p>
            <a:pPr lvl="0"/>
            <a:r>
              <a:rPr lang="pt-BR" dirty="0"/>
              <a:t>Clique para editar os estilos de texto Mestres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lvl1pPr>
              <a:defRPr>
                <a:latin typeface="Verdana" panose="020B0604030504040204" pitchFamily="34" charset="0"/>
                <a:ea typeface="Verdana" panose="020B0604030504040204" pitchFamily="34" charset="0"/>
              </a:defRPr>
            </a:lvl1pPr>
          </a:lstStyle>
          <a:p>
            <a:r>
              <a:rPr lang="pt-BR" dirty="0"/>
              <a:t>Clique para editar o título Mestre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Verdana" panose="020B0604030504040204" pitchFamily="34" charset="0"/>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pt-BR" dirty="0"/>
              <a:t>Clique para editar o título Mestre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18" Type="http://schemas.openxmlformats.org/officeDocument/2006/relationships/image" Target="../media/image29.svg"/><Relationship Id="rId3" Type="http://schemas.openxmlformats.org/officeDocument/2006/relationships/image" Target="../media/image12.png"/><Relationship Id="rId7" Type="http://schemas.openxmlformats.org/officeDocument/2006/relationships/image" Target="../media/image18.svg"/><Relationship Id="rId12" Type="http://schemas.openxmlformats.org/officeDocument/2006/relationships/image" Target="../media/image17.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116391" y="2466055"/>
            <a:ext cx="6407230" cy="4103687"/>
          </a:xfrm>
        </p:spPr>
        <p:txBody>
          <a:bodyPr>
            <a:noAutofit/>
          </a:bodyPr>
          <a:lstStyle/>
          <a:p>
            <a:pPr>
              <a:spcBef>
                <a:spcPts val="0"/>
              </a:spcBef>
              <a:spcAft>
                <a:spcPts val="1200"/>
              </a:spcAft>
            </a:pPr>
            <a:r>
              <a:rPr lang="en-US" sz="5400" dirty="0"/>
              <a:t>Challenges for long-acting ART in LMIC</a:t>
            </a:r>
            <a:br>
              <a:rPr lang="en-US" sz="5400" dirty="0"/>
            </a:br>
            <a:r>
              <a:rPr lang="en-US" sz="800" dirty="0">
                <a:solidFill>
                  <a:schemeClr val="bg1"/>
                </a:solidFill>
              </a:rPr>
              <a:t>.</a:t>
            </a:r>
            <a:r>
              <a:rPr lang="en-US" sz="5400" dirty="0"/>
              <a:t/>
            </a:r>
            <a:br>
              <a:rPr lang="en-US" sz="5400" dirty="0"/>
            </a:br>
            <a:endParaRPr lang="pt-ES" sz="5400" dirty="0">
              <a:solidFill>
                <a:srgbClr val="076282"/>
              </a:solidFill>
            </a:endParaRP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236037" y="1375416"/>
            <a:ext cx="6671835" cy="573295"/>
          </a:xfrm>
        </p:spPr>
        <p:txBody>
          <a:bodyPr>
            <a:noAutofit/>
          </a:bodyPr>
          <a:lstStyle/>
          <a:p>
            <a:pPr>
              <a:lnSpc>
                <a:spcPts val="2300"/>
              </a:lnSpc>
              <a:spcBef>
                <a:spcPts val="0"/>
              </a:spcBef>
            </a:pPr>
            <a:r>
              <a:rPr lang="en-GB" sz="1400" b="1" dirty="0"/>
              <a:t>Beatriz </a:t>
            </a:r>
            <a:r>
              <a:rPr lang="en-GB" sz="1400" b="1" dirty="0" err="1"/>
              <a:t>Grinsztejn</a:t>
            </a:r>
            <a:r>
              <a:rPr lang="en-GB" sz="1400" b="1" dirty="0"/>
              <a:t>, MD, PhD</a:t>
            </a:r>
            <a:r>
              <a:rPr lang="en-GB" sz="1400" dirty="0"/>
              <a:t/>
            </a:r>
            <a:br>
              <a:rPr lang="en-GB" sz="1400" dirty="0"/>
            </a:br>
            <a:r>
              <a:rPr lang="en-GB" sz="1400" dirty="0"/>
              <a:t>Instituto Nacional de </a:t>
            </a:r>
            <a:r>
              <a:rPr lang="en-GB" sz="1400" dirty="0" err="1"/>
              <a:t>Infectologia</a:t>
            </a:r>
            <a:r>
              <a:rPr lang="en-GB" sz="1400" dirty="0"/>
              <a:t> </a:t>
            </a:r>
            <a:r>
              <a:rPr lang="en-GB" sz="1400" dirty="0" err="1"/>
              <a:t>Evandro</a:t>
            </a:r>
            <a:r>
              <a:rPr lang="en-GB" sz="1400" dirty="0"/>
              <a:t> Chagas - </a:t>
            </a:r>
            <a:r>
              <a:rPr lang="en-GB" sz="1400" dirty="0" err="1"/>
              <a:t>Fiocruz</a:t>
            </a:r>
            <a:r>
              <a:rPr lang="en-GB" sz="1400" dirty="0"/>
              <a:t> </a:t>
            </a:r>
          </a:p>
          <a:p>
            <a:pPr>
              <a:lnSpc>
                <a:spcPts val="2300"/>
              </a:lnSpc>
              <a:spcBef>
                <a:spcPts val="0"/>
              </a:spcBef>
            </a:pPr>
            <a:r>
              <a:rPr lang="en-GB" sz="1400" dirty="0"/>
              <a:t>Rio de Janeiro, Brazil</a:t>
            </a:r>
          </a:p>
        </p:txBody>
      </p:sp>
      <p:grpSp>
        <p:nvGrpSpPr>
          <p:cNvPr id="9" name="Group 8">
            <a:extLst>
              <a:ext uri="{FF2B5EF4-FFF2-40B4-BE49-F238E27FC236}">
                <a16:creationId xmlns:a16="http://schemas.microsoft.com/office/drawing/2014/main" id="{3FDDBF9E-921C-50CF-F553-A4D7FAF46AD7}"/>
              </a:ext>
            </a:extLst>
          </p:cNvPr>
          <p:cNvGrpSpPr/>
          <p:nvPr/>
        </p:nvGrpSpPr>
        <p:grpSpPr>
          <a:xfrm>
            <a:off x="2665708" y="-650929"/>
            <a:ext cx="2231757" cy="449451"/>
            <a:chOff x="2665708" y="-650929"/>
            <a:chExt cx="2231757" cy="449451"/>
          </a:xfrm>
        </p:grpSpPr>
        <p:sp>
          <p:nvSpPr>
            <p:cNvPr id="11" name="Retângulo 10">
              <a:extLst>
                <a:ext uri="{FF2B5EF4-FFF2-40B4-BE49-F238E27FC236}">
                  <a16:creationId xmlns:a16="http://schemas.microsoft.com/office/drawing/2014/main" id="{3FF8A9EF-2AC9-047A-E5D3-430514C1C40C}"/>
                </a:ext>
              </a:extLst>
            </p:cNvPr>
            <p:cNvSpPr/>
            <p:nvPr/>
          </p:nvSpPr>
          <p:spPr>
            <a:xfrm>
              <a:off x="2665708" y="-650929"/>
              <a:ext cx="449451" cy="449451"/>
            </a:xfrm>
            <a:prstGeom prst="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ES" dirty="0">
                <a:latin typeface="Verdana" panose="020B0604030504040204" pitchFamily="34" charset="0"/>
              </a:endParaRPr>
            </a:p>
          </p:txBody>
        </p:sp>
        <p:sp>
          <p:nvSpPr>
            <p:cNvPr id="12" name="Retângulo 11">
              <a:extLst>
                <a:ext uri="{FF2B5EF4-FFF2-40B4-BE49-F238E27FC236}">
                  <a16:creationId xmlns:a16="http://schemas.microsoft.com/office/drawing/2014/main" id="{EEE71EF8-64E7-8626-B728-1BB385ED1538}"/>
                </a:ext>
              </a:extLst>
            </p:cNvPr>
            <p:cNvSpPr/>
            <p:nvPr/>
          </p:nvSpPr>
          <p:spPr>
            <a:xfrm>
              <a:off x="3239146" y="-650929"/>
              <a:ext cx="449451" cy="449451"/>
            </a:xfrm>
            <a:prstGeom prst="rect">
              <a:avLst/>
            </a:prstGeom>
            <a:solidFill>
              <a:srgbClr val="FD8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ES" dirty="0">
                <a:latin typeface="Verdana" panose="020B0604030504040204" pitchFamily="34" charset="0"/>
              </a:endParaRPr>
            </a:p>
          </p:txBody>
        </p:sp>
        <p:sp>
          <p:nvSpPr>
            <p:cNvPr id="13" name="Retângulo 12">
              <a:extLst>
                <a:ext uri="{FF2B5EF4-FFF2-40B4-BE49-F238E27FC236}">
                  <a16:creationId xmlns:a16="http://schemas.microsoft.com/office/drawing/2014/main" id="{7C9B81B3-3CC2-84C8-F339-3DFCB4A2E844}"/>
                </a:ext>
              </a:extLst>
            </p:cNvPr>
            <p:cNvSpPr/>
            <p:nvPr/>
          </p:nvSpPr>
          <p:spPr>
            <a:xfrm>
              <a:off x="3843580" y="-650929"/>
              <a:ext cx="449451" cy="449451"/>
            </a:xfrm>
            <a:prstGeom prst="rect">
              <a:avLst/>
            </a:prstGeom>
            <a:solidFill>
              <a:srgbClr val="07B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ES" dirty="0">
                <a:latin typeface="Verdana" panose="020B0604030504040204" pitchFamily="34" charset="0"/>
              </a:endParaRPr>
            </a:p>
          </p:txBody>
        </p:sp>
        <p:sp>
          <p:nvSpPr>
            <p:cNvPr id="14" name="Retângulo 13">
              <a:extLst>
                <a:ext uri="{FF2B5EF4-FFF2-40B4-BE49-F238E27FC236}">
                  <a16:creationId xmlns:a16="http://schemas.microsoft.com/office/drawing/2014/main" id="{848022C1-A4A3-54C8-DB45-75DC313AA4C1}"/>
                </a:ext>
              </a:extLst>
            </p:cNvPr>
            <p:cNvSpPr/>
            <p:nvPr/>
          </p:nvSpPr>
          <p:spPr>
            <a:xfrm>
              <a:off x="4448014" y="-650929"/>
              <a:ext cx="449451" cy="449451"/>
            </a:xfrm>
            <a:prstGeom prst="rect">
              <a:avLst/>
            </a:prstGeom>
            <a:solidFill>
              <a:srgbClr val="8A3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ES" dirty="0">
                <a:latin typeface="Verdana" panose="020B0604030504040204" pitchFamily="34" charset="0"/>
              </a:endParaRPr>
            </a:p>
          </p:txBody>
        </p:sp>
      </p:gr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7">
            <a:extLst>
              <a:ext uri="{FF2B5EF4-FFF2-40B4-BE49-F238E27FC236}">
                <a16:creationId xmlns:a16="http://schemas.microsoft.com/office/drawing/2014/main" id="{C992BBAB-88EC-2F48-1803-A0B9D23702C4}"/>
              </a:ext>
            </a:extLst>
          </p:cNvPr>
          <p:cNvSpPr/>
          <p:nvPr/>
        </p:nvSpPr>
        <p:spPr>
          <a:xfrm>
            <a:off x="389264" y="1741452"/>
            <a:ext cx="4107785" cy="3969801"/>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8" name="Retângulo de cantos arredondados 8">
            <a:extLst>
              <a:ext uri="{FF2B5EF4-FFF2-40B4-BE49-F238E27FC236}">
                <a16:creationId xmlns:a16="http://schemas.microsoft.com/office/drawing/2014/main" id="{5ED6E1FB-AE2F-567F-BDBC-3D458AD41454}"/>
              </a:ext>
            </a:extLst>
          </p:cNvPr>
          <p:cNvSpPr/>
          <p:nvPr/>
        </p:nvSpPr>
        <p:spPr>
          <a:xfrm>
            <a:off x="4886793" y="1741451"/>
            <a:ext cx="6735285" cy="3969802"/>
          </a:xfrm>
          <a:prstGeom prst="roundRect">
            <a:avLst/>
          </a:prstGeom>
          <a:solidFill>
            <a:srgbClr val="1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 name="Espaço Reservado para Conteúdo 1">
            <a:extLst>
              <a:ext uri="{FF2B5EF4-FFF2-40B4-BE49-F238E27FC236}">
                <a16:creationId xmlns:a16="http://schemas.microsoft.com/office/drawing/2014/main" id="{969C1257-1C5E-6B72-4E41-6DC30464DB50}"/>
              </a:ext>
            </a:extLst>
          </p:cNvPr>
          <p:cNvSpPr>
            <a:spLocks noGrp="1"/>
          </p:cNvSpPr>
          <p:nvPr>
            <p:ph sz="quarter" idx="13"/>
          </p:nvPr>
        </p:nvSpPr>
        <p:spPr>
          <a:xfrm>
            <a:off x="789198" y="1978662"/>
            <a:ext cx="3327193" cy="4103686"/>
          </a:xfrm>
        </p:spPr>
        <p:txBody>
          <a:bodyPr/>
          <a:lstStyle/>
          <a:p>
            <a:r>
              <a:rPr lang="pt-BR" b="1" dirty="0" err="1">
                <a:solidFill>
                  <a:schemeClr val="bg1"/>
                </a:solidFill>
              </a:rPr>
              <a:t>Advantages</a:t>
            </a:r>
            <a:endParaRPr lang="pt-BR" b="1" dirty="0">
              <a:solidFill>
                <a:schemeClr val="bg1"/>
              </a:solidFill>
            </a:endParaRPr>
          </a:p>
          <a:p>
            <a:pPr marL="271463" marR="0" lvl="0" indent="-171450" algn="l" defTabSz="914400" rtl="0" eaLnBrk="1" fontAlgn="auto" latinLnBrk="0" hangingPunct="1">
              <a:lnSpc>
                <a:spcPct val="100000"/>
              </a:lnSpc>
              <a:spcBef>
                <a:spcPts val="1000"/>
              </a:spcBef>
              <a:spcAft>
                <a:spcPts val="0"/>
              </a:spcAft>
              <a:buClr>
                <a:srgbClr val="EC6415"/>
              </a:buClr>
              <a:buSzPct val="100000"/>
              <a:buFont typeface="Wingdings" panose="05000000000000000000" pitchFamily="2" charset="2"/>
              <a:buChar char="§"/>
              <a:tabLst/>
              <a:defRPr/>
            </a:pPr>
            <a:r>
              <a:rPr kumimoji="0" lang="en-US" sz="1900" u="none" strike="noStrike" kern="1200" cap="none" spc="0" normalizeH="0" baseline="0" noProof="0" dirty="0">
                <a:ln>
                  <a:noFill/>
                </a:ln>
                <a:solidFill>
                  <a:schemeClr val="bg1"/>
                </a:solidFill>
                <a:effectLst/>
                <a:uLnTx/>
                <a:uFillTx/>
                <a:ea typeface="Verdana" panose="020B0604030504040204" pitchFamily="34" charset="0"/>
                <a:cs typeface="+mn-cs"/>
              </a:rPr>
              <a:t>Potential use </a:t>
            </a:r>
            <a:r>
              <a:rPr lang="en-US" sz="1900" dirty="0">
                <a:solidFill>
                  <a:schemeClr val="bg1"/>
                </a:solidFill>
                <a:ea typeface="Verdana" panose="020B0604030504040204" pitchFamily="34" charset="0"/>
              </a:rPr>
              <a:t>targeting those who struggle most with adherence</a:t>
            </a:r>
          </a:p>
          <a:p>
            <a:pPr marL="271463" marR="0" lvl="0" indent="-171450" algn="l" defTabSz="914400" rtl="0" eaLnBrk="1" fontAlgn="auto" latinLnBrk="0" hangingPunct="1">
              <a:lnSpc>
                <a:spcPct val="100000"/>
              </a:lnSpc>
              <a:spcBef>
                <a:spcPts val="1000"/>
              </a:spcBef>
              <a:spcAft>
                <a:spcPts val="0"/>
              </a:spcAft>
              <a:buClr>
                <a:srgbClr val="EC6415"/>
              </a:buClr>
              <a:buSzPct val="100000"/>
              <a:buFont typeface="Wingdings" panose="05000000000000000000" pitchFamily="2" charset="2"/>
              <a:buChar char="§"/>
              <a:tabLst/>
              <a:defRPr/>
            </a:pPr>
            <a:endParaRPr lang="pt-BR" dirty="0">
              <a:solidFill>
                <a:schemeClr val="bg1"/>
              </a:solidFill>
            </a:endParaRPr>
          </a:p>
        </p:txBody>
      </p:sp>
      <p:sp>
        <p:nvSpPr>
          <p:cNvPr id="3" name="Espaço Reservado para Conteúdo 2">
            <a:extLst>
              <a:ext uri="{FF2B5EF4-FFF2-40B4-BE49-F238E27FC236}">
                <a16:creationId xmlns:a16="http://schemas.microsoft.com/office/drawing/2014/main" id="{D056AA87-8608-55D4-D2A6-AAB4D3EFB8E1}"/>
              </a:ext>
            </a:extLst>
          </p:cNvPr>
          <p:cNvSpPr>
            <a:spLocks noGrp="1"/>
          </p:cNvSpPr>
          <p:nvPr>
            <p:ph sz="quarter" idx="14"/>
          </p:nvPr>
        </p:nvSpPr>
        <p:spPr>
          <a:xfrm>
            <a:off x="5276538" y="1978661"/>
            <a:ext cx="6126263" cy="4103687"/>
          </a:xfrm>
        </p:spPr>
        <p:txBody>
          <a:bodyPr>
            <a:normAutofit/>
          </a:bodyPr>
          <a:lstStyle/>
          <a:p>
            <a:r>
              <a:rPr lang="pt-BR" b="1" dirty="0" err="1">
                <a:solidFill>
                  <a:schemeClr val="bg1"/>
                </a:solidFill>
              </a:rPr>
              <a:t>Barriers</a:t>
            </a:r>
            <a:endParaRPr lang="pt-BR" b="1" dirty="0">
              <a:solidFill>
                <a:schemeClr val="bg1"/>
              </a:solidFill>
            </a:endParaRPr>
          </a:p>
          <a:p>
            <a:pPr marL="271463" indent="-171450" algn="l">
              <a:buClr>
                <a:srgbClr val="EC6415"/>
              </a:buClr>
              <a:buFont typeface="Wingdings" panose="05000000000000000000" pitchFamily="2" charset="2"/>
              <a:buChar char="§"/>
            </a:pPr>
            <a:r>
              <a:rPr lang="en-US" sz="1600" dirty="0">
                <a:solidFill>
                  <a:schemeClr val="bg1"/>
                </a:solidFill>
                <a:effectLst/>
                <a:ea typeface="Verdana" panose="020B0604030504040204" pitchFamily="34" charset="0"/>
              </a:rPr>
              <a:t>Frequent clinic visits (at least every two months)</a:t>
            </a:r>
            <a:endParaRPr lang="pt-BR" sz="1600" dirty="0">
              <a:solidFill>
                <a:schemeClr val="bg1"/>
              </a:solidFill>
              <a:effectLst/>
              <a:ea typeface="Verdana" panose="020B0604030504040204" pitchFamily="34" charset="0"/>
            </a:endParaRPr>
          </a:p>
          <a:p>
            <a:pPr marL="271463" indent="-171450" algn="l">
              <a:buClr>
                <a:srgbClr val="EC6415"/>
              </a:buClr>
              <a:buFont typeface="Wingdings" panose="05000000000000000000" pitchFamily="2" charset="2"/>
              <a:buChar char="§"/>
            </a:pPr>
            <a:r>
              <a:rPr lang="en-US" sz="1600" dirty="0">
                <a:solidFill>
                  <a:schemeClr val="bg1"/>
                </a:solidFill>
                <a:effectLst/>
                <a:ea typeface="Verdana" panose="020B0604030504040204" pitchFamily="34" charset="0"/>
              </a:rPr>
              <a:t>Gluteal injection site issues (</a:t>
            </a:r>
            <a:r>
              <a:rPr lang="en-US" sz="1600" dirty="0" err="1">
                <a:solidFill>
                  <a:schemeClr val="bg1"/>
                </a:solidFill>
                <a:effectLst/>
                <a:ea typeface="Verdana" panose="020B0604030504040204" pitchFamily="34" charset="0"/>
              </a:rPr>
              <a:t>eg.</a:t>
            </a:r>
            <a:r>
              <a:rPr lang="en-US" sz="1600" dirty="0">
                <a:solidFill>
                  <a:schemeClr val="bg1"/>
                </a:solidFill>
                <a:effectLst/>
                <a:ea typeface="Verdana" panose="020B0604030504040204" pitchFamily="34" charset="0"/>
              </a:rPr>
              <a:t> obesity, buttock implants, tattoos)</a:t>
            </a:r>
            <a:endParaRPr lang="pt-BR" sz="1600" dirty="0">
              <a:solidFill>
                <a:schemeClr val="bg1"/>
              </a:solidFill>
              <a:effectLst/>
              <a:ea typeface="Verdana" panose="020B0604030504040204" pitchFamily="34" charset="0"/>
            </a:endParaRPr>
          </a:p>
          <a:p>
            <a:pPr marL="271463" indent="-171450" algn="l">
              <a:buClr>
                <a:srgbClr val="EC6415"/>
              </a:buClr>
              <a:buFont typeface="Wingdings" panose="05000000000000000000" pitchFamily="2" charset="2"/>
              <a:buChar char="§"/>
            </a:pPr>
            <a:r>
              <a:rPr lang="en-US" sz="1600" dirty="0">
                <a:solidFill>
                  <a:schemeClr val="bg1"/>
                </a:solidFill>
                <a:effectLst/>
                <a:ea typeface="Verdana" panose="020B0604030504040204" pitchFamily="34" charset="0"/>
              </a:rPr>
              <a:t>Patient access (transportation, insurance)</a:t>
            </a:r>
            <a:endParaRPr lang="pt-BR" sz="1600" dirty="0">
              <a:solidFill>
                <a:schemeClr val="bg1"/>
              </a:solidFill>
              <a:effectLst/>
              <a:ea typeface="Verdana" panose="020B0604030504040204" pitchFamily="34" charset="0"/>
            </a:endParaRPr>
          </a:p>
          <a:p>
            <a:pPr marL="271463" indent="-171450" algn="l">
              <a:buClr>
                <a:srgbClr val="EC6415"/>
              </a:buClr>
              <a:buFont typeface="Wingdings" panose="05000000000000000000" pitchFamily="2" charset="2"/>
              <a:buChar char="§"/>
            </a:pPr>
            <a:r>
              <a:rPr lang="en-US" sz="1600" dirty="0">
                <a:solidFill>
                  <a:schemeClr val="bg1"/>
                </a:solidFill>
                <a:effectLst/>
                <a:ea typeface="Verdana" panose="020B0604030504040204" pitchFamily="34" charset="0"/>
              </a:rPr>
              <a:t>Lack of efficacy/safety data in children &lt;12 years</a:t>
            </a:r>
            <a:endParaRPr lang="pt-BR" sz="1600" dirty="0">
              <a:solidFill>
                <a:schemeClr val="bg1"/>
              </a:solidFill>
              <a:effectLst/>
              <a:ea typeface="Verdana" panose="020B0604030504040204" pitchFamily="34" charset="0"/>
            </a:endParaRPr>
          </a:p>
          <a:p>
            <a:pPr marL="271463" indent="-171450" algn="l">
              <a:buClr>
                <a:srgbClr val="EC6415"/>
              </a:buClr>
              <a:buFont typeface="Wingdings" panose="05000000000000000000" pitchFamily="2" charset="2"/>
              <a:buChar char="§"/>
            </a:pPr>
            <a:r>
              <a:rPr lang="en-US" sz="1600" dirty="0">
                <a:solidFill>
                  <a:schemeClr val="bg1"/>
                </a:solidFill>
                <a:effectLst/>
                <a:ea typeface="Verdana" panose="020B0604030504040204" pitchFamily="34" charset="0"/>
              </a:rPr>
              <a:t>Lack of efficacy/safety data in pregnancy/breastfeeding</a:t>
            </a:r>
            <a:endParaRPr lang="pt-BR" sz="1600" dirty="0">
              <a:solidFill>
                <a:schemeClr val="bg1"/>
              </a:solidFill>
              <a:effectLst/>
              <a:ea typeface="Verdana" panose="020B0604030504040204" pitchFamily="34" charset="0"/>
            </a:endParaRPr>
          </a:p>
          <a:p>
            <a:pPr marL="271463" indent="-171450" algn="l">
              <a:buClr>
                <a:srgbClr val="EC6415"/>
              </a:buClr>
              <a:buFont typeface="Wingdings" panose="05000000000000000000" pitchFamily="2" charset="2"/>
              <a:buChar char="§"/>
            </a:pPr>
            <a:r>
              <a:rPr lang="en-US" sz="1600" dirty="0">
                <a:solidFill>
                  <a:schemeClr val="bg1"/>
                </a:solidFill>
                <a:effectLst/>
                <a:ea typeface="Verdana" panose="020B0604030504040204" pitchFamily="34" charset="0"/>
              </a:rPr>
              <a:t>Lack of efficacy data in patients with prior virologic failure</a:t>
            </a:r>
            <a:endParaRPr lang="pt-BR" sz="1600" dirty="0">
              <a:solidFill>
                <a:schemeClr val="bg1"/>
              </a:solidFill>
              <a:effectLst/>
              <a:ea typeface="Verdana" panose="020B0604030504040204" pitchFamily="34" charset="0"/>
            </a:endParaRPr>
          </a:p>
          <a:p>
            <a:pPr marL="271463" indent="-171450" algn="l">
              <a:buClr>
                <a:srgbClr val="EC6415"/>
              </a:buClr>
              <a:buFont typeface="Wingdings" panose="05000000000000000000" pitchFamily="2" charset="2"/>
              <a:buChar char="§"/>
            </a:pPr>
            <a:r>
              <a:rPr lang="en-US" sz="1600" dirty="0">
                <a:solidFill>
                  <a:schemeClr val="bg1"/>
                </a:solidFill>
                <a:effectLst/>
                <a:ea typeface="Verdana" panose="020B0604030504040204" pitchFamily="34" charset="0"/>
              </a:rPr>
              <a:t>Inability to treat HBV co-infection</a:t>
            </a:r>
          </a:p>
          <a:p>
            <a:pPr marL="271463" indent="-171450" algn="l">
              <a:buClr>
                <a:srgbClr val="EC6415"/>
              </a:buClr>
              <a:buFont typeface="Wingdings" panose="05000000000000000000" pitchFamily="2" charset="2"/>
              <a:buChar char="§"/>
            </a:pPr>
            <a:endParaRPr lang="pt-BR" sz="2000" dirty="0">
              <a:solidFill>
                <a:schemeClr val="bg1"/>
              </a:solidFill>
              <a:effectLst/>
              <a:ea typeface="Verdana" panose="020B0604030504040204" pitchFamily="34" charset="0"/>
              <a:cs typeface="Times New Roman" panose="02020603050405020304" pitchFamily="18" charset="0"/>
            </a:endParaRPr>
          </a:p>
          <a:p>
            <a:endParaRPr lang="pt-BR" dirty="0">
              <a:solidFill>
                <a:schemeClr val="bg1"/>
              </a:solidFill>
            </a:endParaRPr>
          </a:p>
        </p:txBody>
      </p:sp>
      <p:sp>
        <p:nvSpPr>
          <p:cNvPr id="4" name="Título 3">
            <a:extLst>
              <a:ext uri="{FF2B5EF4-FFF2-40B4-BE49-F238E27FC236}">
                <a16:creationId xmlns:a16="http://schemas.microsoft.com/office/drawing/2014/main" id="{99665160-48B5-05AA-BAC8-8B54849D0C62}"/>
              </a:ext>
            </a:extLst>
          </p:cNvPr>
          <p:cNvSpPr>
            <a:spLocks noGrp="1"/>
          </p:cNvSpPr>
          <p:nvPr>
            <p:ph type="title"/>
          </p:nvPr>
        </p:nvSpPr>
        <p:spPr/>
        <p:txBody>
          <a:bodyPr>
            <a:normAutofit/>
          </a:bodyPr>
          <a:lstStyle/>
          <a:p>
            <a:r>
              <a:rPr lang="en-US" sz="3600" dirty="0"/>
              <a:t>Individual-Level advantages and barriers</a:t>
            </a:r>
            <a:endParaRPr lang="pt-BR" sz="3600" dirty="0"/>
          </a:p>
        </p:txBody>
      </p:sp>
    </p:spTree>
    <p:extLst>
      <p:ext uri="{BB962C8B-B14F-4D97-AF65-F5344CB8AC3E}">
        <p14:creationId xmlns:p14="http://schemas.microsoft.com/office/powerpoint/2010/main" val="202740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7">
            <a:extLst>
              <a:ext uri="{FF2B5EF4-FFF2-40B4-BE49-F238E27FC236}">
                <a16:creationId xmlns:a16="http://schemas.microsoft.com/office/drawing/2014/main" id="{6FAFEF50-4025-A513-E09A-8977FC126F33}"/>
              </a:ext>
            </a:extLst>
          </p:cNvPr>
          <p:cNvSpPr/>
          <p:nvPr/>
        </p:nvSpPr>
        <p:spPr>
          <a:xfrm>
            <a:off x="389264" y="1741452"/>
            <a:ext cx="4107785" cy="3969801"/>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8" name="Retângulo de cantos arredondados 8">
            <a:extLst>
              <a:ext uri="{FF2B5EF4-FFF2-40B4-BE49-F238E27FC236}">
                <a16:creationId xmlns:a16="http://schemas.microsoft.com/office/drawing/2014/main" id="{64AF78A0-0A94-AB2F-914E-26CEE2B388A5}"/>
              </a:ext>
            </a:extLst>
          </p:cNvPr>
          <p:cNvSpPr/>
          <p:nvPr/>
        </p:nvSpPr>
        <p:spPr>
          <a:xfrm>
            <a:off x="4886793" y="1741450"/>
            <a:ext cx="7150309" cy="4408484"/>
          </a:xfrm>
          <a:prstGeom prst="roundRect">
            <a:avLst/>
          </a:prstGeom>
          <a:solidFill>
            <a:srgbClr val="1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 name="Espaço Reservado para Conteúdo 1">
            <a:extLst>
              <a:ext uri="{FF2B5EF4-FFF2-40B4-BE49-F238E27FC236}">
                <a16:creationId xmlns:a16="http://schemas.microsoft.com/office/drawing/2014/main" id="{B0DBD8DF-B696-8104-1C8B-0960A924318A}"/>
              </a:ext>
            </a:extLst>
          </p:cNvPr>
          <p:cNvSpPr>
            <a:spLocks noGrp="1"/>
          </p:cNvSpPr>
          <p:nvPr>
            <p:ph sz="quarter" idx="13"/>
          </p:nvPr>
        </p:nvSpPr>
        <p:spPr>
          <a:xfrm>
            <a:off x="726846" y="1977863"/>
            <a:ext cx="4534886" cy="4408484"/>
          </a:xfrm>
        </p:spPr>
        <p:txBody>
          <a:bodyPr/>
          <a:lstStyle/>
          <a:p>
            <a:r>
              <a:rPr lang="pt-BR" b="1" dirty="0" err="1">
                <a:solidFill>
                  <a:schemeClr val="bg1"/>
                </a:solidFill>
              </a:rPr>
              <a:t>Advantages</a:t>
            </a:r>
            <a:endParaRPr lang="pt-BR" b="1" dirty="0">
              <a:solidFill>
                <a:schemeClr val="bg1"/>
              </a:solidFill>
            </a:endParaRP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Less</a:t>
            </a:r>
            <a:r>
              <a:rPr kumimoji="0" lang="pt-BR" sz="1900" u="none" strike="noStrike" kern="1200" cap="none" spc="0" normalizeH="0" baseline="0" noProof="0" dirty="0">
                <a:ln>
                  <a:noFill/>
                </a:ln>
                <a:solidFill>
                  <a:schemeClr val="bg1"/>
                </a:solidFill>
                <a:effectLst/>
                <a:uLnTx/>
                <a:uFillTx/>
                <a:ea typeface="Verdana" panose="020B0604030504040204" pitchFamily="34" charset="0"/>
                <a:cs typeface="+mn-cs"/>
              </a:rPr>
              <a:t> </a:t>
            </a: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treatment</a:t>
            </a:r>
            <a:r>
              <a:rPr kumimoji="0" lang="pt-BR" sz="1900" u="none" strike="noStrike" kern="1200" cap="none" spc="0" normalizeH="0" baseline="0" noProof="0" dirty="0">
                <a:ln>
                  <a:noFill/>
                </a:ln>
                <a:solidFill>
                  <a:schemeClr val="bg1"/>
                </a:solidFill>
                <a:effectLst/>
                <a:uLnTx/>
                <a:uFillTx/>
                <a:ea typeface="Verdana" panose="020B0604030504040204" pitchFamily="34" charset="0"/>
                <a:cs typeface="+mn-cs"/>
              </a:rPr>
              <a:t> </a:t>
            </a: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failures</a:t>
            </a:r>
            <a:endParaRPr lang="pt-BR" sz="1900" dirty="0">
              <a:solidFill>
                <a:schemeClr val="bg1"/>
              </a:solidFill>
              <a:ea typeface="Verdana" panose="020B0604030504040204" pitchFamily="34" charset="0"/>
            </a:endParaRP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Less</a:t>
            </a:r>
            <a:r>
              <a:rPr kumimoji="0" lang="pt-BR" sz="1900" u="none" strike="noStrike" kern="1200" cap="none" spc="0" normalizeH="0" baseline="0" noProof="0" dirty="0">
                <a:ln>
                  <a:noFill/>
                </a:ln>
                <a:solidFill>
                  <a:schemeClr val="bg1"/>
                </a:solidFill>
                <a:effectLst/>
                <a:uLnTx/>
                <a:uFillTx/>
                <a:ea typeface="Verdana" panose="020B0604030504040204" pitchFamily="34" charset="0"/>
                <a:cs typeface="+mn-cs"/>
              </a:rPr>
              <a:t> </a:t>
            </a: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hospitalizations</a:t>
            </a:r>
            <a:endParaRPr kumimoji="0" lang="pt-BR" sz="1900" u="none" strike="noStrike" kern="1200" cap="none" spc="0" normalizeH="0" baseline="0" noProof="0" dirty="0">
              <a:ln>
                <a:noFill/>
              </a:ln>
              <a:solidFill>
                <a:schemeClr val="bg1"/>
              </a:solidFill>
              <a:effectLst/>
              <a:uLnTx/>
              <a:uFillTx/>
              <a:ea typeface="Verdana" panose="020B0604030504040204" pitchFamily="34" charset="0"/>
              <a:cs typeface="+mn-cs"/>
            </a:endParaRP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lang="pt-BR" sz="1900" dirty="0">
                <a:solidFill>
                  <a:schemeClr val="bg1"/>
                </a:solidFill>
                <a:ea typeface="Verdana" panose="020B0604030504040204" pitchFamily="34" charset="0"/>
              </a:rPr>
              <a:t>L</a:t>
            </a: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ower</a:t>
            </a:r>
            <a:r>
              <a:rPr kumimoji="0" lang="pt-BR" sz="1900" u="none" strike="noStrike" kern="1200" cap="none" spc="0" normalizeH="0" baseline="0" noProof="0" dirty="0">
                <a:ln>
                  <a:noFill/>
                </a:ln>
                <a:solidFill>
                  <a:schemeClr val="bg1"/>
                </a:solidFill>
                <a:effectLst/>
                <a:uLnTx/>
                <a:uFillTx/>
                <a:ea typeface="Verdana" panose="020B0604030504040204" pitchFamily="34" charset="0"/>
                <a:cs typeface="+mn-cs"/>
              </a:rPr>
              <a:t> </a:t>
            </a: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health</a:t>
            </a:r>
            <a:r>
              <a:rPr kumimoji="0" lang="pt-BR" sz="1900" u="none" strike="noStrike" kern="1200" cap="none" spc="0" normalizeH="0" baseline="0" noProof="0" dirty="0">
                <a:ln>
                  <a:noFill/>
                </a:ln>
                <a:solidFill>
                  <a:schemeClr val="bg1"/>
                </a:solidFill>
                <a:effectLst/>
                <a:uLnTx/>
                <a:uFillTx/>
                <a:ea typeface="Verdana" panose="020B0604030504040204" pitchFamily="34" charset="0"/>
                <a:cs typeface="+mn-cs"/>
              </a:rPr>
              <a:t> </a:t>
            </a: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care</a:t>
            </a:r>
            <a:r>
              <a:rPr kumimoji="0" lang="pt-BR" sz="1900" u="none" strike="noStrike" kern="1200" cap="none" spc="0" normalizeH="0" baseline="0" noProof="0" dirty="0">
                <a:ln>
                  <a:noFill/>
                </a:ln>
                <a:solidFill>
                  <a:schemeClr val="bg1"/>
                </a:solidFill>
                <a:effectLst/>
                <a:uLnTx/>
                <a:uFillTx/>
                <a:ea typeface="Verdana" panose="020B0604030504040204" pitchFamily="34" charset="0"/>
                <a:cs typeface="+mn-cs"/>
              </a:rPr>
              <a:t> </a:t>
            </a:r>
            <a:r>
              <a:rPr kumimoji="0" lang="pt-BR" sz="1900" u="none" strike="noStrike" kern="1200" cap="none" spc="0" normalizeH="0" baseline="0" noProof="0" dirty="0" err="1">
                <a:ln>
                  <a:noFill/>
                </a:ln>
                <a:solidFill>
                  <a:schemeClr val="bg1"/>
                </a:solidFill>
                <a:effectLst/>
                <a:uLnTx/>
                <a:uFillTx/>
                <a:ea typeface="Verdana" panose="020B0604030504040204" pitchFamily="34" charset="0"/>
                <a:cs typeface="+mn-cs"/>
              </a:rPr>
              <a:t>costs</a:t>
            </a:r>
            <a:endParaRPr lang="pt-BR" sz="1900" dirty="0">
              <a:solidFill>
                <a:schemeClr val="bg1"/>
              </a:solidFill>
            </a:endParaRPr>
          </a:p>
          <a:p>
            <a:endParaRPr lang="pt-BR" dirty="0">
              <a:solidFill>
                <a:schemeClr val="bg1"/>
              </a:solidFill>
            </a:endParaRPr>
          </a:p>
        </p:txBody>
      </p:sp>
      <p:sp>
        <p:nvSpPr>
          <p:cNvPr id="3" name="Espaço Reservado para Conteúdo 2">
            <a:extLst>
              <a:ext uri="{FF2B5EF4-FFF2-40B4-BE49-F238E27FC236}">
                <a16:creationId xmlns:a16="http://schemas.microsoft.com/office/drawing/2014/main" id="{AFFAD3F8-40C5-DC83-7D34-34F1573D6B1C}"/>
              </a:ext>
            </a:extLst>
          </p:cNvPr>
          <p:cNvSpPr>
            <a:spLocks noGrp="1"/>
          </p:cNvSpPr>
          <p:nvPr>
            <p:ph sz="quarter" idx="14"/>
          </p:nvPr>
        </p:nvSpPr>
        <p:spPr>
          <a:xfrm>
            <a:off x="5295228" y="1977863"/>
            <a:ext cx="6453255" cy="4103687"/>
          </a:xfrm>
        </p:spPr>
        <p:txBody>
          <a:bodyPr>
            <a:noAutofit/>
          </a:bodyPr>
          <a:lstStyle/>
          <a:p>
            <a:pPr>
              <a:lnSpc>
                <a:spcPts val="1900"/>
              </a:lnSpc>
              <a:spcBef>
                <a:spcPts val="600"/>
              </a:spcBef>
            </a:pPr>
            <a:r>
              <a:rPr lang="pt-BR" b="1" dirty="0" err="1">
                <a:solidFill>
                  <a:schemeClr val="bg1"/>
                </a:solidFill>
              </a:rPr>
              <a:t>Barriers</a:t>
            </a:r>
            <a:endParaRPr lang="pt-BR" b="1" dirty="0">
              <a:solidFill>
                <a:schemeClr val="bg1"/>
              </a:solidFill>
            </a:endParaRP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ffectLst/>
                <a:ea typeface="Verdana" panose="020B0604030504040204" pitchFamily="34" charset="0"/>
              </a:rPr>
              <a:t>Healthcare personnel education and training requirements</a:t>
            </a:r>
            <a:endParaRPr lang="pt-BR" sz="1600" dirty="0">
              <a:solidFill>
                <a:schemeClr val="bg1"/>
              </a:solidFill>
              <a:effectLst/>
              <a:ea typeface="Verdana" panose="020B0604030504040204" pitchFamily="34" charset="0"/>
            </a:endParaRP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ffectLst/>
                <a:ea typeface="Verdana" panose="020B0604030504040204" pitchFamily="34" charset="0"/>
              </a:rPr>
              <a:t>Increased clinic volume/need for private space for injections</a:t>
            </a:r>
            <a:endParaRPr lang="pt-BR" sz="1600" dirty="0">
              <a:solidFill>
                <a:schemeClr val="bg1"/>
              </a:solidFill>
              <a:effectLst/>
              <a:ea typeface="Verdana" panose="020B0604030504040204" pitchFamily="34" charset="0"/>
            </a:endParaRP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ffectLst/>
                <a:ea typeface="Verdana" panose="020B0604030504040204" pitchFamily="34" charset="0"/>
              </a:rPr>
              <a:t>Need for cold-chain storage capacity</a:t>
            </a:r>
            <a:endParaRPr lang="pt-BR" sz="1600" dirty="0">
              <a:solidFill>
                <a:schemeClr val="bg1"/>
              </a:solidFill>
              <a:effectLst/>
              <a:ea typeface="Verdana" panose="020B0604030504040204" pitchFamily="34" charset="0"/>
            </a:endParaRP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ffectLst/>
                <a:ea typeface="Verdana" panose="020B0604030504040204" pitchFamily="34" charset="0"/>
              </a:rPr>
              <a:t>Higher Drug cost </a:t>
            </a:r>
            <a:endParaRPr lang="pt-BR" sz="1600" dirty="0">
              <a:solidFill>
                <a:schemeClr val="bg1"/>
              </a:solidFill>
              <a:effectLst/>
              <a:ea typeface="Verdana" panose="020B0604030504040204" pitchFamily="34" charset="0"/>
            </a:endParaRP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ffectLst/>
                <a:ea typeface="Verdana" panose="020B0604030504040204" pitchFamily="34" charset="0"/>
              </a:rPr>
              <a:t>Staffing and space constraints</a:t>
            </a: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a typeface="Verdana" panose="020B0604030504040204" pitchFamily="34" charset="0"/>
                <a:cs typeface="Times New Roman" panose="02020603050405020304" pitchFamily="18" charset="0"/>
              </a:rPr>
              <a:t>Pre-treatment genotyping not available</a:t>
            </a: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ffectLst/>
                <a:ea typeface="Verdana" panose="020B0604030504040204" pitchFamily="34" charset="0"/>
                <a:cs typeface="Times New Roman" panose="02020603050405020304" pitchFamily="18" charset="0"/>
              </a:rPr>
              <a:t>Injection tracking systems/monitor missing </a:t>
            </a:r>
            <a:r>
              <a:rPr lang="en-US" sz="1600" dirty="0" err="1">
                <a:solidFill>
                  <a:schemeClr val="bg1"/>
                </a:solidFill>
                <a:effectLst/>
                <a:ea typeface="Verdana" panose="020B0604030504040204" pitchFamily="34" charset="0"/>
                <a:cs typeface="Times New Roman" panose="02020603050405020304" pitchFamily="18" charset="0"/>
              </a:rPr>
              <a:t>appoinments</a:t>
            </a:r>
            <a:endParaRPr lang="en-US" sz="1600" dirty="0">
              <a:solidFill>
                <a:schemeClr val="bg1"/>
              </a:solidFill>
              <a:effectLst/>
              <a:ea typeface="Verdana" panose="020B0604030504040204" pitchFamily="34" charset="0"/>
              <a:cs typeface="Times New Roman" panose="02020603050405020304" pitchFamily="18" charset="0"/>
            </a:endParaRP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a typeface="Verdana" panose="020B0604030504040204" pitchFamily="34" charset="0"/>
                <a:cs typeface="Times New Roman" panose="02020603050405020304" pitchFamily="18" charset="0"/>
              </a:rPr>
              <a:t>Monitor reloading needs</a:t>
            </a: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ffectLst/>
                <a:ea typeface="Verdana" panose="020B0604030504040204" pitchFamily="34" charset="0"/>
                <a:cs typeface="Times New Roman" panose="02020603050405020304" pitchFamily="18" charset="0"/>
              </a:rPr>
              <a:t>Bridging with oral ART while unable to come for injections</a:t>
            </a: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a typeface="Verdana" panose="020B0604030504040204" pitchFamily="34" charset="0"/>
                <a:cs typeface="Times New Roman" panose="02020603050405020304" pitchFamily="18" charset="0"/>
              </a:rPr>
              <a:t>Implications for DSD/task shifting</a:t>
            </a:r>
          </a:p>
          <a:p>
            <a:pPr marL="271463" indent="-171450" algn="l">
              <a:lnSpc>
                <a:spcPts val="1900"/>
              </a:lnSpc>
              <a:spcBef>
                <a:spcPts val="600"/>
              </a:spcBef>
              <a:buClr>
                <a:srgbClr val="FF890D"/>
              </a:buClr>
              <a:buFont typeface="Wingdings" panose="05000000000000000000" pitchFamily="2" charset="2"/>
              <a:buChar char="§"/>
            </a:pPr>
            <a:r>
              <a:rPr lang="en-US" sz="1600" dirty="0">
                <a:solidFill>
                  <a:schemeClr val="bg1"/>
                </a:solidFill>
                <a:ea typeface="Verdana" panose="020B0604030504040204" pitchFamily="34" charset="0"/>
                <a:cs typeface="Times New Roman" panose="02020603050405020304" pitchFamily="18" charset="0"/>
              </a:rPr>
              <a:t>Need monthly visits (contrast with  3-6 monthly visits  recommended for TLD)</a:t>
            </a:r>
            <a:endParaRPr lang="pt-BR" sz="1600" dirty="0">
              <a:solidFill>
                <a:schemeClr val="bg1"/>
              </a:solidFill>
            </a:endParaRPr>
          </a:p>
        </p:txBody>
      </p:sp>
      <p:sp>
        <p:nvSpPr>
          <p:cNvPr id="4" name="Título 3">
            <a:extLst>
              <a:ext uri="{FF2B5EF4-FFF2-40B4-BE49-F238E27FC236}">
                <a16:creationId xmlns:a16="http://schemas.microsoft.com/office/drawing/2014/main" id="{59B02A04-0965-2AC8-70E6-CEB98D9BF64D}"/>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solidFill>
                  <a:srgbClr val="FF890E"/>
                </a:solidFill>
                <a:effectLst/>
                <a:uLnTx/>
                <a:uFillTx/>
              </a:rPr>
              <a:t>System-Level advantages and barriers</a:t>
            </a:r>
            <a:endParaRPr lang="pt-BR" sz="4000" dirty="0"/>
          </a:p>
        </p:txBody>
      </p:sp>
    </p:spTree>
    <p:extLst>
      <p:ext uri="{BB962C8B-B14F-4D97-AF65-F5344CB8AC3E}">
        <p14:creationId xmlns:p14="http://schemas.microsoft.com/office/powerpoint/2010/main" val="391883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BE7BD-B037-083E-AEFB-04A08B74E695}"/>
              </a:ext>
            </a:extLst>
          </p:cNvPr>
          <p:cNvSpPr>
            <a:spLocks noGrp="1"/>
          </p:cNvSpPr>
          <p:nvPr>
            <p:ph sz="quarter" idx="13"/>
          </p:nvPr>
        </p:nvSpPr>
        <p:spPr>
          <a:xfrm>
            <a:off x="2430744" y="268292"/>
            <a:ext cx="9462271" cy="964160"/>
          </a:xfrm>
        </p:spPr>
        <p:txBody>
          <a:bodyPr>
            <a:normAutofit/>
          </a:bodyPr>
          <a:lstStyle/>
          <a:p>
            <a:r>
              <a:rPr lang="en-US" b="1" dirty="0">
                <a:solidFill>
                  <a:srgbClr val="FF890E"/>
                </a:solidFill>
              </a:rPr>
              <a:t>Differentiated service delivery  - Elements to consider</a:t>
            </a:r>
          </a:p>
        </p:txBody>
      </p:sp>
      <p:pic>
        <p:nvPicPr>
          <p:cNvPr id="4" name="Picture 3">
            <a:extLst>
              <a:ext uri="{FF2B5EF4-FFF2-40B4-BE49-F238E27FC236}">
                <a16:creationId xmlns:a16="http://schemas.microsoft.com/office/drawing/2014/main" id="{F4C7D5DD-1B69-798C-38EC-E223C9517234}"/>
              </a:ext>
            </a:extLst>
          </p:cNvPr>
          <p:cNvPicPr>
            <a:picLocks noChangeAspect="1"/>
          </p:cNvPicPr>
          <p:nvPr/>
        </p:nvPicPr>
        <p:blipFill>
          <a:blip r:embed="rId3"/>
          <a:stretch>
            <a:fillRect/>
          </a:stretch>
        </p:blipFill>
        <p:spPr>
          <a:xfrm>
            <a:off x="1369290" y="5501545"/>
            <a:ext cx="1734839" cy="594455"/>
          </a:xfrm>
          <a:prstGeom prst="rect">
            <a:avLst/>
          </a:prstGeom>
        </p:spPr>
      </p:pic>
      <p:pic>
        <p:nvPicPr>
          <p:cNvPr id="12" name="Imagem 11"/>
          <p:cNvPicPr>
            <a:picLocks noChangeAspect="1"/>
          </p:cNvPicPr>
          <p:nvPr/>
        </p:nvPicPr>
        <p:blipFill rotWithShape="1">
          <a:blip r:embed="rId4"/>
          <a:srcRect l="77297" t="42325" r="10372" b="21546"/>
          <a:stretch/>
        </p:blipFill>
        <p:spPr>
          <a:xfrm>
            <a:off x="3605746" y="886585"/>
            <a:ext cx="4764634" cy="4588170"/>
          </a:xfrm>
          <a:prstGeom prst="rect">
            <a:avLst/>
          </a:prstGeom>
        </p:spPr>
      </p:pic>
      <p:sp>
        <p:nvSpPr>
          <p:cNvPr id="14" name="Retângulo de cantos arredondados 7">
            <a:extLst>
              <a:ext uri="{FF2B5EF4-FFF2-40B4-BE49-F238E27FC236}">
                <a16:creationId xmlns:a16="http://schemas.microsoft.com/office/drawing/2014/main" id="{B4397127-A8D2-1237-9AB0-D75BC91052D1}"/>
              </a:ext>
            </a:extLst>
          </p:cNvPr>
          <p:cNvSpPr/>
          <p:nvPr/>
        </p:nvSpPr>
        <p:spPr>
          <a:xfrm>
            <a:off x="389264" y="1741453"/>
            <a:ext cx="3449449" cy="786743"/>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15" name="Espaço Reservado para Conteúdo 1">
            <a:extLst>
              <a:ext uri="{FF2B5EF4-FFF2-40B4-BE49-F238E27FC236}">
                <a16:creationId xmlns:a16="http://schemas.microsoft.com/office/drawing/2014/main" id="{79FD3986-AA00-5314-81EA-A1BE41C403B9}"/>
              </a:ext>
            </a:extLst>
          </p:cNvPr>
          <p:cNvSpPr txBox="1">
            <a:spLocks/>
          </p:cNvSpPr>
          <p:nvPr/>
        </p:nvSpPr>
        <p:spPr>
          <a:xfrm>
            <a:off x="726846" y="1977863"/>
            <a:ext cx="2904250" cy="107013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b="1" dirty="0" err="1">
                <a:solidFill>
                  <a:schemeClr val="bg1"/>
                </a:solidFill>
              </a:rPr>
              <a:t>Client</a:t>
            </a:r>
            <a:r>
              <a:rPr lang="pt-BR" b="1" dirty="0">
                <a:solidFill>
                  <a:schemeClr val="bg1"/>
                </a:solidFill>
              </a:rPr>
              <a:t> perspective</a:t>
            </a:r>
            <a:endParaRPr lang="pt-BR" sz="1900" dirty="0">
              <a:solidFill>
                <a:schemeClr val="bg1"/>
              </a:solidFill>
            </a:endParaRPr>
          </a:p>
          <a:p>
            <a:pPr algn="ctr"/>
            <a:endParaRPr lang="pt-BR" dirty="0">
              <a:solidFill>
                <a:schemeClr val="bg1"/>
              </a:solidFill>
            </a:endParaRPr>
          </a:p>
        </p:txBody>
      </p:sp>
      <p:sp>
        <p:nvSpPr>
          <p:cNvPr id="16" name="Retângulo de cantos arredondados 7">
            <a:extLst>
              <a:ext uri="{FF2B5EF4-FFF2-40B4-BE49-F238E27FC236}">
                <a16:creationId xmlns:a16="http://schemas.microsoft.com/office/drawing/2014/main" id="{A6453619-7F09-68A4-FC1C-DE6998A84AE4}"/>
              </a:ext>
            </a:extLst>
          </p:cNvPr>
          <p:cNvSpPr/>
          <p:nvPr/>
        </p:nvSpPr>
        <p:spPr>
          <a:xfrm>
            <a:off x="334047" y="3818467"/>
            <a:ext cx="3449449" cy="786743"/>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17" name="Espaço Reservado para Conteúdo 1">
            <a:extLst>
              <a:ext uri="{FF2B5EF4-FFF2-40B4-BE49-F238E27FC236}">
                <a16:creationId xmlns:a16="http://schemas.microsoft.com/office/drawing/2014/main" id="{E32DF1A9-49BB-B8AD-BBF7-3248A1D35927}"/>
              </a:ext>
            </a:extLst>
          </p:cNvPr>
          <p:cNvSpPr txBox="1">
            <a:spLocks/>
          </p:cNvSpPr>
          <p:nvPr/>
        </p:nvSpPr>
        <p:spPr>
          <a:xfrm>
            <a:off x="543340" y="3909105"/>
            <a:ext cx="3050209" cy="107013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b="1" dirty="0">
                <a:solidFill>
                  <a:schemeClr val="bg1"/>
                </a:solidFill>
              </a:rPr>
              <a:t>Health </a:t>
            </a:r>
            <a:r>
              <a:rPr lang="pt-BR" b="1" dirty="0" err="1">
                <a:solidFill>
                  <a:schemeClr val="bg1"/>
                </a:solidFill>
              </a:rPr>
              <a:t>care</a:t>
            </a:r>
            <a:r>
              <a:rPr lang="pt-BR" b="1" dirty="0">
                <a:solidFill>
                  <a:schemeClr val="bg1"/>
                </a:solidFill>
              </a:rPr>
              <a:t> </a:t>
            </a:r>
            <a:r>
              <a:rPr lang="pt-BR" b="1" dirty="0" err="1">
                <a:solidFill>
                  <a:schemeClr val="bg1"/>
                </a:solidFill>
              </a:rPr>
              <a:t>workers</a:t>
            </a:r>
            <a:r>
              <a:rPr lang="pt-BR" b="1" dirty="0">
                <a:solidFill>
                  <a:schemeClr val="bg1"/>
                </a:solidFill>
              </a:rPr>
              <a:t> perspective</a:t>
            </a:r>
            <a:endParaRPr lang="pt-BR" sz="1900" dirty="0">
              <a:solidFill>
                <a:schemeClr val="bg1"/>
              </a:solidFill>
            </a:endParaRPr>
          </a:p>
          <a:p>
            <a:pPr algn="ctr"/>
            <a:endParaRPr lang="pt-BR" dirty="0">
              <a:solidFill>
                <a:schemeClr val="bg1"/>
              </a:solidFill>
            </a:endParaRPr>
          </a:p>
        </p:txBody>
      </p:sp>
      <p:sp>
        <p:nvSpPr>
          <p:cNvPr id="18" name="Retângulo de cantos arredondados 7">
            <a:extLst>
              <a:ext uri="{FF2B5EF4-FFF2-40B4-BE49-F238E27FC236}">
                <a16:creationId xmlns:a16="http://schemas.microsoft.com/office/drawing/2014/main" id="{EA8013B5-FD63-5514-F701-AEB661D46FE5}"/>
              </a:ext>
            </a:extLst>
          </p:cNvPr>
          <p:cNvSpPr/>
          <p:nvPr/>
        </p:nvSpPr>
        <p:spPr>
          <a:xfrm>
            <a:off x="7628790" y="1235661"/>
            <a:ext cx="3449449" cy="786743"/>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19" name="Espaço Reservado para Conteúdo 1">
            <a:extLst>
              <a:ext uri="{FF2B5EF4-FFF2-40B4-BE49-F238E27FC236}">
                <a16:creationId xmlns:a16="http://schemas.microsoft.com/office/drawing/2014/main" id="{28C48458-8AF9-B817-B717-105F34586CFF}"/>
              </a:ext>
            </a:extLst>
          </p:cNvPr>
          <p:cNvSpPr txBox="1">
            <a:spLocks/>
          </p:cNvSpPr>
          <p:nvPr/>
        </p:nvSpPr>
        <p:spPr>
          <a:xfrm>
            <a:off x="7966372" y="1472071"/>
            <a:ext cx="2904250" cy="107013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b="1" dirty="0" err="1">
                <a:solidFill>
                  <a:schemeClr val="bg1"/>
                </a:solidFill>
              </a:rPr>
              <a:t>Group</a:t>
            </a:r>
            <a:r>
              <a:rPr lang="pt-BR" b="1" dirty="0">
                <a:solidFill>
                  <a:schemeClr val="bg1"/>
                </a:solidFill>
              </a:rPr>
              <a:t> models</a:t>
            </a:r>
            <a:endParaRPr lang="pt-BR" sz="1900" dirty="0">
              <a:solidFill>
                <a:schemeClr val="bg1"/>
              </a:solidFill>
            </a:endParaRPr>
          </a:p>
          <a:p>
            <a:pPr algn="ctr"/>
            <a:endParaRPr lang="pt-BR" dirty="0">
              <a:solidFill>
                <a:schemeClr val="bg1"/>
              </a:solidFill>
            </a:endParaRPr>
          </a:p>
        </p:txBody>
      </p:sp>
      <p:sp>
        <p:nvSpPr>
          <p:cNvPr id="20" name="Retângulo de cantos arredondados 7">
            <a:extLst>
              <a:ext uri="{FF2B5EF4-FFF2-40B4-BE49-F238E27FC236}">
                <a16:creationId xmlns:a16="http://schemas.microsoft.com/office/drawing/2014/main" id="{0CED1267-824D-DFC6-C3D1-430C006016C2}"/>
              </a:ext>
            </a:extLst>
          </p:cNvPr>
          <p:cNvSpPr/>
          <p:nvPr/>
        </p:nvSpPr>
        <p:spPr>
          <a:xfrm>
            <a:off x="7820657" y="4327778"/>
            <a:ext cx="3449449" cy="786743"/>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1" name="Espaço Reservado para Conteúdo 1">
            <a:extLst>
              <a:ext uri="{FF2B5EF4-FFF2-40B4-BE49-F238E27FC236}">
                <a16:creationId xmlns:a16="http://schemas.microsoft.com/office/drawing/2014/main" id="{E007C643-3592-8C5F-F5DB-A381E29064B4}"/>
              </a:ext>
            </a:extLst>
          </p:cNvPr>
          <p:cNvSpPr txBox="1">
            <a:spLocks/>
          </p:cNvSpPr>
          <p:nvPr/>
        </p:nvSpPr>
        <p:spPr>
          <a:xfrm>
            <a:off x="8074123" y="4537685"/>
            <a:ext cx="3050209" cy="107013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b="1" dirty="0">
                <a:solidFill>
                  <a:schemeClr val="bg1"/>
                </a:solidFill>
              </a:rPr>
              <a:t>Individual models</a:t>
            </a:r>
            <a:endParaRPr lang="pt-BR" sz="1900" dirty="0">
              <a:solidFill>
                <a:schemeClr val="bg1"/>
              </a:solidFill>
            </a:endParaRPr>
          </a:p>
          <a:p>
            <a:pPr algn="ctr"/>
            <a:endParaRPr lang="pt-BR" dirty="0">
              <a:solidFill>
                <a:schemeClr val="bg1"/>
              </a:solidFill>
            </a:endParaRPr>
          </a:p>
        </p:txBody>
      </p:sp>
      <p:sp>
        <p:nvSpPr>
          <p:cNvPr id="22" name="Espaço Reservado para Conteúdo 1">
            <a:extLst>
              <a:ext uri="{FF2B5EF4-FFF2-40B4-BE49-F238E27FC236}">
                <a16:creationId xmlns:a16="http://schemas.microsoft.com/office/drawing/2014/main" id="{8BFC1E87-06A0-622B-CF50-D629BDF6B5BD}"/>
              </a:ext>
            </a:extLst>
          </p:cNvPr>
          <p:cNvSpPr txBox="1">
            <a:spLocks/>
          </p:cNvSpPr>
          <p:nvPr/>
        </p:nvSpPr>
        <p:spPr>
          <a:xfrm>
            <a:off x="8445041" y="5131827"/>
            <a:ext cx="2508709" cy="826337"/>
          </a:xfrm>
          <a:prstGeom prst="rect">
            <a:avLst/>
          </a:prstGeom>
          <a:solidFill>
            <a:schemeClr val="bg1"/>
          </a:solidFill>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800" dirty="0" err="1">
                <a:solidFill>
                  <a:srgbClr val="076382"/>
                </a:solidFill>
              </a:rPr>
              <a:t>Based</a:t>
            </a:r>
            <a:r>
              <a:rPr lang="pt-BR" sz="1800" dirty="0">
                <a:solidFill>
                  <a:srgbClr val="076382"/>
                </a:solidFill>
              </a:rPr>
              <a:t> </a:t>
            </a:r>
            <a:r>
              <a:rPr lang="pt-BR" sz="1800" dirty="0" err="1">
                <a:solidFill>
                  <a:srgbClr val="076382"/>
                </a:solidFill>
              </a:rPr>
              <a:t>at</a:t>
            </a:r>
            <a:r>
              <a:rPr lang="pt-BR" sz="1800" dirty="0">
                <a:solidFill>
                  <a:srgbClr val="076382"/>
                </a:solidFill>
              </a:rPr>
              <a:t> </a:t>
            </a:r>
            <a:r>
              <a:rPr lang="pt-BR" sz="1800" dirty="0" err="1">
                <a:solidFill>
                  <a:srgbClr val="076382"/>
                </a:solidFill>
              </a:rPr>
              <a:t>facilities</a:t>
            </a:r>
            <a:endParaRPr lang="pt-BR" sz="1800" dirty="0">
              <a:solidFill>
                <a:srgbClr val="076382"/>
              </a:solidFill>
            </a:endParaRPr>
          </a:p>
          <a:p>
            <a:r>
              <a:rPr lang="pt-BR" sz="1800" dirty="0" err="1">
                <a:solidFill>
                  <a:srgbClr val="076382"/>
                </a:solidFill>
              </a:rPr>
              <a:t>Not</a:t>
            </a:r>
            <a:r>
              <a:rPr lang="pt-BR" sz="1800" dirty="0">
                <a:solidFill>
                  <a:srgbClr val="076382"/>
                </a:solidFill>
              </a:rPr>
              <a:t> </a:t>
            </a:r>
            <a:r>
              <a:rPr lang="pt-BR" sz="1800" dirty="0" err="1">
                <a:solidFill>
                  <a:srgbClr val="076382"/>
                </a:solidFill>
              </a:rPr>
              <a:t>based</a:t>
            </a:r>
            <a:r>
              <a:rPr lang="pt-BR" sz="1800" dirty="0">
                <a:solidFill>
                  <a:srgbClr val="076382"/>
                </a:solidFill>
              </a:rPr>
              <a:t> </a:t>
            </a:r>
            <a:r>
              <a:rPr lang="pt-BR" sz="1800" dirty="0" err="1">
                <a:solidFill>
                  <a:srgbClr val="076382"/>
                </a:solidFill>
              </a:rPr>
              <a:t>at</a:t>
            </a:r>
            <a:r>
              <a:rPr lang="pt-BR" sz="1800" dirty="0">
                <a:solidFill>
                  <a:srgbClr val="076382"/>
                </a:solidFill>
              </a:rPr>
              <a:t> </a:t>
            </a:r>
            <a:r>
              <a:rPr lang="pt-BR" sz="1800" dirty="0" err="1">
                <a:solidFill>
                  <a:srgbClr val="076382"/>
                </a:solidFill>
              </a:rPr>
              <a:t>facilities</a:t>
            </a:r>
            <a:endParaRPr lang="pt-BR" sz="1800" dirty="0">
              <a:solidFill>
                <a:srgbClr val="076382"/>
              </a:solidFill>
            </a:endParaRPr>
          </a:p>
        </p:txBody>
      </p:sp>
      <p:sp>
        <p:nvSpPr>
          <p:cNvPr id="23" name="Espaço Reservado para Conteúdo 1">
            <a:extLst>
              <a:ext uri="{FF2B5EF4-FFF2-40B4-BE49-F238E27FC236}">
                <a16:creationId xmlns:a16="http://schemas.microsoft.com/office/drawing/2014/main" id="{0C9EA97D-29A4-D230-2E50-9EEF9AE3F4FB}"/>
              </a:ext>
            </a:extLst>
          </p:cNvPr>
          <p:cNvSpPr txBox="1">
            <a:spLocks/>
          </p:cNvSpPr>
          <p:nvPr/>
        </p:nvSpPr>
        <p:spPr>
          <a:xfrm>
            <a:off x="8591870" y="2039710"/>
            <a:ext cx="3050209" cy="107013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800" dirty="0" err="1">
                <a:solidFill>
                  <a:srgbClr val="076382"/>
                </a:solidFill>
              </a:rPr>
              <a:t>Managed</a:t>
            </a:r>
            <a:r>
              <a:rPr lang="pt-BR" sz="1800" dirty="0">
                <a:solidFill>
                  <a:srgbClr val="076382"/>
                </a:solidFill>
              </a:rPr>
              <a:t> </a:t>
            </a:r>
            <a:r>
              <a:rPr lang="pt-BR" sz="1800" dirty="0" err="1">
                <a:solidFill>
                  <a:srgbClr val="076382"/>
                </a:solidFill>
              </a:rPr>
              <a:t>by</a:t>
            </a:r>
            <a:r>
              <a:rPr lang="pt-BR" sz="1800" dirty="0">
                <a:solidFill>
                  <a:srgbClr val="076382"/>
                </a:solidFill>
              </a:rPr>
              <a:t> </a:t>
            </a:r>
            <a:r>
              <a:rPr lang="pt-BR" sz="1800" dirty="0" err="1">
                <a:solidFill>
                  <a:srgbClr val="076382"/>
                </a:solidFill>
              </a:rPr>
              <a:t>health</a:t>
            </a:r>
            <a:r>
              <a:rPr lang="pt-BR" sz="1800" dirty="0">
                <a:solidFill>
                  <a:srgbClr val="076382"/>
                </a:solidFill>
              </a:rPr>
              <a:t> </a:t>
            </a:r>
            <a:r>
              <a:rPr lang="pt-BR" sz="1800" dirty="0" err="1">
                <a:solidFill>
                  <a:srgbClr val="076382"/>
                </a:solidFill>
              </a:rPr>
              <a:t>care</a:t>
            </a:r>
            <a:r>
              <a:rPr lang="pt-BR" sz="1800" dirty="0">
                <a:solidFill>
                  <a:srgbClr val="076382"/>
                </a:solidFill>
              </a:rPr>
              <a:t> </a:t>
            </a:r>
            <a:r>
              <a:rPr lang="pt-BR" sz="1800" dirty="0" err="1">
                <a:solidFill>
                  <a:srgbClr val="076382"/>
                </a:solidFill>
              </a:rPr>
              <a:t>workers</a:t>
            </a:r>
            <a:endParaRPr lang="pt-BR" sz="1800" dirty="0">
              <a:solidFill>
                <a:srgbClr val="076382"/>
              </a:solidFill>
            </a:endParaRPr>
          </a:p>
          <a:p>
            <a:r>
              <a:rPr lang="pt-BR" sz="1800" dirty="0" err="1">
                <a:solidFill>
                  <a:srgbClr val="076382"/>
                </a:solidFill>
              </a:rPr>
              <a:t>Managed</a:t>
            </a:r>
            <a:r>
              <a:rPr lang="pt-BR" sz="1800" dirty="0">
                <a:solidFill>
                  <a:srgbClr val="076382"/>
                </a:solidFill>
              </a:rPr>
              <a:t> </a:t>
            </a:r>
            <a:r>
              <a:rPr lang="pt-BR" sz="1800" dirty="0" err="1">
                <a:solidFill>
                  <a:srgbClr val="076382"/>
                </a:solidFill>
              </a:rPr>
              <a:t>by</a:t>
            </a:r>
            <a:r>
              <a:rPr lang="pt-BR" sz="1800" dirty="0">
                <a:solidFill>
                  <a:srgbClr val="076382"/>
                </a:solidFill>
              </a:rPr>
              <a:t> </a:t>
            </a:r>
            <a:r>
              <a:rPr lang="pt-BR" sz="1800" dirty="0" err="1">
                <a:solidFill>
                  <a:srgbClr val="076382"/>
                </a:solidFill>
              </a:rPr>
              <a:t>clients</a:t>
            </a:r>
            <a:endParaRPr lang="pt-BR" sz="1800" dirty="0">
              <a:solidFill>
                <a:srgbClr val="076382"/>
              </a:solidFill>
            </a:endParaRPr>
          </a:p>
          <a:p>
            <a:pPr algn="ctr"/>
            <a:endParaRPr lang="pt-BR" sz="1800" dirty="0">
              <a:solidFill>
                <a:srgbClr val="076382"/>
              </a:solidFill>
            </a:endParaRPr>
          </a:p>
        </p:txBody>
      </p:sp>
    </p:spTree>
    <p:extLst>
      <p:ext uri="{BB962C8B-B14F-4D97-AF65-F5344CB8AC3E}">
        <p14:creationId xmlns:p14="http://schemas.microsoft.com/office/powerpoint/2010/main" val="373241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D4388C26-F9A6-DAB3-8ED9-4B25194D973D}"/>
              </a:ext>
            </a:extLst>
          </p:cNvPr>
          <p:cNvPicPr>
            <a:picLocks noChangeAspect="1"/>
          </p:cNvPicPr>
          <p:nvPr/>
        </p:nvPicPr>
        <p:blipFill>
          <a:blip r:embed="rId3"/>
          <a:stretch>
            <a:fillRect/>
          </a:stretch>
        </p:blipFill>
        <p:spPr>
          <a:xfrm>
            <a:off x="2070783" y="1839316"/>
            <a:ext cx="9090042" cy="4037893"/>
          </a:xfrm>
          <a:prstGeom prst="rect">
            <a:avLst/>
          </a:prstGeom>
        </p:spPr>
      </p:pic>
      <p:sp>
        <p:nvSpPr>
          <p:cNvPr id="12" name="Rectangle 13">
            <a:extLst>
              <a:ext uri="{FF2B5EF4-FFF2-40B4-BE49-F238E27FC236}">
                <a16:creationId xmlns:a16="http://schemas.microsoft.com/office/drawing/2014/main" id="{A2AAC52D-4BBD-1CA6-3BE6-4AF2A884D842}"/>
              </a:ext>
            </a:extLst>
          </p:cNvPr>
          <p:cNvSpPr/>
          <p:nvPr/>
        </p:nvSpPr>
        <p:spPr bwMode="auto">
          <a:xfrm>
            <a:off x="438912" y="6157735"/>
            <a:ext cx="9082068" cy="161583"/>
          </a:xfrm>
          <a:prstGeom prst="rect">
            <a:avLst/>
          </a:prstGeom>
        </p:spPr>
        <p:txBody>
          <a:bodyPr wrap="square" lIns="0" tIns="0" rIns="0" bIns="0">
            <a:spAutoFit/>
          </a:bodyPr>
          <a:lstStyle/>
          <a:p>
            <a:pPr>
              <a:defRPr/>
            </a:pPr>
            <a:r>
              <a:rPr lang="en-US" sz="1050" i="1"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UNAIDS 2021 Epidemiological Estimates</a:t>
            </a:r>
          </a:p>
        </p:txBody>
      </p:sp>
      <p:pic>
        <p:nvPicPr>
          <p:cNvPr id="13" name="Imagem 12">
            <a:extLst>
              <a:ext uri="{FF2B5EF4-FFF2-40B4-BE49-F238E27FC236}">
                <a16:creationId xmlns:a16="http://schemas.microsoft.com/office/drawing/2014/main" id="{8B570A18-2950-B56F-0125-DE8A7099C582}"/>
              </a:ext>
            </a:extLst>
          </p:cNvPr>
          <p:cNvPicPr>
            <a:picLocks noChangeAspect="1"/>
          </p:cNvPicPr>
          <p:nvPr/>
        </p:nvPicPr>
        <p:blipFill>
          <a:blip r:embed="rId4"/>
          <a:stretch>
            <a:fillRect/>
          </a:stretch>
        </p:blipFill>
        <p:spPr>
          <a:xfrm>
            <a:off x="274320" y="1839316"/>
            <a:ext cx="1796463" cy="529751"/>
          </a:xfrm>
          <a:prstGeom prst="rect">
            <a:avLst/>
          </a:prstGeom>
        </p:spPr>
      </p:pic>
      <p:sp>
        <p:nvSpPr>
          <p:cNvPr id="14" name="Título 3">
            <a:extLst>
              <a:ext uri="{FF2B5EF4-FFF2-40B4-BE49-F238E27FC236}">
                <a16:creationId xmlns:a16="http://schemas.microsoft.com/office/drawing/2014/main" id="{6C3E0301-475E-5A11-321E-4C2FB14D272A}"/>
              </a:ext>
            </a:extLst>
          </p:cNvPr>
          <p:cNvSpPr>
            <a:spLocks noGrp="1"/>
          </p:cNvSpPr>
          <p:nvPr>
            <p:ph type="title"/>
          </p:nvPr>
        </p:nvSpPr>
        <p:spPr>
          <a:xfrm>
            <a:off x="4116391" y="441325"/>
            <a:ext cx="6746681" cy="1223964"/>
          </a:xfrm>
        </p:spPr>
        <p:txBody>
          <a:bodyPr>
            <a:normAutofit fontScale="90000"/>
          </a:bodyPr>
          <a:lstStyle/>
          <a:p>
            <a:pPr>
              <a:lnSpc>
                <a:spcPct val="100000"/>
              </a:lnSpc>
              <a:spcBef>
                <a:spcPts val="0"/>
              </a:spcBef>
              <a:defRPr/>
            </a:pPr>
            <a:r>
              <a:rPr lang="en-US" sz="3600" dirty="0">
                <a:solidFill>
                  <a:srgbClr val="FF890E"/>
                </a:solidFill>
              </a:rPr>
              <a:t>Resource availability for HIV in LMIC </a:t>
            </a:r>
            <a:r>
              <a:rPr lang="en-US" sz="2200" b="0" dirty="0">
                <a:solidFill>
                  <a:schemeClr val="tx1">
                    <a:lumMod val="50000"/>
                    <a:lumOff val="50000"/>
                  </a:schemeClr>
                </a:solidFill>
              </a:rPr>
              <a:t>2000–2020 and 2025 target</a:t>
            </a:r>
            <a:r>
              <a:rPr lang="es-AR" sz="2200" b="0" dirty="0">
                <a:solidFill>
                  <a:schemeClr val="tx1">
                    <a:lumMod val="50000"/>
                    <a:lumOff val="50000"/>
                  </a:schemeClr>
                </a:solidFill>
              </a:rPr>
              <a:t/>
            </a:r>
            <a:br>
              <a:rPr lang="es-AR" sz="2200" b="0" dirty="0">
                <a:solidFill>
                  <a:schemeClr val="tx1">
                    <a:lumMod val="50000"/>
                    <a:lumOff val="50000"/>
                  </a:schemeClr>
                </a:solidFill>
              </a:rPr>
            </a:br>
            <a:endParaRPr lang="en-US" sz="3600" b="0" dirty="0">
              <a:solidFill>
                <a:schemeClr val="tx1">
                  <a:lumMod val="50000"/>
                  <a:lumOff val="50000"/>
                </a:schemeClr>
              </a:solidFill>
            </a:endParaRPr>
          </a:p>
        </p:txBody>
      </p:sp>
    </p:spTree>
    <p:extLst>
      <p:ext uri="{BB962C8B-B14F-4D97-AF65-F5344CB8AC3E}">
        <p14:creationId xmlns:p14="http://schemas.microsoft.com/office/powerpoint/2010/main" val="390460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E34DB-D731-078A-A92C-2B79EA69C27E}"/>
              </a:ext>
            </a:extLst>
          </p:cNvPr>
          <p:cNvSpPr>
            <a:spLocks noGrp="1"/>
          </p:cNvSpPr>
          <p:nvPr>
            <p:ph type="title"/>
          </p:nvPr>
        </p:nvSpPr>
        <p:spPr/>
        <p:txBody>
          <a:bodyPr/>
          <a:lstStyle/>
          <a:p>
            <a:r>
              <a:rPr lang="pt-BR" dirty="0" err="1"/>
              <a:t>Acknowledgments</a:t>
            </a:r>
            <a:endParaRPr lang="pt-BR" dirty="0"/>
          </a:p>
        </p:txBody>
      </p:sp>
      <p:sp>
        <p:nvSpPr>
          <p:cNvPr id="5" name="CaixaDeTexto 4">
            <a:extLst>
              <a:ext uri="{FF2B5EF4-FFF2-40B4-BE49-F238E27FC236}">
                <a16:creationId xmlns:a16="http://schemas.microsoft.com/office/drawing/2014/main" id="{5ED58D5D-7B65-C70A-767E-40618E16679E}"/>
              </a:ext>
            </a:extLst>
          </p:cNvPr>
          <p:cNvSpPr txBox="1"/>
          <p:nvPr/>
        </p:nvSpPr>
        <p:spPr>
          <a:xfrm>
            <a:off x="442909" y="1665289"/>
            <a:ext cx="4419600" cy="4449616"/>
          </a:xfrm>
          <a:prstGeom prst="rect">
            <a:avLst/>
          </a:prstGeom>
          <a:noFill/>
        </p:spPr>
        <p:txBody>
          <a:bodyPr wrap="square" numCol="1">
            <a:spAutoFit/>
          </a:bodyPr>
          <a:lstStyle/>
          <a:p>
            <a:pPr marL="342900" indent="-342900">
              <a:lnSpc>
                <a:spcPct val="150000"/>
              </a:lnSpc>
              <a:buClr>
                <a:srgbClr val="FF890E"/>
              </a:buClr>
              <a:buFont typeface="Arial" panose="020B0604020202020204" pitchFamily="34" charset="0"/>
              <a:buChar char="•"/>
            </a:pPr>
            <a:r>
              <a:rPr lang="pt-BR" sz="2400" dirty="0"/>
              <a:t>Marco Vitoria</a:t>
            </a:r>
          </a:p>
          <a:p>
            <a:pPr marL="342900" indent="-342900">
              <a:lnSpc>
                <a:spcPct val="150000"/>
              </a:lnSpc>
              <a:buClr>
                <a:srgbClr val="FF890E"/>
              </a:buClr>
              <a:buFont typeface="Arial" panose="020B0604020202020204" pitchFamily="34" charset="0"/>
              <a:buChar char="•"/>
            </a:pPr>
            <a:r>
              <a:rPr lang="pt-BR" sz="2400" dirty="0" err="1"/>
              <a:t>Valdilea</a:t>
            </a:r>
            <a:r>
              <a:rPr lang="pt-BR" sz="2400" dirty="0"/>
              <a:t> G. Veloso</a:t>
            </a:r>
          </a:p>
          <a:p>
            <a:pPr marL="342900" indent="-342900">
              <a:lnSpc>
                <a:spcPct val="150000"/>
              </a:lnSpc>
              <a:buClr>
                <a:srgbClr val="FF890E"/>
              </a:buClr>
              <a:buFont typeface="Arial" panose="020B0604020202020204" pitchFamily="34" charset="0"/>
              <a:buChar char="•"/>
            </a:pPr>
            <a:r>
              <a:rPr lang="pt-BR" sz="2400" dirty="0" err="1"/>
              <a:t>Emilia</a:t>
            </a:r>
            <a:r>
              <a:rPr lang="pt-BR" sz="2400" dirty="0"/>
              <a:t> </a:t>
            </a:r>
            <a:r>
              <a:rPr lang="pt-BR" sz="2400" dirty="0" err="1"/>
              <a:t>Jalil</a:t>
            </a:r>
            <a:endParaRPr lang="pt-BR" sz="2400" dirty="0"/>
          </a:p>
          <a:p>
            <a:pPr marL="342900" indent="-342900">
              <a:lnSpc>
                <a:spcPct val="150000"/>
              </a:lnSpc>
              <a:buClr>
                <a:srgbClr val="FF890E"/>
              </a:buClr>
              <a:buFont typeface="Arial" panose="020B0604020202020204" pitchFamily="34" charset="0"/>
              <a:buChar char="•"/>
            </a:pPr>
            <a:r>
              <a:rPr lang="pt-BR" sz="2400" dirty="0"/>
              <a:t>Daniele Novaes</a:t>
            </a:r>
          </a:p>
          <a:p>
            <a:pPr marL="342900" indent="-342900">
              <a:lnSpc>
                <a:spcPct val="150000"/>
              </a:lnSpc>
              <a:buClr>
                <a:srgbClr val="FF890E"/>
              </a:buClr>
              <a:buFont typeface="Arial" panose="020B0604020202020204" pitchFamily="34" charset="0"/>
              <a:buChar char="•"/>
            </a:pPr>
            <a:r>
              <a:rPr lang="pt-BR" sz="2400" dirty="0"/>
              <a:t>Marcelo Alves</a:t>
            </a:r>
          </a:p>
          <a:p>
            <a:pPr marL="342900" indent="-342900">
              <a:lnSpc>
                <a:spcPct val="150000"/>
              </a:lnSpc>
              <a:buClr>
                <a:srgbClr val="FF890E"/>
              </a:buClr>
              <a:buFont typeface="Arial" panose="020B0604020202020204" pitchFamily="34" charset="0"/>
              <a:buChar char="•"/>
            </a:pPr>
            <a:r>
              <a:rPr lang="pt-BR" sz="2400" dirty="0"/>
              <a:t>Carlos Alberto Silva</a:t>
            </a:r>
          </a:p>
          <a:p>
            <a:pPr marL="342900" indent="-342900">
              <a:lnSpc>
                <a:spcPct val="150000"/>
              </a:lnSpc>
              <a:buClr>
                <a:srgbClr val="FF890E"/>
              </a:buClr>
              <a:buFont typeface="Arial" panose="020B0604020202020204" pitchFamily="34" charset="0"/>
              <a:buChar char="•"/>
            </a:pPr>
            <a:r>
              <a:rPr lang="pt-BR" sz="2400" dirty="0"/>
              <a:t>Peter Denis </a:t>
            </a:r>
            <a:r>
              <a:rPr lang="pt-BR" sz="2400" dirty="0" err="1"/>
              <a:t>Ghys</a:t>
            </a:r>
            <a:endParaRPr lang="pt-BR" sz="2400" dirty="0"/>
          </a:p>
          <a:p>
            <a:pPr marL="342900" indent="-342900">
              <a:lnSpc>
                <a:spcPct val="150000"/>
              </a:lnSpc>
              <a:buClr>
                <a:srgbClr val="FF890E"/>
              </a:buClr>
              <a:buFont typeface="Arial" panose="020B0604020202020204" pitchFamily="34" charset="0"/>
              <a:buChar char="•"/>
            </a:pPr>
            <a:endParaRPr lang="pt-BR" sz="2400" dirty="0"/>
          </a:p>
        </p:txBody>
      </p:sp>
      <p:sp>
        <p:nvSpPr>
          <p:cNvPr id="7" name="CaixaDeTexto 6">
            <a:extLst>
              <a:ext uri="{FF2B5EF4-FFF2-40B4-BE49-F238E27FC236}">
                <a16:creationId xmlns:a16="http://schemas.microsoft.com/office/drawing/2014/main" id="{02A25F04-9D66-8796-871E-0FA0D5E74E43}"/>
              </a:ext>
            </a:extLst>
          </p:cNvPr>
          <p:cNvSpPr txBox="1"/>
          <p:nvPr/>
        </p:nvSpPr>
        <p:spPr>
          <a:xfrm>
            <a:off x="4643053" y="1665289"/>
            <a:ext cx="6108192" cy="3341620"/>
          </a:xfrm>
          <a:prstGeom prst="rect">
            <a:avLst/>
          </a:prstGeom>
          <a:noFill/>
        </p:spPr>
        <p:txBody>
          <a:bodyPr wrap="square">
            <a:spAutoFit/>
          </a:bodyPr>
          <a:lstStyle/>
          <a:p>
            <a:pPr marL="342900" indent="-342900">
              <a:lnSpc>
                <a:spcPct val="150000"/>
              </a:lnSpc>
              <a:buClr>
                <a:srgbClr val="FF890E"/>
              </a:buClr>
              <a:buFont typeface="Arial" panose="020B0604020202020204" pitchFamily="34" charset="0"/>
              <a:buChar char="•"/>
            </a:pPr>
            <a:r>
              <a:rPr lang="pt-BR" sz="2400" dirty="0"/>
              <a:t>Carolina Coutinho</a:t>
            </a:r>
          </a:p>
          <a:p>
            <a:pPr marL="342900" indent="-342900">
              <a:lnSpc>
                <a:spcPct val="150000"/>
              </a:lnSpc>
              <a:buClr>
                <a:srgbClr val="FF890E"/>
              </a:buClr>
              <a:buFont typeface="Arial" panose="020B0604020202020204" pitchFamily="34" charset="0"/>
              <a:buChar char="•"/>
            </a:pPr>
            <a:r>
              <a:rPr lang="pt-BR" sz="2400" dirty="0"/>
              <a:t>Sandra Wagner Cardoso </a:t>
            </a:r>
          </a:p>
          <a:p>
            <a:pPr marL="342900" indent="-342900">
              <a:lnSpc>
                <a:spcPct val="150000"/>
              </a:lnSpc>
              <a:buClr>
                <a:srgbClr val="FF890E"/>
              </a:buClr>
              <a:buFont typeface="Arial" panose="020B0604020202020204" pitchFamily="34" charset="0"/>
              <a:buChar char="•"/>
            </a:pPr>
            <a:r>
              <a:rPr lang="pt-BR" sz="2400" dirty="0"/>
              <a:t>Cissy Kityo</a:t>
            </a:r>
          </a:p>
          <a:p>
            <a:pPr marL="342900" indent="-342900">
              <a:lnSpc>
                <a:spcPct val="150000"/>
              </a:lnSpc>
              <a:buClr>
                <a:srgbClr val="FF890E"/>
              </a:buClr>
              <a:buFont typeface="Arial" panose="020B0604020202020204" pitchFamily="34" charset="0"/>
              <a:buChar char="•"/>
            </a:pPr>
            <a:r>
              <a:rPr lang="pt-BR" sz="2400" dirty="0"/>
              <a:t>Fionna Cresswell</a:t>
            </a:r>
          </a:p>
          <a:p>
            <a:pPr marL="342900" indent="-342900">
              <a:lnSpc>
                <a:spcPct val="150000"/>
              </a:lnSpc>
              <a:buClr>
                <a:srgbClr val="FF890E"/>
              </a:buClr>
              <a:buFont typeface="Arial" panose="020B0604020202020204" pitchFamily="34" charset="0"/>
              <a:buChar char="•"/>
            </a:pPr>
            <a:r>
              <a:rPr lang="pt-BR" sz="2400" dirty="0"/>
              <a:t>Leticia Moraes</a:t>
            </a:r>
          </a:p>
          <a:p>
            <a:pPr marL="342900" indent="-342900">
              <a:lnSpc>
                <a:spcPct val="150000"/>
              </a:lnSpc>
              <a:buClr>
                <a:srgbClr val="FF890E"/>
              </a:buClr>
              <a:buFont typeface="Arial" panose="020B0604020202020204" pitchFamily="34" charset="0"/>
              <a:buChar char="•"/>
            </a:pPr>
            <a:r>
              <a:rPr lang="pt-BR" sz="2400" dirty="0"/>
              <a:t>Mayara Secco</a:t>
            </a:r>
          </a:p>
        </p:txBody>
      </p:sp>
    </p:spTree>
    <p:extLst>
      <p:ext uri="{BB962C8B-B14F-4D97-AF65-F5344CB8AC3E}">
        <p14:creationId xmlns:p14="http://schemas.microsoft.com/office/powerpoint/2010/main" val="403860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CD453BE-94A7-A129-DC86-5D863B591C75}"/>
              </a:ext>
            </a:extLst>
          </p:cNvPr>
          <p:cNvSpPr>
            <a:spLocks noGrp="1"/>
          </p:cNvSpPr>
          <p:nvPr>
            <p:ph type="title"/>
          </p:nvPr>
        </p:nvSpPr>
        <p:spPr>
          <a:xfrm>
            <a:off x="3969683" y="580810"/>
            <a:ext cx="6321192" cy="1223964"/>
          </a:xfrm>
        </p:spPr>
        <p:txBody>
          <a:bodyPr/>
          <a:lstStyle/>
          <a:p>
            <a:pPr algn="ctr"/>
            <a:r>
              <a:rPr lang="pt-ES" dirty="0"/>
              <a:t>Obrigada!</a:t>
            </a:r>
          </a:p>
        </p:txBody>
      </p:sp>
      <p:sp>
        <p:nvSpPr>
          <p:cNvPr id="6" name="Google Shape;1060;p61">
            <a:extLst>
              <a:ext uri="{FF2B5EF4-FFF2-40B4-BE49-F238E27FC236}">
                <a16:creationId xmlns:a16="http://schemas.microsoft.com/office/drawing/2014/main" id="{AF2CD4B6-4BEA-5A38-C49F-37CF2B773B2C}"/>
              </a:ext>
            </a:extLst>
          </p:cNvPr>
          <p:cNvSpPr txBox="1"/>
          <p:nvPr/>
        </p:nvSpPr>
        <p:spPr>
          <a:xfrm>
            <a:off x="3969683" y="5447349"/>
            <a:ext cx="6321192" cy="829841"/>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rgbClr val="056774"/>
              </a:buClr>
              <a:buSzPts val="2400"/>
              <a:buFont typeface="Arial Narrow"/>
              <a:buNone/>
            </a:pPr>
            <a:r>
              <a:rPr lang="pt-BR" sz="1800" b="1" i="0" u="none" strike="noStrike" cap="none" dirty="0">
                <a:solidFill>
                  <a:srgbClr val="076282"/>
                </a:solidFill>
                <a:latin typeface="Arial" panose="020B0604020202020204" pitchFamily="34" charset="0"/>
                <a:ea typeface="Arial Narrow"/>
                <a:cs typeface="Arial" panose="020B0604020202020204" pitchFamily="34" charset="0"/>
                <a:sym typeface="Arial Narrow"/>
              </a:rPr>
              <a:t>Beatriz </a:t>
            </a:r>
            <a:r>
              <a:rPr lang="pt-BR" sz="1800" b="1" i="0" u="none" strike="noStrike" cap="none" dirty="0" err="1">
                <a:solidFill>
                  <a:srgbClr val="076282"/>
                </a:solidFill>
                <a:latin typeface="Arial" panose="020B0604020202020204" pitchFamily="34" charset="0"/>
                <a:ea typeface="Arial Narrow"/>
                <a:cs typeface="Arial" panose="020B0604020202020204" pitchFamily="34" charset="0"/>
                <a:sym typeface="Arial Narrow"/>
              </a:rPr>
              <a:t>Grinsztejn</a:t>
            </a:r>
            <a:r>
              <a:rPr lang="pt-BR" sz="1800" b="1" i="0" u="none" strike="noStrike" cap="none" dirty="0">
                <a:solidFill>
                  <a:srgbClr val="076282"/>
                </a:solidFill>
                <a:latin typeface="Arial" panose="020B0604020202020204" pitchFamily="34" charset="0"/>
                <a:ea typeface="Arial Narrow"/>
                <a:cs typeface="Arial" panose="020B0604020202020204" pitchFamily="34" charset="0"/>
                <a:sym typeface="Arial Narrow"/>
              </a:rPr>
              <a:t>  </a:t>
            </a:r>
            <a:r>
              <a:rPr lang="pt-BR" sz="1600" b="0" i="0" u="none" strike="noStrike" cap="none" dirty="0">
                <a:solidFill>
                  <a:srgbClr val="595959"/>
                </a:solidFill>
                <a:latin typeface="Arial" panose="020B0604020202020204" pitchFamily="34" charset="0"/>
                <a:ea typeface="Arial Narrow"/>
                <a:cs typeface="Arial" panose="020B0604020202020204" pitchFamily="34" charset="0"/>
                <a:sym typeface="Arial Narrow"/>
              </a:rPr>
              <a:t>gbeatriz@ini.fiocruz.br</a:t>
            </a:r>
          </a:p>
          <a:p>
            <a:pPr marL="0" marR="0" lvl="0" indent="0" algn="ctr" rtl="0">
              <a:lnSpc>
                <a:spcPct val="100000"/>
              </a:lnSpc>
              <a:spcBef>
                <a:spcPts val="0"/>
              </a:spcBef>
              <a:spcAft>
                <a:spcPts val="0"/>
              </a:spcAft>
              <a:buClr>
                <a:srgbClr val="056774"/>
              </a:buClr>
              <a:buSzPts val="2400"/>
              <a:buFont typeface="Arial Narrow"/>
              <a:buNone/>
            </a:pPr>
            <a:endParaRPr lang="pt-BR" sz="1600" dirty="0">
              <a:solidFill>
                <a:srgbClr val="595959"/>
              </a:solidFill>
              <a:latin typeface="Arial" panose="020B0604020202020204" pitchFamily="34" charset="0"/>
              <a:ea typeface="Arial Narrow"/>
              <a:cs typeface="Arial" panose="020B0604020202020204" pitchFamily="34" charset="0"/>
              <a:sym typeface="Arial Narrow"/>
            </a:endParaRPr>
          </a:p>
          <a:p>
            <a:pPr marL="0" marR="0" lvl="0" indent="0" algn="ctr" rtl="0">
              <a:lnSpc>
                <a:spcPct val="100000"/>
              </a:lnSpc>
              <a:spcBef>
                <a:spcPts val="0"/>
              </a:spcBef>
              <a:spcAft>
                <a:spcPts val="0"/>
              </a:spcAft>
              <a:buClr>
                <a:srgbClr val="056774"/>
              </a:buClr>
              <a:buSzPts val="2400"/>
              <a:buFont typeface="Arial Narrow"/>
              <a:buNone/>
            </a:pPr>
            <a:r>
              <a:rPr lang="pt-BR" sz="1600" dirty="0">
                <a:solidFill>
                  <a:srgbClr val="595959"/>
                </a:solidFill>
                <a:latin typeface="Arial" panose="020B0604020202020204" pitchFamily="34" charset="0"/>
                <a:ea typeface="Arial Narrow"/>
                <a:cs typeface="Arial" panose="020B0604020202020204" pitchFamily="34" charset="0"/>
                <a:sym typeface="Arial Narrow"/>
              </a:rPr>
              <a:t>www.fiocruz.br</a:t>
            </a:r>
            <a:endParaRPr lang="pt-BR" sz="1600" b="0" i="0" u="none" strike="noStrike" cap="none" dirty="0">
              <a:solidFill>
                <a:srgbClr val="595959"/>
              </a:solidFill>
              <a:latin typeface="Arial" panose="020B0604020202020204" pitchFamily="34" charset="0"/>
              <a:ea typeface="Arial Narrow"/>
              <a:cs typeface="Arial" panose="020B0604020202020204" pitchFamily="34" charset="0"/>
              <a:sym typeface="Arial Narrow"/>
            </a:endParaRPr>
          </a:p>
          <a:p>
            <a:pPr marL="0" marR="0" lvl="0" indent="0" algn="ctr" rtl="0">
              <a:lnSpc>
                <a:spcPct val="100000"/>
              </a:lnSpc>
              <a:spcBef>
                <a:spcPts val="0"/>
              </a:spcBef>
              <a:spcAft>
                <a:spcPts val="0"/>
              </a:spcAft>
              <a:buClr>
                <a:srgbClr val="056774"/>
              </a:buClr>
              <a:buSzPts val="2400"/>
              <a:buFont typeface="Arial Narrow"/>
              <a:buNone/>
            </a:pPr>
            <a:endParaRPr sz="1200" dirty="0">
              <a:latin typeface="Arial" panose="020B0604020202020204" pitchFamily="34" charset="0"/>
              <a:cs typeface="Arial" panose="020B0604020202020204" pitchFamily="34" charset="0"/>
            </a:endParaRPr>
          </a:p>
        </p:txBody>
      </p:sp>
      <p:pic>
        <p:nvPicPr>
          <p:cNvPr id="7" name="Google Shape;1062;p61" descr="Você conhece o Museu da Vida no Rio de Janeiro? - Sou+Carioca">
            <a:extLst>
              <a:ext uri="{FF2B5EF4-FFF2-40B4-BE49-F238E27FC236}">
                <a16:creationId xmlns:a16="http://schemas.microsoft.com/office/drawing/2014/main" id="{31C16123-E561-5DEA-E405-255D0FB6A11C}"/>
              </a:ext>
            </a:extLst>
          </p:cNvPr>
          <p:cNvPicPr preferRelativeResize="0"/>
          <p:nvPr/>
        </p:nvPicPr>
        <p:blipFill rotWithShape="1">
          <a:blip r:embed="rId3">
            <a:alphaModFix/>
          </a:blip>
          <a:srcRect/>
          <a:stretch/>
        </p:blipFill>
        <p:spPr>
          <a:xfrm>
            <a:off x="3969683" y="1587736"/>
            <a:ext cx="6321192" cy="361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639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4116390" y="640108"/>
            <a:ext cx="7877489" cy="499579"/>
          </a:xfrm>
        </p:spPr>
        <p:txBody>
          <a:bodyPr>
            <a:noAutofit/>
          </a:bodyPr>
          <a:lstStyle/>
          <a:p>
            <a:r>
              <a:rPr lang="en-GB" sz="4000" dirty="0"/>
              <a:t>Disclosure</a:t>
            </a:r>
          </a:p>
        </p:txBody>
      </p:sp>
      <p:sp>
        <p:nvSpPr>
          <p:cNvPr id="10" name="CaixaDeTexto 9">
            <a:extLst>
              <a:ext uri="{FF2B5EF4-FFF2-40B4-BE49-F238E27FC236}">
                <a16:creationId xmlns:a16="http://schemas.microsoft.com/office/drawing/2014/main" id="{05B46F56-2E05-B80F-D102-3EB7D8F03BCC}"/>
              </a:ext>
            </a:extLst>
          </p:cNvPr>
          <p:cNvSpPr txBox="1"/>
          <p:nvPr/>
        </p:nvSpPr>
        <p:spPr>
          <a:xfrm>
            <a:off x="703385" y="2401555"/>
            <a:ext cx="8400422" cy="2031325"/>
          </a:xfrm>
          <a:prstGeom prst="rect">
            <a:avLst/>
          </a:prstGeom>
          <a:noFill/>
        </p:spPr>
        <p:txBody>
          <a:bodyPr wrap="square">
            <a:spAutoFit/>
          </a:bodyPr>
          <a:lstStyle/>
          <a:p>
            <a:pPr marL="342900" indent="-342900">
              <a:spcAft>
                <a:spcPts val="1200"/>
              </a:spcAft>
              <a:buClr>
                <a:srgbClr val="076282"/>
              </a:buClr>
              <a:buSzPct val="106000"/>
              <a:buFont typeface="Arial" panose="020B0604020202020204" pitchFamily="34" charset="0"/>
              <a:buChar char="•"/>
            </a:pPr>
            <a:r>
              <a:rPr lang="en-US" sz="2400" dirty="0">
                <a:latin typeface="Verdana" panose="020B0604030504040204" pitchFamily="34" charset="0"/>
              </a:rPr>
              <a:t>GSK Advisory Board</a:t>
            </a:r>
          </a:p>
          <a:p>
            <a:pPr marL="342900" indent="-342900">
              <a:spcAft>
                <a:spcPts val="1200"/>
              </a:spcAft>
              <a:buClr>
                <a:srgbClr val="076282"/>
              </a:buClr>
              <a:buSzPct val="106000"/>
              <a:buFont typeface="Arial" panose="020B0604020202020204" pitchFamily="34" charset="0"/>
              <a:buChar char="•"/>
            </a:pPr>
            <a:r>
              <a:rPr lang="en-US" sz="2400" dirty="0">
                <a:latin typeface="Verdana" panose="020B0604030504040204" pitchFamily="34" charset="0"/>
              </a:rPr>
              <a:t>Merck Advisory Board</a:t>
            </a:r>
          </a:p>
          <a:p>
            <a:pPr marL="342900" indent="-342900">
              <a:spcAft>
                <a:spcPts val="1200"/>
              </a:spcAft>
              <a:buClr>
                <a:srgbClr val="076282"/>
              </a:buClr>
              <a:buSzPct val="106000"/>
              <a:buFont typeface="Arial" panose="020B0604020202020204" pitchFamily="34" charset="0"/>
              <a:buChar char="•"/>
            </a:pPr>
            <a:r>
              <a:rPr lang="en-US" sz="2400" dirty="0">
                <a:latin typeface="Verdana" panose="020B0604030504040204" pitchFamily="34" charset="0"/>
              </a:rPr>
              <a:t>Gilead Advisory Board</a:t>
            </a:r>
          </a:p>
          <a:p>
            <a:pPr marL="342900" indent="-342900">
              <a:spcAft>
                <a:spcPts val="1200"/>
              </a:spcAft>
              <a:buClr>
                <a:srgbClr val="076282"/>
              </a:buClr>
              <a:buSzPct val="106000"/>
              <a:buFont typeface="Arial" panose="020B0604020202020204" pitchFamily="34" charset="0"/>
              <a:buChar char="•"/>
            </a:pPr>
            <a:r>
              <a:rPr lang="en-US" sz="2400" dirty="0">
                <a:latin typeface="Verdana" panose="020B0604030504040204" pitchFamily="34" charset="0"/>
              </a:rPr>
              <a:t>Janssen Advisory Board</a:t>
            </a:r>
          </a:p>
        </p:txBody>
      </p:sp>
    </p:spTree>
    <p:extLst>
      <p:ext uri="{BB962C8B-B14F-4D97-AF65-F5344CB8AC3E}">
        <p14:creationId xmlns:p14="http://schemas.microsoft.com/office/powerpoint/2010/main" val="301423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835700" y="510501"/>
            <a:ext cx="9052783" cy="1223964"/>
          </a:xfrm>
        </p:spPr>
        <p:txBody>
          <a:bodyPr>
            <a:normAutofit fontScale="90000"/>
          </a:bodyPr>
          <a:lstStyle/>
          <a:p>
            <a:r>
              <a:rPr lang="en-US" altLang="pt-BR" sz="4000" dirty="0"/>
              <a:t>HIV testing and treatment cascade</a:t>
            </a:r>
            <a:r>
              <a:rPr lang="pt-BR" altLang="pt-BR" dirty="0"/>
              <a:t/>
            </a:r>
            <a:br>
              <a:rPr lang="pt-BR" altLang="pt-BR" dirty="0"/>
            </a:br>
            <a:r>
              <a:rPr lang="pt-BR" altLang="pt-BR" sz="2200" b="0" dirty="0">
                <a:solidFill>
                  <a:schemeClr val="tx1">
                    <a:lumMod val="50000"/>
                    <a:lumOff val="50000"/>
                  </a:schemeClr>
                </a:solidFill>
              </a:rPr>
              <a:t>Global, 2021</a:t>
            </a:r>
            <a:endParaRPr lang="en-US" altLang="pt-BR" b="0" dirty="0">
              <a:solidFill>
                <a:schemeClr val="tx1">
                  <a:lumMod val="50000"/>
                  <a:lumOff val="50000"/>
                </a:schemeClr>
              </a:solidFill>
            </a:endParaRPr>
          </a:p>
        </p:txBody>
      </p:sp>
      <p:pic>
        <p:nvPicPr>
          <p:cNvPr id="21" name="Imagem 3">
            <a:extLst>
              <a:ext uri="{FF2B5EF4-FFF2-40B4-BE49-F238E27FC236}">
                <a16:creationId xmlns:a16="http://schemas.microsoft.com/office/drawing/2014/main" id="{AB5346F0-FD63-91AF-0050-6FB465EFB748}"/>
              </a:ext>
            </a:extLst>
          </p:cNvPr>
          <p:cNvPicPr>
            <a:picLocks noChangeAspect="1"/>
          </p:cNvPicPr>
          <p:nvPr/>
        </p:nvPicPr>
        <p:blipFill>
          <a:blip r:embed="rId3"/>
          <a:stretch>
            <a:fillRect/>
          </a:stretch>
        </p:blipFill>
        <p:spPr>
          <a:xfrm>
            <a:off x="1349979" y="1475940"/>
            <a:ext cx="1796463" cy="529751"/>
          </a:xfrm>
          <a:prstGeom prst="rect">
            <a:avLst/>
          </a:prstGeom>
        </p:spPr>
      </p:pic>
      <p:grpSp>
        <p:nvGrpSpPr>
          <p:cNvPr id="8" name="Agrupar 7">
            <a:extLst>
              <a:ext uri="{FF2B5EF4-FFF2-40B4-BE49-F238E27FC236}">
                <a16:creationId xmlns:a16="http://schemas.microsoft.com/office/drawing/2014/main" id="{0E411249-71BA-0D04-13EC-C8ABD9FB2528}"/>
              </a:ext>
            </a:extLst>
          </p:cNvPr>
          <p:cNvGrpSpPr/>
          <p:nvPr/>
        </p:nvGrpSpPr>
        <p:grpSpPr>
          <a:xfrm>
            <a:off x="1349979" y="2084832"/>
            <a:ext cx="9098655" cy="3973463"/>
            <a:chOff x="1002507" y="1591260"/>
            <a:chExt cx="10186986" cy="4448747"/>
          </a:xfrm>
        </p:grpSpPr>
        <p:grpSp>
          <p:nvGrpSpPr>
            <p:cNvPr id="4" name="Group 3">
              <a:extLst>
                <a:ext uri="{FF2B5EF4-FFF2-40B4-BE49-F238E27FC236}">
                  <a16:creationId xmlns:a16="http://schemas.microsoft.com/office/drawing/2014/main" id="{97638E08-C4DA-CFF3-46ED-912DC1BC2691}"/>
                </a:ext>
              </a:extLst>
            </p:cNvPr>
            <p:cNvGrpSpPr/>
            <p:nvPr/>
          </p:nvGrpSpPr>
          <p:grpSpPr>
            <a:xfrm>
              <a:off x="1002507" y="1591260"/>
              <a:ext cx="10186986" cy="4448747"/>
              <a:chOff x="1002507" y="1591260"/>
              <a:chExt cx="10186986" cy="4448747"/>
            </a:xfrm>
          </p:grpSpPr>
          <p:pic>
            <p:nvPicPr>
              <p:cNvPr id="20" name="Imagem 12">
                <a:extLst>
                  <a:ext uri="{FF2B5EF4-FFF2-40B4-BE49-F238E27FC236}">
                    <a16:creationId xmlns:a16="http://schemas.microsoft.com/office/drawing/2014/main" id="{A26CE5A9-61A1-C14B-9697-474693D4490C}"/>
                  </a:ext>
                </a:extLst>
              </p:cNvPr>
              <p:cNvPicPr>
                <a:picLocks noChangeAspect="1"/>
              </p:cNvPicPr>
              <p:nvPr/>
            </p:nvPicPr>
            <p:blipFill>
              <a:blip r:embed="rId4"/>
              <a:stretch>
                <a:fillRect/>
              </a:stretch>
            </p:blipFill>
            <p:spPr>
              <a:xfrm>
                <a:off x="1002507" y="1591260"/>
                <a:ext cx="10186986" cy="4448747"/>
              </a:xfrm>
              <a:prstGeom prst="rect">
                <a:avLst/>
              </a:prstGeom>
            </p:spPr>
          </p:pic>
          <p:sp>
            <p:nvSpPr>
              <p:cNvPr id="23" name="Retângulo 6">
                <a:extLst>
                  <a:ext uri="{FF2B5EF4-FFF2-40B4-BE49-F238E27FC236}">
                    <a16:creationId xmlns:a16="http://schemas.microsoft.com/office/drawing/2014/main" id="{CE9C99A7-0A9E-E6AB-1193-2021E8A0BAA8}"/>
                  </a:ext>
                </a:extLst>
              </p:cNvPr>
              <p:cNvSpPr/>
              <p:nvPr/>
            </p:nvSpPr>
            <p:spPr>
              <a:xfrm>
                <a:off x="2435907" y="1754288"/>
                <a:ext cx="1257816" cy="663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4" name="Retângulo 24">
                <a:extLst>
                  <a:ext uri="{FF2B5EF4-FFF2-40B4-BE49-F238E27FC236}">
                    <a16:creationId xmlns:a16="http://schemas.microsoft.com/office/drawing/2014/main" id="{D930C127-FCB5-F5D0-F9E7-7EBC162E2637}"/>
                  </a:ext>
                </a:extLst>
              </p:cNvPr>
              <p:cNvSpPr/>
              <p:nvPr/>
            </p:nvSpPr>
            <p:spPr>
              <a:xfrm>
                <a:off x="3655797" y="1714641"/>
                <a:ext cx="1488990" cy="175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5" name="Retângulo 25">
                <a:extLst>
                  <a:ext uri="{FF2B5EF4-FFF2-40B4-BE49-F238E27FC236}">
                    <a16:creationId xmlns:a16="http://schemas.microsoft.com/office/drawing/2014/main" id="{302A2815-6A45-E4F2-ADC9-E272355AEEBD}"/>
                  </a:ext>
                </a:extLst>
              </p:cNvPr>
              <p:cNvSpPr/>
              <p:nvPr/>
            </p:nvSpPr>
            <p:spPr>
              <a:xfrm>
                <a:off x="5397707" y="1754288"/>
                <a:ext cx="1257816" cy="1025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6" name="Retângulo 26">
                <a:extLst>
                  <a:ext uri="{FF2B5EF4-FFF2-40B4-BE49-F238E27FC236}">
                    <a16:creationId xmlns:a16="http://schemas.microsoft.com/office/drawing/2014/main" id="{54CAD98A-82ED-731C-BD46-50E57C59DE6B}"/>
                  </a:ext>
                </a:extLst>
              </p:cNvPr>
              <p:cNvSpPr/>
              <p:nvPr/>
            </p:nvSpPr>
            <p:spPr>
              <a:xfrm>
                <a:off x="6617597" y="1714641"/>
                <a:ext cx="1488990" cy="212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7" name="Retângulo 31">
                <a:extLst>
                  <a:ext uri="{FF2B5EF4-FFF2-40B4-BE49-F238E27FC236}">
                    <a16:creationId xmlns:a16="http://schemas.microsoft.com/office/drawing/2014/main" id="{A0C1AC66-5957-77FE-5641-D1AAEF37CD2A}"/>
                  </a:ext>
                </a:extLst>
              </p:cNvPr>
              <p:cNvSpPr/>
              <p:nvPr/>
            </p:nvSpPr>
            <p:spPr>
              <a:xfrm>
                <a:off x="8384334" y="1754288"/>
                <a:ext cx="1257816" cy="1298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8" name="Retângulo 32">
                <a:extLst>
                  <a:ext uri="{FF2B5EF4-FFF2-40B4-BE49-F238E27FC236}">
                    <a16:creationId xmlns:a16="http://schemas.microsoft.com/office/drawing/2014/main" id="{987812F4-9D27-3E53-629E-106DCD26B897}"/>
                  </a:ext>
                </a:extLst>
              </p:cNvPr>
              <p:cNvSpPr/>
              <p:nvPr/>
            </p:nvSpPr>
            <p:spPr>
              <a:xfrm>
                <a:off x="9604224" y="1665289"/>
                <a:ext cx="1488990" cy="212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grpSp>
        <p:sp>
          <p:nvSpPr>
            <p:cNvPr id="3" name="CaixaDeTexto 2">
              <a:extLst>
                <a:ext uri="{FF2B5EF4-FFF2-40B4-BE49-F238E27FC236}">
                  <a16:creationId xmlns:a16="http://schemas.microsoft.com/office/drawing/2014/main" id="{C5A6285B-1514-8D94-399F-34F9E77A3B92}"/>
                </a:ext>
              </a:extLst>
            </p:cNvPr>
            <p:cNvSpPr txBox="1"/>
            <p:nvPr/>
          </p:nvSpPr>
          <p:spPr>
            <a:xfrm>
              <a:off x="3682639" y="4058887"/>
              <a:ext cx="1319193" cy="369332"/>
            </a:xfrm>
            <a:prstGeom prst="rect">
              <a:avLst/>
            </a:prstGeom>
            <a:solidFill>
              <a:schemeClr val="bg1"/>
            </a:solidFill>
          </p:spPr>
          <p:txBody>
            <a:bodyPr wrap="square" rtlCol="0">
              <a:spAutoFit/>
            </a:bodyPr>
            <a:lstStyle/>
            <a:p>
              <a:pPr algn="l"/>
              <a:r>
                <a:rPr lang="pt-ES" b="1" dirty="0">
                  <a:solidFill>
                    <a:srgbClr val="076382"/>
                  </a:solidFill>
                </a:rPr>
                <a:t>8</a:t>
              </a:r>
              <a:r>
                <a:rPr lang="pt-BR" b="1" dirty="0">
                  <a:solidFill>
                    <a:srgbClr val="076382"/>
                  </a:solidFill>
                </a:rPr>
                <a:t>5</a:t>
              </a:r>
              <a:r>
                <a:rPr lang="pt-ES" b="1" dirty="0">
                  <a:solidFill>
                    <a:srgbClr val="076382"/>
                  </a:solidFill>
                </a:rPr>
                <a:t>%</a:t>
              </a:r>
            </a:p>
          </p:txBody>
        </p:sp>
        <p:sp>
          <p:nvSpPr>
            <p:cNvPr id="5" name="CaixaDeTexto 4">
              <a:extLst>
                <a:ext uri="{FF2B5EF4-FFF2-40B4-BE49-F238E27FC236}">
                  <a16:creationId xmlns:a16="http://schemas.microsoft.com/office/drawing/2014/main" id="{47508367-6B73-F9DF-CA39-4580769969D5}"/>
                </a:ext>
              </a:extLst>
            </p:cNvPr>
            <p:cNvSpPr txBox="1"/>
            <p:nvPr/>
          </p:nvSpPr>
          <p:spPr>
            <a:xfrm>
              <a:off x="6629039" y="4087916"/>
              <a:ext cx="1319193" cy="369332"/>
            </a:xfrm>
            <a:prstGeom prst="rect">
              <a:avLst/>
            </a:prstGeom>
            <a:solidFill>
              <a:schemeClr val="bg1"/>
            </a:solidFill>
          </p:spPr>
          <p:txBody>
            <a:bodyPr wrap="square" rtlCol="0">
              <a:spAutoFit/>
            </a:bodyPr>
            <a:lstStyle/>
            <a:p>
              <a:pPr algn="l"/>
              <a:r>
                <a:rPr lang="pt-ES" b="1" dirty="0">
                  <a:solidFill>
                    <a:srgbClr val="076382"/>
                  </a:solidFill>
                </a:rPr>
                <a:t>7</a:t>
              </a:r>
              <a:r>
                <a:rPr lang="pt-BR" b="1" dirty="0">
                  <a:solidFill>
                    <a:srgbClr val="076382"/>
                  </a:solidFill>
                </a:rPr>
                <a:t>5</a:t>
              </a:r>
              <a:r>
                <a:rPr lang="pt-ES" b="1" dirty="0">
                  <a:solidFill>
                    <a:srgbClr val="076382"/>
                  </a:solidFill>
                </a:rPr>
                <a:t>%</a:t>
              </a:r>
            </a:p>
          </p:txBody>
        </p:sp>
        <p:sp>
          <p:nvSpPr>
            <p:cNvPr id="6" name="CaixaDeTexto 5">
              <a:extLst>
                <a:ext uri="{FF2B5EF4-FFF2-40B4-BE49-F238E27FC236}">
                  <a16:creationId xmlns:a16="http://schemas.microsoft.com/office/drawing/2014/main" id="{EA79B306-5C8A-4AA8-374E-0883BA0E965C}"/>
                </a:ext>
              </a:extLst>
            </p:cNvPr>
            <p:cNvSpPr txBox="1"/>
            <p:nvPr/>
          </p:nvSpPr>
          <p:spPr>
            <a:xfrm>
              <a:off x="9604468" y="4160487"/>
              <a:ext cx="1319193" cy="369332"/>
            </a:xfrm>
            <a:prstGeom prst="rect">
              <a:avLst/>
            </a:prstGeom>
            <a:solidFill>
              <a:schemeClr val="bg1"/>
            </a:solidFill>
          </p:spPr>
          <p:txBody>
            <a:bodyPr wrap="square" rtlCol="0">
              <a:spAutoFit/>
            </a:bodyPr>
            <a:lstStyle/>
            <a:p>
              <a:pPr algn="l"/>
              <a:r>
                <a:rPr lang="pt-ES" b="1" dirty="0">
                  <a:solidFill>
                    <a:srgbClr val="076382"/>
                  </a:solidFill>
                </a:rPr>
                <a:t>6</a:t>
              </a:r>
              <a:r>
                <a:rPr lang="pt-BR" b="1" dirty="0">
                  <a:solidFill>
                    <a:srgbClr val="076382"/>
                  </a:solidFill>
                </a:rPr>
                <a:t>8</a:t>
              </a:r>
              <a:r>
                <a:rPr lang="pt-ES" b="1" dirty="0">
                  <a:solidFill>
                    <a:srgbClr val="076382"/>
                  </a:solidFill>
                </a:rPr>
                <a:t>%</a:t>
              </a:r>
            </a:p>
          </p:txBody>
        </p:sp>
      </p:grpSp>
      <p:sp>
        <p:nvSpPr>
          <p:cNvPr id="7" name="Retângulo 6">
            <a:extLst>
              <a:ext uri="{FF2B5EF4-FFF2-40B4-BE49-F238E27FC236}">
                <a16:creationId xmlns:a16="http://schemas.microsoft.com/office/drawing/2014/main" id="{63446D14-D23D-1B8A-0579-B28F7786C537}"/>
              </a:ext>
            </a:extLst>
          </p:cNvPr>
          <p:cNvSpPr/>
          <p:nvPr/>
        </p:nvSpPr>
        <p:spPr>
          <a:xfrm>
            <a:off x="6894576" y="1403273"/>
            <a:ext cx="4972856" cy="1160127"/>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ES"/>
          </a:p>
        </p:txBody>
      </p:sp>
      <p:sp>
        <p:nvSpPr>
          <p:cNvPr id="10" name="CaixaDeTexto 9">
            <a:extLst>
              <a:ext uri="{FF2B5EF4-FFF2-40B4-BE49-F238E27FC236}">
                <a16:creationId xmlns:a16="http://schemas.microsoft.com/office/drawing/2014/main" id="{63133B62-6A30-8B2F-A5A5-1D024375E647}"/>
              </a:ext>
            </a:extLst>
          </p:cNvPr>
          <p:cNvSpPr txBox="1"/>
          <p:nvPr/>
        </p:nvSpPr>
        <p:spPr>
          <a:xfrm>
            <a:off x="7030134" y="1438620"/>
            <a:ext cx="6108192" cy="1077218"/>
          </a:xfrm>
          <a:prstGeom prst="rect">
            <a:avLst/>
          </a:prstGeom>
          <a:noFill/>
        </p:spPr>
        <p:txBody>
          <a:bodyPr wrap="square">
            <a:spAutoFit/>
          </a:bodyPr>
          <a:lstStyle/>
          <a:p>
            <a:r>
              <a:rPr lang="pt-ES" sz="1600" b="1" dirty="0">
                <a:solidFill>
                  <a:srgbClr val="076382"/>
                </a:solidFill>
              </a:rPr>
              <a:t>Lower rates of viral suppression among</a:t>
            </a:r>
          </a:p>
          <a:p>
            <a:pPr marL="285750" indent="-285750">
              <a:buClr>
                <a:srgbClr val="076382"/>
              </a:buClr>
              <a:buFont typeface="Arial" panose="020B0604020202020204" pitchFamily="34" charset="0"/>
              <a:buChar char="•"/>
            </a:pPr>
            <a:r>
              <a:rPr lang="pt-ES" sz="1600" dirty="0"/>
              <a:t>Younger populations</a:t>
            </a:r>
          </a:p>
          <a:p>
            <a:pPr marL="285750" indent="-285750">
              <a:buClr>
                <a:srgbClr val="076382"/>
              </a:buClr>
              <a:buFont typeface="Arial" panose="020B0604020202020204" pitchFamily="34" charset="0"/>
              <a:buChar char="•"/>
            </a:pPr>
            <a:r>
              <a:rPr lang="pt-ES" sz="1600" dirty="0"/>
              <a:t>Men compared to women</a:t>
            </a:r>
          </a:p>
          <a:p>
            <a:pPr marL="285750" indent="-285750">
              <a:buClr>
                <a:srgbClr val="076382"/>
              </a:buClr>
              <a:buFont typeface="Arial" panose="020B0604020202020204" pitchFamily="34" charset="0"/>
              <a:buChar char="•"/>
            </a:pPr>
            <a:r>
              <a:rPr lang="pt-ES" sz="1600" dirty="0"/>
              <a:t>Key population members</a:t>
            </a:r>
          </a:p>
        </p:txBody>
      </p:sp>
      <p:pic>
        <p:nvPicPr>
          <p:cNvPr id="1025" name="Picture 1" descr="page4image335875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101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a:extLst>
              <a:ext uri="{FF2B5EF4-FFF2-40B4-BE49-F238E27FC236}">
                <a16:creationId xmlns:a16="http://schemas.microsoft.com/office/drawing/2014/main" id="{FA67488B-D6BD-0797-F3E6-B0BAA81BBB13}"/>
              </a:ext>
            </a:extLst>
          </p:cNvPr>
          <p:cNvSpPr txBox="1"/>
          <p:nvPr/>
        </p:nvSpPr>
        <p:spPr>
          <a:xfrm>
            <a:off x="-9580" y="6596541"/>
            <a:ext cx="6105578" cy="246221"/>
          </a:xfrm>
          <a:prstGeom prst="rect">
            <a:avLst/>
          </a:prstGeom>
          <a:noFill/>
        </p:spPr>
        <p:txBody>
          <a:bodyPr wrap="square">
            <a:spAutoFit/>
          </a:bodyPr>
          <a:lstStyle/>
          <a:p>
            <a:r>
              <a:rPr lang="pt-BR" sz="1000" i="1" dirty="0"/>
              <a:t>UNAIDS 2022</a:t>
            </a:r>
          </a:p>
        </p:txBody>
      </p:sp>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D0B49-839D-0263-A2CE-7B8E094A0CFA}"/>
              </a:ext>
            </a:extLst>
          </p:cNvPr>
          <p:cNvSpPr>
            <a:spLocks noGrp="1"/>
          </p:cNvSpPr>
          <p:nvPr>
            <p:ph type="title"/>
          </p:nvPr>
        </p:nvSpPr>
        <p:spPr>
          <a:xfrm>
            <a:off x="3316729" y="441324"/>
            <a:ext cx="8432362" cy="1559753"/>
          </a:xfrm>
        </p:spPr>
        <p:txBody>
          <a:bodyPr>
            <a:normAutofit/>
          </a:bodyPr>
          <a:lstStyle/>
          <a:p>
            <a:r>
              <a:rPr lang="en-US" sz="3600" b="1" dirty="0">
                <a:solidFill>
                  <a:srgbClr val="FF890D"/>
                </a:solidFill>
                <a:cs typeface="Arial" panose="020B0604020202020204" pitchFamily="34" charset="0"/>
              </a:rPr>
              <a:t>Will Long-Acting Injectable ART really be a Game Changer?</a:t>
            </a:r>
            <a:endParaRPr lang="pt-BR" dirty="0">
              <a:solidFill>
                <a:srgbClr val="FF890D"/>
              </a:solidFill>
            </a:endParaRPr>
          </a:p>
        </p:txBody>
      </p:sp>
      <p:grpSp>
        <p:nvGrpSpPr>
          <p:cNvPr id="20" name="Group 19">
            <a:extLst>
              <a:ext uri="{FF2B5EF4-FFF2-40B4-BE49-F238E27FC236}">
                <a16:creationId xmlns:a16="http://schemas.microsoft.com/office/drawing/2014/main" id="{0E17CEA9-918E-90DB-FAA0-3EC7A47A1B88}"/>
              </a:ext>
            </a:extLst>
          </p:cNvPr>
          <p:cNvGrpSpPr/>
          <p:nvPr/>
        </p:nvGrpSpPr>
        <p:grpSpPr>
          <a:xfrm>
            <a:off x="0" y="2533110"/>
            <a:ext cx="11483748" cy="2448527"/>
            <a:chOff x="-174838" y="2179029"/>
            <a:chExt cx="11483748" cy="2448527"/>
          </a:xfrm>
        </p:grpSpPr>
        <p:sp>
          <p:nvSpPr>
            <p:cNvPr id="15" name="Arrow: Right 14">
              <a:extLst>
                <a:ext uri="{FF2B5EF4-FFF2-40B4-BE49-F238E27FC236}">
                  <a16:creationId xmlns:a16="http://schemas.microsoft.com/office/drawing/2014/main" id="{B7D33671-E294-FEDD-ACCB-D16445CA0044}"/>
                </a:ext>
              </a:extLst>
            </p:cNvPr>
            <p:cNvSpPr/>
            <p:nvPr/>
          </p:nvSpPr>
          <p:spPr>
            <a:xfrm>
              <a:off x="4735689" y="2279211"/>
              <a:ext cx="2720622" cy="2067042"/>
            </a:xfrm>
            <a:prstGeom prst="rightArrow">
              <a:avLst/>
            </a:prstGeom>
            <a:solidFill>
              <a:schemeClr val="bg2">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grpSp>
          <p:nvGrpSpPr>
            <p:cNvPr id="9" name="Group 8">
              <a:extLst>
                <a:ext uri="{FF2B5EF4-FFF2-40B4-BE49-F238E27FC236}">
                  <a16:creationId xmlns:a16="http://schemas.microsoft.com/office/drawing/2014/main" id="{66EA5088-66A9-4F6B-C635-A4CBF7CE92E1}"/>
                </a:ext>
              </a:extLst>
            </p:cNvPr>
            <p:cNvGrpSpPr/>
            <p:nvPr/>
          </p:nvGrpSpPr>
          <p:grpSpPr>
            <a:xfrm>
              <a:off x="2469860" y="2206094"/>
              <a:ext cx="2720622" cy="1086437"/>
              <a:chOff x="1310912" y="1725842"/>
              <a:chExt cx="2720622" cy="1086437"/>
            </a:xfrm>
          </p:grpSpPr>
          <p:sp>
            <p:nvSpPr>
              <p:cNvPr id="4" name="Retângulo de cantos arredondados 7">
                <a:extLst>
                  <a:ext uri="{FF2B5EF4-FFF2-40B4-BE49-F238E27FC236}">
                    <a16:creationId xmlns:a16="http://schemas.microsoft.com/office/drawing/2014/main" id="{3CC57358-1725-905F-E633-F5B00C70E665}"/>
                  </a:ext>
                </a:extLst>
              </p:cNvPr>
              <p:cNvSpPr/>
              <p:nvPr/>
            </p:nvSpPr>
            <p:spPr>
              <a:xfrm>
                <a:off x="1310912" y="1725842"/>
                <a:ext cx="2720622" cy="1086437"/>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latin typeface="Verdana" panose="020B0604030504040204" pitchFamily="34" charset="0"/>
                </a:endParaRPr>
              </a:p>
            </p:txBody>
          </p:sp>
          <p:sp>
            <p:nvSpPr>
              <p:cNvPr id="6" name="Retângulo 22">
                <a:extLst>
                  <a:ext uri="{FF2B5EF4-FFF2-40B4-BE49-F238E27FC236}">
                    <a16:creationId xmlns:a16="http://schemas.microsoft.com/office/drawing/2014/main" id="{7196E1F1-18FA-79E5-3585-B3C66EFD957C}"/>
                  </a:ext>
                </a:extLst>
              </p:cNvPr>
              <p:cNvSpPr/>
              <p:nvPr/>
            </p:nvSpPr>
            <p:spPr>
              <a:xfrm>
                <a:off x="1594339" y="1924250"/>
                <a:ext cx="2153768" cy="707886"/>
              </a:xfrm>
              <a:prstGeom prst="rect">
                <a:avLst/>
              </a:prstGeom>
            </p:spPr>
            <p:txBody>
              <a:bodyPr wrap="square">
                <a:spAutoFit/>
              </a:bodyPr>
              <a:lstStyle/>
              <a:p>
                <a:pPr algn="ctr">
                  <a:spcBef>
                    <a:spcPts val="600"/>
                  </a:spcBef>
                </a:pPr>
                <a:r>
                  <a:rPr lang="en-US" sz="2000" dirty="0">
                    <a:solidFill>
                      <a:schemeClr val="bg1"/>
                    </a:solidFill>
                    <a:latin typeface="Verdana" panose="020B0604030504040204" pitchFamily="34" charset="0"/>
                    <a:cs typeface="Arial" panose="020B0604020202020204" pitchFamily="34" charset="0"/>
                  </a:rPr>
                  <a:t>Less Frequent dosing</a:t>
                </a:r>
              </a:p>
            </p:txBody>
          </p:sp>
        </p:grpSp>
        <p:grpSp>
          <p:nvGrpSpPr>
            <p:cNvPr id="8" name="Group 7">
              <a:extLst>
                <a:ext uri="{FF2B5EF4-FFF2-40B4-BE49-F238E27FC236}">
                  <a16:creationId xmlns:a16="http://schemas.microsoft.com/office/drawing/2014/main" id="{5B06DED2-8B78-6A35-BAF1-28A251F3E995}"/>
                </a:ext>
              </a:extLst>
            </p:cNvPr>
            <p:cNvGrpSpPr/>
            <p:nvPr/>
          </p:nvGrpSpPr>
          <p:grpSpPr>
            <a:xfrm>
              <a:off x="2469860" y="3535800"/>
              <a:ext cx="2720622" cy="1091756"/>
              <a:chOff x="1310912" y="4045721"/>
              <a:chExt cx="2720622" cy="1091756"/>
            </a:xfrm>
          </p:grpSpPr>
          <p:sp>
            <p:nvSpPr>
              <p:cNvPr id="5" name="Retângulo de cantos arredondados 10">
                <a:extLst>
                  <a:ext uri="{FF2B5EF4-FFF2-40B4-BE49-F238E27FC236}">
                    <a16:creationId xmlns:a16="http://schemas.microsoft.com/office/drawing/2014/main" id="{4FDB4181-7FA4-90F6-215B-766D9308D39A}"/>
                  </a:ext>
                </a:extLst>
              </p:cNvPr>
              <p:cNvSpPr/>
              <p:nvPr/>
            </p:nvSpPr>
            <p:spPr>
              <a:xfrm>
                <a:off x="1310912" y="4045721"/>
                <a:ext cx="2720622" cy="1091756"/>
              </a:xfrm>
              <a:prstGeom prst="roundRect">
                <a:avLst/>
              </a:prstGeom>
              <a:solidFill>
                <a:srgbClr val="07B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latin typeface="Verdana" panose="020B0604030504040204" pitchFamily="34" charset="0"/>
                </a:endParaRPr>
              </a:p>
            </p:txBody>
          </p:sp>
          <p:sp>
            <p:nvSpPr>
              <p:cNvPr id="7" name="Retângulo 27">
                <a:extLst>
                  <a:ext uri="{FF2B5EF4-FFF2-40B4-BE49-F238E27FC236}">
                    <a16:creationId xmlns:a16="http://schemas.microsoft.com/office/drawing/2014/main" id="{5144CAD9-690C-3332-06C2-1054CEC598B9}"/>
                  </a:ext>
                </a:extLst>
              </p:cNvPr>
              <p:cNvSpPr/>
              <p:nvPr/>
            </p:nvSpPr>
            <p:spPr>
              <a:xfrm>
                <a:off x="1399808" y="4097468"/>
                <a:ext cx="2511816" cy="1015663"/>
              </a:xfrm>
              <a:prstGeom prst="rect">
                <a:avLst/>
              </a:prstGeom>
            </p:spPr>
            <p:txBody>
              <a:bodyPr wrap="square">
                <a:spAutoFit/>
              </a:bodyPr>
              <a:lstStyle/>
              <a:p>
                <a:pPr algn="ctr">
                  <a:spcBef>
                    <a:spcPts val="600"/>
                  </a:spcBef>
                </a:pPr>
                <a:r>
                  <a:rPr lang="en-US" sz="2000" dirty="0">
                    <a:solidFill>
                      <a:schemeClr val="bg1"/>
                    </a:solidFill>
                    <a:latin typeface="Verdana" panose="020B0604030504040204" pitchFamily="34" charset="0"/>
                    <a:cs typeface="Arial" panose="020B0604020202020204" pitchFamily="34" charset="0"/>
                  </a:rPr>
                  <a:t>Long-Acting formulations                              of ART</a:t>
                </a:r>
              </a:p>
            </p:txBody>
          </p:sp>
        </p:grpSp>
        <p:grpSp>
          <p:nvGrpSpPr>
            <p:cNvPr id="19" name="Group 18">
              <a:extLst>
                <a:ext uri="{FF2B5EF4-FFF2-40B4-BE49-F238E27FC236}">
                  <a16:creationId xmlns:a16="http://schemas.microsoft.com/office/drawing/2014/main" id="{06840A42-F892-C0D9-687C-AC1169FDCEFD}"/>
                </a:ext>
              </a:extLst>
            </p:cNvPr>
            <p:cNvGrpSpPr/>
            <p:nvPr/>
          </p:nvGrpSpPr>
          <p:grpSpPr>
            <a:xfrm>
              <a:off x="-174838" y="2179029"/>
              <a:ext cx="2891501" cy="2227004"/>
              <a:chOff x="-145859" y="2119250"/>
              <a:chExt cx="2891501" cy="2227004"/>
            </a:xfrm>
          </p:grpSpPr>
          <p:pic>
            <p:nvPicPr>
              <p:cNvPr id="12" name="Graphic 11" descr="Medicine outline">
                <a:extLst>
                  <a:ext uri="{FF2B5EF4-FFF2-40B4-BE49-F238E27FC236}">
                    <a16:creationId xmlns:a16="http://schemas.microsoft.com/office/drawing/2014/main" id="{29FDFCFE-D340-0F2F-971E-811F777EA55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44005" y="2444617"/>
                <a:ext cx="1901637" cy="1901637"/>
              </a:xfrm>
              <a:prstGeom prst="rect">
                <a:avLst/>
              </a:prstGeom>
            </p:spPr>
          </p:pic>
          <p:pic>
            <p:nvPicPr>
              <p:cNvPr id="14" name="Graphic 13" descr="Needle outline">
                <a:extLst>
                  <a:ext uri="{FF2B5EF4-FFF2-40B4-BE49-F238E27FC236}">
                    <a16:creationId xmlns:a16="http://schemas.microsoft.com/office/drawing/2014/main" id="{B4CCC90A-6FBA-9F7F-3846-2B02F84AFF3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9934229">
                <a:off x="-145859" y="2119250"/>
                <a:ext cx="1979726" cy="1979726"/>
              </a:xfrm>
              <a:prstGeom prst="rect">
                <a:avLst/>
              </a:prstGeom>
            </p:spPr>
          </p:pic>
        </p:grpSp>
        <p:grpSp>
          <p:nvGrpSpPr>
            <p:cNvPr id="18" name="Group 17">
              <a:extLst>
                <a:ext uri="{FF2B5EF4-FFF2-40B4-BE49-F238E27FC236}">
                  <a16:creationId xmlns:a16="http://schemas.microsoft.com/office/drawing/2014/main" id="{28FEE986-9051-C183-45AF-8264AD307DF4}"/>
                </a:ext>
              </a:extLst>
            </p:cNvPr>
            <p:cNvGrpSpPr/>
            <p:nvPr/>
          </p:nvGrpSpPr>
          <p:grpSpPr>
            <a:xfrm>
              <a:off x="7568516" y="2683115"/>
              <a:ext cx="3740394" cy="1249787"/>
              <a:chOff x="7871061" y="2522370"/>
              <a:chExt cx="2720622" cy="909048"/>
            </a:xfrm>
          </p:grpSpPr>
          <p:sp>
            <p:nvSpPr>
              <p:cNvPr id="16" name="Retângulo de cantos arredondados 8">
                <a:extLst>
                  <a:ext uri="{FF2B5EF4-FFF2-40B4-BE49-F238E27FC236}">
                    <a16:creationId xmlns:a16="http://schemas.microsoft.com/office/drawing/2014/main" id="{6F450398-84C9-1A0F-EA42-8AD695647865}"/>
                  </a:ext>
                </a:extLst>
              </p:cNvPr>
              <p:cNvSpPr/>
              <p:nvPr/>
            </p:nvSpPr>
            <p:spPr>
              <a:xfrm>
                <a:off x="7871061" y="2522370"/>
                <a:ext cx="2720622" cy="909048"/>
              </a:xfrm>
              <a:prstGeom prst="roundRect">
                <a:avLst/>
              </a:prstGeom>
              <a:solidFill>
                <a:srgbClr val="FD8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latin typeface="Verdana" panose="020B0604030504040204" pitchFamily="34" charset="0"/>
                </a:endParaRPr>
              </a:p>
            </p:txBody>
          </p:sp>
          <p:sp>
            <p:nvSpPr>
              <p:cNvPr id="17" name="Retângulo 23">
                <a:extLst>
                  <a:ext uri="{FF2B5EF4-FFF2-40B4-BE49-F238E27FC236}">
                    <a16:creationId xmlns:a16="http://schemas.microsoft.com/office/drawing/2014/main" id="{C544432F-FCF1-C7CA-C4FD-E9FBE28EC1A9}"/>
                  </a:ext>
                </a:extLst>
              </p:cNvPr>
              <p:cNvSpPr/>
              <p:nvPr/>
            </p:nvSpPr>
            <p:spPr>
              <a:xfrm>
                <a:off x="7924339" y="2607516"/>
                <a:ext cx="2623099" cy="738755"/>
              </a:xfrm>
              <a:prstGeom prst="rect">
                <a:avLst/>
              </a:prstGeom>
            </p:spPr>
            <p:txBody>
              <a:bodyPr wrap="square">
                <a:spAutoFit/>
              </a:bodyPr>
              <a:lstStyle/>
              <a:p>
                <a:pPr algn="ctr"/>
                <a:r>
                  <a:rPr lang="en-US" sz="2000" b="1" dirty="0">
                    <a:solidFill>
                      <a:schemeClr val="bg1"/>
                    </a:solidFill>
                    <a:latin typeface="Verdana" panose="020B0604030504040204" pitchFamily="34" charset="0"/>
                    <a:cs typeface="Arial" panose="020B0604020202020204" pitchFamily="34" charset="0"/>
                  </a:rPr>
                  <a:t>Will Long-Acting Injectable ART really  be a Game Changer?</a:t>
                </a:r>
              </a:p>
            </p:txBody>
          </p:sp>
        </p:grpSp>
      </p:grpSp>
    </p:spTree>
    <p:extLst>
      <p:ext uri="{BB962C8B-B14F-4D97-AF65-F5344CB8AC3E}">
        <p14:creationId xmlns:p14="http://schemas.microsoft.com/office/powerpoint/2010/main" val="296769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1A00-8708-C8F2-A243-9637DEA2DA46}"/>
              </a:ext>
            </a:extLst>
          </p:cNvPr>
          <p:cNvSpPr>
            <a:spLocks noGrp="1"/>
          </p:cNvSpPr>
          <p:nvPr>
            <p:ph type="title"/>
          </p:nvPr>
        </p:nvSpPr>
        <p:spPr>
          <a:xfrm>
            <a:off x="147718" y="224897"/>
            <a:ext cx="11896562" cy="1223964"/>
          </a:xfrm>
        </p:spPr>
        <p:txBody>
          <a:bodyPr>
            <a:normAutofit/>
          </a:bodyPr>
          <a:lstStyle/>
          <a:p>
            <a:pPr algn="ctr"/>
            <a:r>
              <a:rPr lang="en-US" sz="2400" dirty="0"/>
              <a:t>Major studies with new Long-Acting ARVs (mid-2022)</a:t>
            </a:r>
            <a:endParaRPr lang="pt-BR" sz="2400" dirty="0"/>
          </a:p>
        </p:txBody>
      </p:sp>
      <p:graphicFrame>
        <p:nvGraphicFramePr>
          <p:cNvPr id="3" name="Table 4">
            <a:extLst>
              <a:ext uri="{FF2B5EF4-FFF2-40B4-BE49-F238E27FC236}">
                <a16:creationId xmlns:a16="http://schemas.microsoft.com/office/drawing/2014/main" id="{CDDAE91D-C397-6348-ADD0-F2376A40C426}"/>
              </a:ext>
            </a:extLst>
          </p:cNvPr>
          <p:cNvGraphicFramePr>
            <a:graphicFrameLocks/>
          </p:cNvGraphicFramePr>
          <p:nvPr>
            <p:extLst>
              <p:ext uri="{D42A27DB-BD31-4B8C-83A1-F6EECF244321}">
                <p14:modId xmlns:p14="http://schemas.microsoft.com/office/powerpoint/2010/main" val="2158028919"/>
              </p:ext>
            </p:extLst>
          </p:nvPr>
        </p:nvGraphicFramePr>
        <p:xfrm>
          <a:off x="147718" y="670600"/>
          <a:ext cx="11896563" cy="2977614"/>
        </p:xfrm>
        <a:graphic>
          <a:graphicData uri="http://schemas.openxmlformats.org/drawingml/2006/table">
            <a:tbl>
              <a:tblPr firstRow="1" bandRow="1">
                <a:tableStyleId>{5C22544A-7EE6-4342-B048-85BDC9FD1C3A}</a:tableStyleId>
              </a:tblPr>
              <a:tblGrid>
                <a:gridCol w="2655443">
                  <a:extLst>
                    <a:ext uri="{9D8B030D-6E8A-4147-A177-3AD203B41FA5}">
                      <a16:colId xmlns:a16="http://schemas.microsoft.com/office/drawing/2014/main" val="887192868"/>
                    </a:ext>
                  </a:extLst>
                </a:gridCol>
                <a:gridCol w="3036814">
                  <a:extLst>
                    <a:ext uri="{9D8B030D-6E8A-4147-A177-3AD203B41FA5}">
                      <a16:colId xmlns:a16="http://schemas.microsoft.com/office/drawing/2014/main" val="2715903718"/>
                    </a:ext>
                  </a:extLst>
                </a:gridCol>
                <a:gridCol w="3391111">
                  <a:extLst>
                    <a:ext uri="{9D8B030D-6E8A-4147-A177-3AD203B41FA5}">
                      <a16:colId xmlns:a16="http://schemas.microsoft.com/office/drawing/2014/main" val="3774693932"/>
                    </a:ext>
                  </a:extLst>
                </a:gridCol>
                <a:gridCol w="628777">
                  <a:extLst>
                    <a:ext uri="{9D8B030D-6E8A-4147-A177-3AD203B41FA5}">
                      <a16:colId xmlns:a16="http://schemas.microsoft.com/office/drawing/2014/main" val="757330671"/>
                    </a:ext>
                  </a:extLst>
                </a:gridCol>
                <a:gridCol w="2184418">
                  <a:extLst>
                    <a:ext uri="{9D8B030D-6E8A-4147-A177-3AD203B41FA5}">
                      <a16:colId xmlns:a16="http://schemas.microsoft.com/office/drawing/2014/main" val="3887365306"/>
                    </a:ext>
                  </a:extLst>
                </a:gridCol>
              </a:tblGrid>
              <a:tr h="238462">
                <a:tc>
                  <a:txBody>
                    <a:bodyPr/>
                    <a:lstStyle/>
                    <a:p>
                      <a:pPr algn="ctr"/>
                      <a:r>
                        <a:rPr lang="en-US" sz="1050" dirty="0">
                          <a:solidFill>
                            <a:schemeClr val="tx1"/>
                          </a:solidFill>
                          <a:latin typeface="Verdana" panose="020B0604030504040204" pitchFamily="34" charset="0"/>
                          <a:ea typeface="Verdana" panose="020B0604030504040204" pitchFamily="34" charset="0"/>
                          <a:cs typeface="Verdana" panose="020B0604030504040204" pitchFamily="34" charset="0"/>
                        </a:rPr>
                        <a:t>Population</a:t>
                      </a:r>
                      <a:endParaRPr lang="pt-BR"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a:txBody>
                    <a:bodyPr/>
                    <a:lstStyle/>
                    <a:p>
                      <a:pPr algn="ctr"/>
                      <a:r>
                        <a:rPr lang="en-US" sz="1050" dirty="0">
                          <a:solidFill>
                            <a:schemeClr val="tx1"/>
                          </a:solidFill>
                          <a:latin typeface="Verdana" panose="020B0604030504040204" pitchFamily="34" charset="0"/>
                          <a:ea typeface="Verdana" panose="020B0604030504040204" pitchFamily="34" charset="0"/>
                          <a:cs typeface="Verdana" panose="020B0604030504040204" pitchFamily="34" charset="0"/>
                        </a:rPr>
                        <a:t>Phase II</a:t>
                      </a:r>
                      <a:endParaRPr lang="pt-BR"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a:txBody>
                    <a:bodyPr/>
                    <a:lstStyle/>
                    <a:p>
                      <a:pPr algn="ctr"/>
                      <a:r>
                        <a:rPr lang="en-US" sz="1050" dirty="0">
                          <a:solidFill>
                            <a:schemeClr val="tx1"/>
                          </a:solidFill>
                          <a:latin typeface="Verdana" panose="020B0604030504040204" pitchFamily="34" charset="0"/>
                          <a:ea typeface="Verdana" panose="020B0604030504040204" pitchFamily="34" charset="0"/>
                          <a:cs typeface="Verdana" panose="020B0604030504040204" pitchFamily="34" charset="0"/>
                        </a:rPr>
                        <a:t>Phase III</a:t>
                      </a:r>
                      <a:endParaRPr lang="pt-BR"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gridSpan="2">
                  <a:txBody>
                    <a:bodyPr/>
                    <a:lstStyle/>
                    <a:p>
                      <a:pPr algn="ctr"/>
                      <a:r>
                        <a:rPr lang="en-US" sz="1050" dirty="0">
                          <a:solidFill>
                            <a:schemeClr val="tx1"/>
                          </a:solidFill>
                          <a:latin typeface="Verdana" panose="020B0604030504040204" pitchFamily="34" charset="0"/>
                          <a:ea typeface="Verdana" panose="020B0604030504040204" pitchFamily="34" charset="0"/>
                          <a:cs typeface="Verdana" panose="020B0604030504040204" pitchFamily="34" charset="0"/>
                        </a:rPr>
                        <a:t>Implementation/Effectiveness</a:t>
                      </a:r>
                      <a:endParaRPr lang="pt-BR"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hMerge="1">
                  <a:txBody>
                    <a:bodyPr/>
                    <a:lstStyle/>
                    <a:p>
                      <a:pPr algn="ctr"/>
                      <a:r>
                        <a:rPr lang="en-US" sz="1050" dirty="0">
                          <a:solidFill>
                            <a:schemeClr val="tx1"/>
                          </a:solidFill>
                          <a:latin typeface="Verdana" panose="020B0604030504040204" pitchFamily="34" charset="0"/>
                          <a:ea typeface="Verdana" panose="020B0604030504040204" pitchFamily="34" charset="0"/>
                          <a:cs typeface="Verdana" panose="020B0604030504040204" pitchFamily="34" charset="0"/>
                        </a:rPr>
                        <a:t>Implementation/Effectiveness</a:t>
                      </a:r>
                      <a:endParaRPr lang="pt-BR"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457996414"/>
                  </a:ext>
                </a:extLst>
              </a:tr>
              <a:tr h="205787">
                <a:tc gridSpan="5">
                  <a:txBody>
                    <a:bodyPr/>
                    <a:lstStyle/>
                    <a:p>
                      <a:r>
                        <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rPr>
                        <a:t>CAB-RPV for treatment </a:t>
                      </a:r>
                      <a:endParaRPr lang="pt-BR"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76382"/>
                    </a:solidFill>
                  </a:tcPr>
                </a:tc>
                <a:tc hMerge="1">
                  <a:txBody>
                    <a:bodyPr/>
                    <a:lstStyle/>
                    <a:p>
                      <a:endParaRPr lang="pt-ES"/>
                    </a:p>
                  </a:txBody>
                  <a:tcPr>
                    <a:lnL w="12700" cmpd="sng">
                      <a:noFill/>
                    </a:lnL>
                    <a:lnT w="38100" cmpd="sng">
                      <a:noFill/>
                    </a:lnT>
                  </a:tcPr>
                </a:tc>
                <a:tc hMerge="1">
                  <a:txBody>
                    <a:bodyPr/>
                    <a:lstStyle/>
                    <a:p>
                      <a:endParaRPr lang="pt-BR" sz="1050" dirty="0">
                        <a:latin typeface="Arial Narrow" panose="020B0606020202030204" pitchFamily="34" charset="0"/>
                      </a:endParaRPr>
                    </a:p>
                  </a:txBody>
                  <a:tcPr marL="61257" marR="61257" marT="30629" marB="30629">
                    <a:lnL w="12700" cmpd="sng">
                      <a:noFill/>
                    </a:lnL>
                    <a:lnT w="38100" cmpd="sng">
                      <a:noFill/>
                    </a:lnT>
                    <a:solidFill>
                      <a:schemeClr val="bg2"/>
                    </a:solidFill>
                  </a:tcPr>
                </a:tc>
                <a:tc hMerge="1">
                  <a:txBody>
                    <a:bodyPr/>
                    <a:lstStyle/>
                    <a:p>
                      <a:endParaRPr lang="pt-ES"/>
                    </a:p>
                  </a:txBody>
                  <a:tcPr/>
                </a:tc>
                <a:tc hMerge="1">
                  <a:txBody>
                    <a:bodyPr/>
                    <a:lstStyle/>
                    <a:p>
                      <a:endParaRPr lang="pt-BR" sz="1050" dirty="0">
                        <a:latin typeface="Arial Narrow" panose="020B0606020202030204" pitchFamily="34" charset="0"/>
                      </a:endParaRPr>
                    </a:p>
                  </a:txBody>
                  <a:tcPr marL="61257" marR="61257" marT="30629" marB="30629">
                    <a:solidFill>
                      <a:schemeClr val="bg2"/>
                    </a:solidFill>
                  </a:tcPr>
                </a:tc>
                <a:extLst>
                  <a:ext uri="{0D108BD9-81ED-4DB2-BD59-A6C34878D82A}">
                    <a16:rowId xmlns:a16="http://schemas.microsoft.com/office/drawing/2014/main" val="2165319049"/>
                  </a:ext>
                </a:extLst>
              </a:tr>
              <a:tr h="420289">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ART naive</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1050" dirty="0">
                          <a:latin typeface="Verdana" panose="020B0604030504040204" pitchFamily="34" charset="0"/>
                          <a:ea typeface="Verdana" panose="020B0604030504040204" pitchFamily="34" charset="0"/>
                          <a:cs typeface="Verdana" panose="020B0604030504040204" pitchFamily="34" charset="0"/>
                        </a:rPr>
                        <a:t>LATTE (</a:t>
                      </a:r>
                      <a:r>
                        <a:rPr lang="pt-BR" sz="1050" dirty="0" err="1">
                          <a:latin typeface="Verdana" panose="020B0604030504040204" pitchFamily="34" charset="0"/>
                          <a:ea typeface="Verdana" panose="020B0604030504040204" pitchFamily="34" charset="0"/>
                          <a:cs typeface="Verdana" panose="020B0604030504040204" pitchFamily="34" charset="0"/>
                        </a:rPr>
                        <a:t>pk</a:t>
                      </a:r>
                      <a:r>
                        <a:rPr lang="pt-BR" sz="1050" dirty="0">
                          <a:latin typeface="Verdana" panose="020B0604030504040204" pitchFamily="34" charset="0"/>
                          <a:ea typeface="Verdana" panose="020B0604030504040204" pitchFamily="34" charset="0"/>
                          <a:cs typeface="Verdana" panose="020B0604030504040204" pitchFamily="34" charset="0"/>
                        </a:rPr>
                        <a:t> </a:t>
                      </a:r>
                      <a:r>
                        <a:rPr lang="pt-BR" sz="1050" dirty="0" err="1">
                          <a:latin typeface="Verdana" panose="020B0604030504040204" pitchFamily="34" charset="0"/>
                          <a:ea typeface="Verdana" panose="020B0604030504040204" pitchFamily="34" charset="0"/>
                          <a:cs typeface="Verdana" panose="020B0604030504040204" pitchFamily="34" charset="0"/>
                        </a:rPr>
                        <a:t>study</a:t>
                      </a:r>
                      <a:r>
                        <a:rPr lang="pt-BR" sz="1050" dirty="0">
                          <a:latin typeface="Verdana" panose="020B0604030504040204" pitchFamily="34" charset="0"/>
                          <a:ea typeface="Verdana" panose="020B0604030504040204" pitchFamily="34" charset="0"/>
                          <a:cs typeface="Verdana" panose="020B0604030504040204" pitchFamily="34" charset="0"/>
                        </a:rPr>
                        <a:t>, oral)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50" dirty="0">
                          <a:latin typeface="Verdana" panose="020B0604030504040204" pitchFamily="34" charset="0"/>
                          <a:ea typeface="Verdana" panose="020B0604030504040204" pitchFamily="34" charset="0"/>
                          <a:cs typeface="Verdana" panose="020B0604030504040204" pitchFamily="34" charset="0"/>
                        </a:rPr>
                        <a:t>LATTE-2 (Q4W &amp; Q8W </a:t>
                      </a:r>
                      <a:r>
                        <a:rPr lang="pt-BR" sz="1050" dirty="0" err="1">
                          <a:latin typeface="Verdana" panose="020B0604030504040204" pitchFamily="34" charset="0"/>
                          <a:ea typeface="Verdana" panose="020B0604030504040204" pitchFamily="34" charset="0"/>
                          <a:cs typeface="Verdana" panose="020B0604030504040204" pitchFamily="34" charset="0"/>
                        </a:rPr>
                        <a:t>dosing</a:t>
                      </a:r>
                      <a:r>
                        <a:rPr lang="pt-BR" sz="1050" dirty="0">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50" dirty="0">
                          <a:latin typeface="Verdana" panose="020B0604030504040204" pitchFamily="34" charset="0"/>
                          <a:ea typeface="Verdana" panose="020B0604030504040204" pitchFamily="34" charset="0"/>
                          <a:cs typeface="Verdana" panose="020B0604030504040204" pitchFamily="34" charset="0"/>
                        </a:rPr>
                        <a:t>POLAR (Q8W </a:t>
                      </a:r>
                      <a:r>
                        <a:rPr lang="pt-BR" sz="1050" dirty="0" err="1">
                          <a:latin typeface="Verdana" panose="020B0604030504040204" pitchFamily="34" charset="0"/>
                          <a:ea typeface="Verdana" panose="020B0604030504040204" pitchFamily="34" charset="0"/>
                          <a:cs typeface="Verdana" panose="020B0604030504040204" pitchFamily="34" charset="0"/>
                        </a:rPr>
                        <a:t>dosing</a:t>
                      </a:r>
                      <a:r>
                        <a:rPr lang="pt-BR" sz="1050" dirty="0">
                          <a:latin typeface="Verdana" panose="020B0604030504040204" pitchFamily="34" charset="0"/>
                          <a:ea typeface="Verdana" panose="020B0604030504040204" pitchFamily="34" charset="0"/>
                          <a:cs typeface="Verdana" panose="020B0604030504040204" pitchFamily="34" charset="0"/>
                        </a:rPr>
                        <a:t>)</a:t>
                      </a:r>
                    </a:p>
                  </a:txBody>
                  <a:tcPr marL="61257" marR="61257" marT="30629" marB="30629" anchor="ctr">
                    <a:lnL w="12700" cmpd="sng">
                      <a:noFill/>
                    </a:lnL>
                    <a:lnR w="12700" cmpd="sng">
                      <a:noFill/>
                    </a:lnR>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4994751"/>
                  </a:ext>
                </a:extLst>
              </a:tr>
              <a:tr h="0">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ART switch</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A5357  (CAB Q4W + VRC01 Q12W dosing)</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1050">
                          <a:latin typeface="Verdana" panose="020B0604030504040204" pitchFamily="34" charset="0"/>
                          <a:ea typeface="Verdana" panose="020B0604030504040204" pitchFamily="34" charset="0"/>
                          <a:cs typeface="Verdana" panose="020B0604030504040204" pitchFamily="34" charset="0"/>
                        </a:rPr>
                        <a:t>ATLAS (Q4W dosing) </a:t>
                      </a:r>
                    </a:p>
                    <a:p>
                      <a:r>
                        <a:rPr lang="pt-BR" sz="1050">
                          <a:latin typeface="Verdana" panose="020B0604030504040204" pitchFamily="34" charset="0"/>
                          <a:ea typeface="Verdana" panose="020B0604030504040204" pitchFamily="34" charset="0"/>
                          <a:cs typeface="Verdana" panose="020B0604030504040204" pitchFamily="34" charset="0"/>
                        </a:rPr>
                        <a:t>FLAIR (Q4W dosing)</a:t>
                      </a:r>
                    </a:p>
                    <a:p>
                      <a:r>
                        <a:rPr lang="pt-BR" sz="1050">
                          <a:latin typeface="Verdana" panose="020B0604030504040204" pitchFamily="34" charset="0"/>
                          <a:ea typeface="Verdana" panose="020B0604030504040204" pitchFamily="34" charset="0"/>
                          <a:cs typeface="Verdana" panose="020B0604030504040204" pitchFamily="34" charset="0"/>
                        </a:rPr>
                        <a:t>ATLAS 2M (Q8W dosing)</a:t>
                      </a:r>
                    </a:p>
                    <a:p>
                      <a:r>
                        <a:rPr lang="pt-BR" sz="1050">
                          <a:latin typeface="Verdana" panose="020B0604030504040204" pitchFamily="34" charset="0"/>
                          <a:ea typeface="Verdana" panose="020B0604030504040204" pitchFamily="34" charset="0"/>
                          <a:cs typeface="Verdana" panose="020B0604030504040204" pitchFamily="34" charset="0"/>
                        </a:rPr>
                        <a:t>SOLAR (Q8W dosing)</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CUSTOMIZE (USA) – Q4W dosing</a:t>
                      </a:r>
                    </a:p>
                    <a:p>
                      <a:r>
                        <a:rPr lang="en-US" sz="1050" dirty="0">
                          <a:latin typeface="Verdana" panose="020B0604030504040204" pitchFamily="34" charset="0"/>
                          <a:ea typeface="Verdana" panose="020B0604030504040204" pitchFamily="34" charset="0"/>
                          <a:cs typeface="Verdana" panose="020B0604030504040204" pitchFamily="34" charset="0"/>
                        </a:rPr>
                        <a:t>CARISEL (EU) – Q8W dosing</a:t>
                      </a:r>
                    </a:p>
                    <a:p>
                      <a:r>
                        <a:rPr lang="en-US" sz="1050" dirty="0">
                          <a:latin typeface="Verdana" panose="020B0604030504040204" pitchFamily="34" charset="0"/>
                          <a:ea typeface="Verdana" panose="020B0604030504040204" pitchFamily="34" charset="0"/>
                          <a:cs typeface="Verdana" panose="020B0604030504040204" pitchFamily="34" charset="0"/>
                        </a:rPr>
                        <a:t>CARES (LMIC)</a:t>
                      </a:r>
                    </a:p>
                    <a:p>
                      <a:r>
                        <a:rPr lang="en-US" sz="1050" dirty="0">
                          <a:latin typeface="Verdana" panose="020B0604030504040204" pitchFamily="34" charset="0"/>
                          <a:ea typeface="Verdana" panose="020B0604030504040204" pitchFamily="34" charset="0"/>
                          <a:cs typeface="Verdana" panose="020B0604030504040204" pitchFamily="34" charset="0"/>
                        </a:rPr>
                        <a:t>IMPALA (LMIC)</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CUSTOMIZE (USA) – Q4W dosing</a:t>
                      </a:r>
                    </a:p>
                    <a:p>
                      <a:r>
                        <a:rPr lang="en-US" sz="1050" dirty="0">
                          <a:latin typeface="Verdana" panose="020B0604030504040204" pitchFamily="34" charset="0"/>
                          <a:ea typeface="Verdana" panose="020B0604030504040204" pitchFamily="34" charset="0"/>
                          <a:cs typeface="Verdana" panose="020B0604030504040204" pitchFamily="34" charset="0"/>
                        </a:rPr>
                        <a:t>CARISEL (EU) – Q8W dosing</a:t>
                      </a:r>
                    </a:p>
                    <a:p>
                      <a:r>
                        <a:rPr lang="en-US" sz="1050" dirty="0">
                          <a:latin typeface="Verdana" panose="020B0604030504040204" pitchFamily="34" charset="0"/>
                          <a:ea typeface="Verdana" panose="020B0604030504040204" pitchFamily="34" charset="0"/>
                          <a:cs typeface="Verdana" panose="020B0604030504040204" pitchFamily="34" charset="0"/>
                        </a:rPr>
                        <a:t>CARES (LMIC)</a:t>
                      </a:r>
                    </a:p>
                    <a:p>
                      <a:r>
                        <a:rPr lang="en-US" sz="1050" dirty="0">
                          <a:latin typeface="Verdana" panose="020B0604030504040204" pitchFamily="34" charset="0"/>
                          <a:ea typeface="Verdana" panose="020B0604030504040204" pitchFamily="34" charset="0"/>
                          <a:cs typeface="Verdana" panose="020B0604030504040204" pitchFamily="34" charset="0"/>
                        </a:rPr>
                        <a:t>IMPALA (LMIC)</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903689"/>
                  </a:ext>
                </a:extLst>
              </a:tr>
              <a:tr h="0">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ART  switch (adolescents)</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latin typeface="Verdana" panose="020B0604030504040204" pitchFamily="34" charset="0"/>
                          <a:ea typeface="Verdana" panose="020B0604030504040204" pitchFamily="34" charset="0"/>
                          <a:cs typeface="Verdana" panose="020B0604030504040204" pitchFamily="34" charset="0"/>
                        </a:rPr>
                        <a:t>MOCHA (Q4W dosing)</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BREATHER PLUS (Q4W dosing)</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LATA LMIC (Q8W dosing, </a:t>
                      </a:r>
                      <a:r>
                        <a:rPr lang="en-US" sz="1050" b="0" i="0" dirty="0">
                          <a:solidFill>
                            <a:schemeClr val="tx1"/>
                          </a:solidFill>
                          <a:effectLst/>
                          <a:latin typeface="Verdana" panose="020B0604030504040204" pitchFamily="34" charset="0"/>
                          <a:ea typeface="Verdana" panose="020B0604030504040204" pitchFamily="34" charset="0"/>
                        </a:rPr>
                        <a:t>adolescents aged 12-19 years</a:t>
                      </a:r>
                      <a:r>
                        <a:rPr lang="en-US" sz="1050" dirty="0">
                          <a:latin typeface="Verdana" panose="020B0604030504040204" pitchFamily="34" charset="0"/>
                          <a:ea typeface="Verdana" panose="020B0604030504040204" pitchFamily="34" charset="0"/>
                          <a:cs typeface="Verdana" panose="020B0604030504040204" pitchFamily="34" charset="0"/>
                        </a:rPr>
                        <a:t>)</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LATA (Q8W dosing)</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265696"/>
                  </a:ext>
                </a:extLst>
              </a:tr>
              <a:tr h="152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Verdana" panose="020B0604030504040204" pitchFamily="34" charset="0"/>
                          <a:ea typeface="Verdana" panose="020B0604030504040204" pitchFamily="34" charset="0"/>
                          <a:cs typeface="Verdana" panose="020B0604030504040204" pitchFamily="34" charset="0"/>
                        </a:rPr>
                        <a:t>ART nonadherence</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pt-BR" sz="1050" dirty="0">
                          <a:latin typeface="Verdana" panose="020B0604030504040204" pitchFamily="34" charset="0"/>
                          <a:ea typeface="Verdana" panose="020B0604030504040204" pitchFamily="34" charset="0"/>
                          <a:cs typeface="Verdana" panose="020B0604030504040204" pitchFamily="34" charset="0"/>
                        </a:rPr>
                        <a:t>LATTITUDE (Q4W </a:t>
                      </a:r>
                      <a:r>
                        <a:rPr lang="pt-BR" sz="1050" dirty="0" err="1">
                          <a:latin typeface="Verdana" panose="020B0604030504040204" pitchFamily="34" charset="0"/>
                          <a:ea typeface="Verdana" panose="020B0604030504040204" pitchFamily="34" charset="0"/>
                          <a:cs typeface="Verdana" panose="020B0604030504040204" pitchFamily="34" charset="0"/>
                        </a:rPr>
                        <a:t>dosing</a:t>
                      </a:r>
                      <a:r>
                        <a:rPr lang="pt-BR" sz="1050" dirty="0">
                          <a:latin typeface="Verdana" panose="020B0604030504040204" pitchFamily="34" charset="0"/>
                          <a:ea typeface="Verdana" panose="020B0604030504040204" pitchFamily="34" charset="0"/>
                          <a:cs typeface="Verdana" panose="020B0604030504040204" pitchFamily="34" charset="0"/>
                        </a:rPr>
                        <a:t>)</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8240204"/>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CAB for prevention</a:t>
                      </a:r>
                      <a:endParaRPr kumimoji="0" lang="pt-BR" sz="105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6415"/>
                    </a:solidFill>
                  </a:tcPr>
                </a:tc>
                <a:tc hMerge="1">
                  <a:txBody>
                    <a:bodyPr/>
                    <a:lstStyle/>
                    <a:p>
                      <a:endParaRPr lang="pt-ES"/>
                    </a:p>
                  </a:txBody>
                  <a:tcPr>
                    <a:lnL w="12700" cmpd="sng">
                      <a:noFill/>
                    </a:lnL>
                    <a:lnT w="12700" cmpd="sng">
                      <a:noFill/>
                    </a:lnT>
                  </a:tcPr>
                </a:tc>
                <a:tc hMerge="1">
                  <a:txBody>
                    <a:bodyPr/>
                    <a:lstStyle/>
                    <a:p>
                      <a:endParaRPr lang="pt-BR" sz="1100" dirty="0">
                        <a:latin typeface="Arial Narrow" panose="020B0606020202030204" pitchFamily="34" charset="0"/>
                      </a:endParaRPr>
                    </a:p>
                  </a:txBody>
                  <a:tcPr marL="61257" marR="61257" marT="30629" marB="30629">
                    <a:lnL w="12700" cmpd="sng">
                      <a:noFill/>
                    </a:lnL>
                    <a:lnT w="12700" cmpd="sng">
                      <a:noFill/>
                    </a:lnT>
                    <a:solidFill>
                      <a:schemeClr val="bg2"/>
                    </a:solidFill>
                  </a:tcPr>
                </a:tc>
                <a:tc hMerge="1">
                  <a:txBody>
                    <a:bodyPr/>
                    <a:lstStyle/>
                    <a:p>
                      <a:endParaRPr lang="pt-ES"/>
                    </a:p>
                  </a:txBody>
                  <a:tcPr/>
                </a:tc>
                <a:tc hMerge="1">
                  <a:txBody>
                    <a:bodyPr/>
                    <a:lstStyle/>
                    <a:p>
                      <a:endParaRPr lang="pt-BR" sz="1100" dirty="0">
                        <a:latin typeface="Arial Narrow" panose="020B0606020202030204" pitchFamily="34" charset="0"/>
                      </a:endParaRPr>
                    </a:p>
                  </a:txBody>
                  <a:tcPr marL="61257" marR="61257" marT="30629" marB="30629">
                    <a:solidFill>
                      <a:schemeClr val="bg2"/>
                    </a:solidFill>
                  </a:tcPr>
                </a:tc>
                <a:extLst>
                  <a:ext uri="{0D108BD9-81ED-4DB2-BD59-A6C34878D82A}">
                    <a16:rowId xmlns:a16="http://schemas.microsoft.com/office/drawing/2014/main" val="3459523717"/>
                  </a:ext>
                </a:extLst>
              </a:tr>
              <a:tr h="0">
                <a:tc>
                  <a:txBody>
                    <a:bodyPr/>
                    <a:lstStyle/>
                    <a:p>
                      <a:r>
                        <a:rPr lang="en-US" sz="1050" dirty="0" err="1">
                          <a:latin typeface="Verdana" panose="020B0604030504040204" pitchFamily="34" charset="0"/>
                          <a:ea typeface="Verdana" panose="020B0604030504040204" pitchFamily="34" charset="0"/>
                          <a:cs typeface="Verdana" panose="020B0604030504040204" pitchFamily="34" charset="0"/>
                        </a:rPr>
                        <a:t>PreP</a:t>
                      </a:r>
                      <a:r>
                        <a:rPr lang="en-US" sz="1050" dirty="0">
                          <a:latin typeface="Verdana" panose="020B0604030504040204" pitchFamily="34" charset="0"/>
                          <a:ea typeface="Verdana" panose="020B0604030504040204" pitchFamily="34" charset="0"/>
                          <a:cs typeface="Verdana" panose="020B0604030504040204" pitchFamily="34" charset="0"/>
                        </a:rPr>
                        <a:t> MSM/TG</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latin typeface="Verdana" panose="020B0604030504040204" pitchFamily="34" charset="0"/>
                          <a:ea typeface="Verdana" panose="020B0604030504040204" pitchFamily="34" charset="0"/>
                          <a:cs typeface="Verdana" panose="020B0604030504040204" pitchFamily="34" charset="0"/>
                        </a:rPr>
                        <a:t>ECLAIR</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HPTN 083</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910679"/>
                  </a:ext>
                </a:extLst>
              </a:tr>
              <a:tr h="230086">
                <a:tc>
                  <a:txBody>
                    <a:bodyPr/>
                    <a:lstStyle/>
                    <a:p>
                      <a:r>
                        <a:rPr lang="en-US" sz="1050" dirty="0" err="1">
                          <a:latin typeface="Verdana" panose="020B0604030504040204" pitchFamily="34" charset="0"/>
                          <a:ea typeface="Verdana" panose="020B0604030504040204" pitchFamily="34" charset="0"/>
                          <a:cs typeface="Verdana" panose="020B0604030504040204" pitchFamily="34" charset="0"/>
                        </a:rPr>
                        <a:t>PreP</a:t>
                      </a:r>
                      <a:r>
                        <a:rPr lang="en-US" sz="1050" dirty="0">
                          <a:latin typeface="Verdana" panose="020B0604030504040204" pitchFamily="34" charset="0"/>
                          <a:ea typeface="Verdana" panose="020B0604030504040204" pitchFamily="34" charset="0"/>
                          <a:cs typeface="Verdana" panose="020B0604030504040204" pitchFamily="34" charset="0"/>
                        </a:rPr>
                        <a:t> women</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HPTN 077</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HTPN 084</a:t>
                      </a:r>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pt-BR" sz="105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8097362"/>
                  </a:ext>
                </a:extLst>
              </a:tr>
            </a:tbl>
          </a:graphicData>
        </a:graphic>
      </p:graphicFrame>
      <p:graphicFrame>
        <p:nvGraphicFramePr>
          <p:cNvPr id="4" name="Table 4">
            <a:extLst>
              <a:ext uri="{FF2B5EF4-FFF2-40B4-BE49-F238E27FC236}">
                <a16:creationId xmlns:a16="http://schemas.microsoft.com/office/drawing/2014/main" id="{0443B128-9408-5380-CC33-69438C67A6F1}"/>
              </a:ext>
            </a:extLst>
          </p:cNvPr>
          <p:cNvGraphicFramePr>
            <a:graphicFrameLocks/>
          </p:cNvGraphicFramePr>
          <p:nvPr>
            <p:extLst>
              <p:ext uri="{D42A27DB-BD31-4B8C-83A1-F6EECF244321}">
                <p14:modId xmlns:p14="http://schemas.microsoft.com/office/powerpoint/2010/main" val="1041501213"/>
              </p:ext>
            </p:extLst>
          </p:nvPr>
        </p:nvGraphicFramePr>
        <p:xfrm>
          <a:off x="147718" y="3600490"/>
          <a:ext cx="11896563" cy="2808545"/>
        </p:xfrm>
        <a:graphic>
          <a:graphicData uri="http://schemas.openxmlformats.org/drawingml/2006/table">
            <a:tbl>
              <a:tblPr firstRow="1" bandRow="1">
                <a:tableStyleId>{5C22544A-7EE6-4342-B048-85BDC9FD1C3A}</a:tableStyleId>
              </a:tblPr>
              <a:tblGrid>
                <a:gridCol w="2255281">
                  <a:extLst>
                    <a:ext uri="{9D8B030D-6E8A-4147-A177-3AD203B41FA5}">
                      <a16:colId xmlns:a16="http://schemas.microsoft.com/office/drawing/2014/main" val="887192868"/>
                    </a:ext>
                  </a:extLst>
                </a:gridCol>
                <a:gridCol w="430142">
                  <a:extLst>
                    <a:ext uri="{9D8B030D-6E8A-4147-A177-3AD203B41FA5}">
                      <a16:colId xmlns:a16="http://schemas.microsoft.com/office/drawing/2014/main" val="3445144656"/>
                    </a:ext>
                  </a:extLst>
                </a:gridCol>
                <a:gridCol w="3006834">
                  <a:extLst>
                    <a:ext uri="{9D8B030D-6E8A-4147-A177-3AD203B41FA5}">
                      <a16:colId xmlns:a16="http://schemas.microsoft.com/office/drawing/2014/main" val="1013741471"/>
                    </a:ext>
                  </a:extLst>
                </a:gridCol>
                <a:gridCol w="3434654">
                  <a:extLst>
                    <a:ext uri="{9D8B030D-6E8A-4147-A177-3AD203B41FA5}">
                      <a16:colId xmlns:a16="http://schemas.microsoft.com/office/drawing/2014/main" val="3774693932"/>
                    </a:ext>
                  </a:extLst>
                </a:gridCol>
                <a:gridCol w="585234">
                  <a:extLst>
                    <a:ext uri="{9D8B030D-6E8A-4147-A177-3AD203B41FA5}">
                      <a16:colId xmlns:a16="http://schemas.microsoft.com/office/drawing/2014/main" val="2926686059"/>
                    </a:ext>
                  </a:extLst>
                </a:gridCol>
                <a:gridCol w="2184418">
                  <a:extLst>
                    <a:ext uri="{9D8B030D-6E8A-4147-A177-3AD203B41FA5}">
                      <a16:colId xmlns:a16="http://schemas.microsoft.com/office/drawing/2014/main" val="3887365306"/>
                    </a:ext>
                  </a:extLst>
                </a:gridCol>
              </a:tblGrid>
              <a:tr h="0">
                <a:tc gridSpan="2">
                  <a:txBody>
                    <a:bodyPr/>
                    <a:lstStyle/>
                    <a:p>
                      <a:pPr algn="ct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Population</a:t>
                      </a:r>
                      <a:endParaRPr lang="pt-BR"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hMerge="1">
                  <a:txBody>
                    <a:bodyPr/>
                    <a:lstStyle/>
                    <a:p>
                      <a:pPr algn="ct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Phase II</a:t>
                      </a:r>
                      <a:endParaRPr lang="pt-BR"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a:txBody>
                    <a:bodyPr/>
                    <a:lstStyle/>
                    <a:p>
                      <a:pPr algn="ct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Phase II</a:t>
                      </a:r>
                      <a:endParaRPr lang="pt-BR"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a:txBody>
                    <a:bodyPr/>
                    <a:lstStyle/>
                    <a:p>
                      <a:pPr algn="ct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Phase III</a:t>
                      </a:r>
                      <a:endParaRPr lang="pt-BR"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gridSpan="2">
                  <a:txBody>
                    <a:bodyPr/>
                    <a:lstStyle/>
                    <a:p>
                      <a:pPr algn="ct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Implementation/Effectiveness</a:t>
                      </a:r>
                      <a:endParaRPr lang="pt-BR"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tc hMerge="1">
                  <a:txBody>
                    <a:bodyPr/>
                    <a:lstStyle/>
                    <a:p>
                      <a:pPr algn="ct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Implementation/Effectiveness</a:t>
                      </a:r>
                      <a:endParaRPr lang="pt-BR"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457996414"/>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ISL &amp; LEN for treatment </a:t>
                      </a:r>
                      <a:endParaRPr kumimoji="0" lang="pt-BR" sz="1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pt-BR" sz="1200">
                        <a:latin typeface="Arial Narrow" panose="020B0606020202030204" pitchFamily="34" charset="0"/>
                        <a:ea typeface="Roboto" panose="02000000000000000000" pitchFamily="2" charset="0"/>
                      </a:endParaRPr>
                    </a:p>
                  </a:txBody>
                  <a:tcPr marL="61257" marR="61257" marT="30629" marB="306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pt-ES"/>
                    </a:p>
                  </a:txBody>
                  <a:tcPr>
                    <a:lnL w="12700" cmpd="sng">
                      <a:noFill/>
                    </a:lnL>
                    <a:lnT w="38100" cmpd="sng">
                      <a:noFill/>
                    </a:lnT>
                  </a:tcPr>
                </a:tc>
                <a:tc hMerge="1">
                  <a:txBody>
                    <a:bodyPr/>
                    <a:lstStyle/>
                    <a:p>
                      <a:endParaRPr lang="pt-BR" sz="1200" dirty="0">
                        <a:latin typeface="Arial Narrow" panose="020B0606020202030204" pitchFamily="34" charset="0"/>
                        <a:ea typeface="Roboto" panose="02000000000000000000" pitchFamily="2" charset="0"/>
                      </a:endParaRPr>
                    </a:p>
                  </a:txBody>
                  <a:tcPr marL="61257" marR="61257" marT="30629" marB="306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pt-ES"/>
                    </a:p>
                  </a:txBody>
                  <a:tcPr/>
                </a:tc>
                <a:tc hMerge="1">
                  <a:txBody>
                    <a:bodyPr/>
                    <a:lstStyle/>
                    <a:p>
                      <a:endParaRPr lang="pt-BR" sz="1200" dirty="0">
                        <a:latin typeface="Arial Narrow" panose="020B0606020202030204" pitchFamily="34" charset="0"/>
                        <a:ea typeface="Roboto" panose="02000000000000000000" pitchFamily="2" charset="0"/>
                      </a:endParaRPr>
                    </a:p>
                  </a:txBody>
                  <a:tcPr marL="61257" marR="61257" marT="30629" marB="306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3114871"/>
                  </a:ext>
                </a:extLst>
              </a:tr>
              <a:tr h="208916">
                <a:tc gridSpan="2">
                  <a:txBody>
                    <a:bodyPr/>
                    <a:lstStyle/>
                    <a:p>
                      <a:r>
                        <a:rPr lang="en-US" sz="1000" dirty="0">
                          <a:latin typeface="Verdana" panose="020B0604030504040204" pitchFamily="34" charset="0"/>
                          <a:ea typeface="Verdana" panose="020B0604030504040204" pitchFamily="34" charset="0"/>
                          <a:cs typeface="Verdana" panose="020B0604030504040204" pitchFamily="34" charset="0"/>
                        </a:rPr>
                        <a:t>ART naive</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pt-BR" sz="1000" dirty="0">
                          <a:latin typeface="Verdana" panose="020B0604030504040204" pitchFamily="34" charset="0"/>
                          <a:ea typeface="Verdana" panose="020B0604030504040204" pitchFamily="34" charset="0"/>
                          <a:cs typeface="Verdana" panose="020B0604030504040204" pitchFamily="34" charset="0"/>
                        </a:rPr>
                        <a:t>IMAGINE-DR (ISL/MK8507)</a:t>
                      </a: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1000">
                          <a:latin typeface="Verdana" panose="020B0604030504040204" pitchFamily="34" charset="0"/>
                          <a:ea typeface="Verdana" panose="020B0604030504040204" pitchFamily="34" charset="0"/>
                          <a:cs typeface="Verdana" panose="020B0604030504040204" pitchFamily="34" charset="0"/>
                        </a:rPr>
                        <a:t>IMAGINE-DR (ISL/MK8507)</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pt-BR" sz="1000" dirty="0">
                          <a:latin typeface="Verdana" panose="020B0604030504040204" pitchFamily="34" charset="0"/>
                          <a:ea typeface="Verdana" panose="020B0604030504040204" pitchFamily="34" charset="0"/>
                          <a:cs typeface="Verdana" panose="020B0604030504040204" pitchFamily="34" charset="0"/>
                        </a:rPr>
                        <a:t>ILLUMINATE NAÏVE (ISL/DOR)</a:t>
                      </a: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62462"/>
                  </a:ext>
                </a:extLst>
              </a:tr>
              <a:tr h="208916">
                <a:tc gridSpan="2">
                  <a:txBody>
                    <a:bodyPr/>
                    <a:lstStyle/>
                    <a:p>
                      <a:r>
                        <a:rPr lang="en-US" sz="1000" dirty="0">
                          <a:latin typeface="Verdana" panose="020B0604030504040204" pitchFamily="34" charset="0"/>
                          <a:ea typeface="Verdana" panose="020B0604030504040204" pitchFamily="34" charset="0"/>
                          <a:cs typeface="Verdana" panose="020B0604030504040204" pitchFamily="34" charset="0"/>
                        </a:rPr>
                        <a:t>ART switch</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pt-BR" sz="1000">
                          <a:latin typeface="Verdana" panose="020B0604030504040204" pitchFamily="34" charset="0"/>
                          <a:ea typeface="Verdana" panose="020B0604030504040204" pitchFamily="34" charset="0"/>
                          <a:cs typeface="Verdana" panose="020B0604030504040204" pitchFamily="34" charset="0"/>
                        </a:rPr>
                        <a:t>IMAGINE-YOUTH (ISL/MK8507)</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1000">
                          <a:latin typeface="Verdana" panose="020B0604030504040204" pitchFamily="34" charset="0"/>
                          <a:ea typeface="Verdana" panose="020B0604030504040204" pitchFamily="34" charset="0"/>
                          <a:cs typeface="Verdana" panose="020B0604030504040204" pitchFamily="34" charset="0"/>
                        </a:rPr>
                        <a:t>IMAGINE-YOUTH (ISL/MK8507)</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pt-BR" sz="1000" dirty="0">
                          <a:latin typeface="Verdana" panose="020B0604030504040204" pitchFamily="34" charset="0"/>
                          <a:ea typeface="Verdana" panose="020B0604030504040204" pitchFamily="34" charset="0"/>
                          <a:cs typeface="Verdana" panose="020B0604030504040204" pitchFamily="34" charset="0"/>
                        </a:rPr>
                        <a:t>ILLUMINATE SWITCH A&amp;B (ISL/DOR)</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latin typeface="Verdana" panose="020B0604030504040204" pitchFamily="34" charset="0"/>
                          <a:ea typeface="Verdana" panose="020B0604030504040204" pitchFamily="34" charset="0"/>
                          <a:cs typeface="Verdana" panose="020B0604030504040204" pitchFamily="34" charset="0"/>
                        </a:rPr>
                        <a:t>CALLIBRATE (LEN + OBR)</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557840"/>
                  </a:ext>
                </a:extLst>
              </a:tr>
              <a:tr h="208916">
                <a:tc gridSpan="2">
                  <a:txBody>
                    <a:bodyPr/>
                    <a:lstStyle/>
                    <a:p>
                      <a:r>
                        <a:rPr lang="en-US" sz="1000" dirty="0">
                          <a:latin typeface="Verdana" panose="020B0604030504040204" pitchFamily="34" charset="0"/>
                          <a:ea typeface="Verdana" panose="020B0604030504040204" pitchFamily="34" charset="0"/>
                          <a:cs typeface="Verdana" panose="020B0604030504040204" pitchFamily="34" charset="0"/>
                        </a:rPr>
                        <a:t>ART  salvage</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r>
                        <a:rPr lang="pt-BR" sz="1000" dirty="0">
                          <a:latin typeface="Verdana" panose="020B0604030504040204" pitchFamily="34" charset="0"/>
                          <a:ea typeface="Verdana" panose="020B0604030504040204" pitchFamily="34" charset="0"/>
                          <a:cs typeface="Verdana" panose="020B0604030504040204" pitchFamily="34" charset="0"/>
                        </a:rPr>
                        <a:t>ILLUMINATE HTE (ISL/DOR)</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pt-BR" sz="1000" dirty="0">
                          <a:latin typeface="Verdana" panose="020B0604030504040204" pitchFamily="34" charset="0"/>
                          <a:ea typeface="Verdana" panose="020B0604030504040204" pitchFamily="34" charset="0"/>
                          <a:cs typeface="Verdana" panose="020B0604030504040204" pitchFamily="34" charset="0"/>
                        </a:rPr>
                        <a:t>CAPELLA (LEN+ OBR)</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1299298"/>
                  </a:ext>
                </a:extLst>
              </a:tr>
              <a:tr h="20891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ISL for prevention</a:t>
                      </a:r>
                      <a:endParaRPr kumimoji="0" lang="pt-BR" sz="1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hMerge="1">
                  <a:txBody>
                    <a:bodyPr/>
                    <a:lstStyle/>
                    <a:p>
                      <a:endParaRPr lang="pt-BR" sz="1100" dirty="0">
                        <a:latin typeface="Arial Narrow" panose="020B0606020202030204" pitchFamily="34" charset="0"/>
                      </a:endParaRPr>
                    </a:p>
                  </a:txBody>
                  <a:tcPr marL="61257" marR="61257" marT="30629" marB="30629">
                    <a:solidFill>
                      <a:schemeClr val="bg2"/>
                    </a:solidFill>
                  </a:tcPr>
                </a:tc>
                <a:tc hMerge="1">
                  <a:txBody>
                    <a:bodyPr/>
                    <a:lstStyle/>
                    <a:p>
                      <a:endParaRPr lang="pt-ES"/>
                    </a:p>
                  </a:txBody>
                  <a:tcPr>
                    <a:lnL w="12700" cmpd="sng">
                      <a:noFill/>
                    </a:lnL>
                    <a:lnT w="12700" cmpd="sng">
                      <a:noFill/>
                    </a:lnT>
                  </a:tcPr>
                </a:tc>
                <a:tc hMerge="1">
                  <a:txBody>
                    <a:bodyPr/>
                    <a:lstStyle/>
                    <a:p>
                      <a:endParaRPr lang="pt-BR" sz="1100" dirty="0">
                        <a:latin typeface="Arial Narrow" panose="020B0606020202030204" pitchFamily="34" charset="0"/>
                      </a:endParaRPr>
                    </a:p>
                  </a:txBody>
                  <a:tcPr marL="61257" marR="61257" marT="30629" marB="30629">
                    <a:solidFill>
                      <a:schemeClr val="bg2"/>
                    </a:solidFill>
                  </a:tcPr>
                </a:tc>
                <a:tc hMerge="1">
                  <a:txBody>
                    <a:bodyPr/>
                    <a:lstStyle/>
                    <a:p>
                      <a:endParaRPr lang="pt-ES"/>
                    </a:p>
                  </a:txBody>
                  <a:tcPr/>
                </a:tc>
                <a:tc hMerge="1">
                  <a:txBody>
                    <a:bodyPr/>
                    <a:lstStyle/>
                    <a:p>
                      <a:endParaRPr lang="pt-BR" sz="1100" dirty="0">
                        <a:latin typeface="Arial Narrow" panose="020B0606020202030204" pitchFamily="34" charset="0"/>
                      </a:endParaRPr>
                    </a:p>
                  </a:txBody>
                  <a:tcPr marL="61257" marR="61257" marT="30629" marB="30629">
                    <a:solidFill>
                      <a:schemeClr val="bg2"/>
                    </a:solidFill>
                  </a:tcPr>
                </a:tc>
                <a:extLst>
                  <a:ext uri="{0D108BD9-81ED-4DB2-BD59-A6C34878D82A}">
                    <a16:rowId xmlns:a16="http://schemas.microsoft.com/office/drawing/2014/main" val="2980555492"/>
                  </a:ext>
                </a:extLst>
              </a:tr>
              <a:tr h="218462">
                <a:tc gridSpan="2">
                  <a:txBody>
                    <a:bodyPr/>
                    <a:lstStyle/>
                    <a:p>
                      <a:r>
                        <a:rPr lang="en-US" sz="1000" dirty="0" err="1">
                          <a:latin typeface="Verdana" panose="020B0604030504040204" pitchFamily="34" charset="0"/>
                          <a:ea typeface="Verdana" panose="020B0604030504040204" pitchFamily="34" charset="0"/>
                          <a:cs typeface="Verdana" panose="020B0604030504040204" pitchFamily="34" charset="0"/>
                        </a:rPr>
                        <a:t>PreP</a:t>
                      </a:r>
                      <a:r>
                        <a:rPr lang="en-US" sz="1000" dirty="0">
                          <a:latin typeface="Verdana" panose="020B0604030504040204" pitchFamily="34" charset="0"/>
                          <a:ea typeface="Verdana" panose="020B0604030504040204" pitchFamily="34" charset="0"/>
                          <a:cs typeface="Verdana" panose="020B0604030504040204" pitchFamily="34" charset="0"/>
                        </a:rPr>
                        <a:t> low risk  HIV (</a:t>
                      </a:r>
                      <a:r>
                        <a:rPr lang="en-US" sz="1000" dirty="0" err="1">
                          <a:latin typeface="Verdana" panose="020B0604030504040204" pitchFamily="34" charset="0"/>
                          <a:ea typeface="Verdana" panose="020B0604030504040204" pitchFamily="34" charset="0"/>
                          <a:cs typeface="Verdana" panose="020B0604030504040204" pitchFamily="34" charset="0"/>
                        </a:rPr>
                        <a:t>pK</a:t>
                      </a:r>
                      <a:r>
                        <a:rPr lang="en-US" sz="1000" dirty="0">
                          <a:latin typeface="Verdana" panose="020B0604030504040204" pitchFamily="34" charset="0"/>
                          <a:ea typeface="Verdana" panose="020B0604030504040204" pitchFamily="34" charset="0"/>
                          <a:cs typeface="Verdana" panose="020B0604030504040204" pitchFamily="34" charset="0"/>
                        </a:rPr>
                        <a:t> study - oral)</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Verdana" panose="020B0604030504040204" pitchFamily="34" charset="0"/>
                          <a:ea typeface="Verdana" panose="020B0604030504040204" pitchFamily="34" charset="0"/>
                          <a:cs typeface="Verdana" panose="020B0604030504040204" pitchFamily="34" charset="0"/>
                        </a:rPr>
                        <a:t>MK8591-016 </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Verdana" panose="020B0604030504040204" pitchFamily="34" charset="0"/>
                          <a:ea typeface="Verdana" panose="020B0604030504040204" pitchFamily="34" charset="0"/>
                          <a:cs typeface="Verdana" panose="020B0604030504040204" pitchFamily="34" charset="0"/>
                        </a:rPr>
                        <a:t>MK8591-016 </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6938007"/>
                  </a:ext>
                </a:extLst>
              </a:tr>
              <a:tr h="239842">
                <a:tc gridSpan="2">
                  <a:txBody>
                    <a:bodyPr/>
                    <a:lstStyle/>
                    <a:p>
                      <a:r>
                        <a:rPr lang="en-US" sz="1000" dirty="0" err="1">
                          <a:latin typeface="Verdana" panose="020B0604030504040204" pitchFamily="34" charset="0"/>
                          <a:ea typeface="Verdana" panose="020B0604030504040204" pitchFamily="34" charset="0"/>
                          <a:cs typeface="Verdana" panose="020B0604030504040204" pitchFamily="34" charset="0"/>
                        </a:rPr>
                        <a:t>PreP</a:t>
                      </a:r>
                      <a:r>
                        <a:rPr lang="en-US" sz="1000" dirty="0">
                          <a:latin typeface="Verdana" panose="020B0604030504040204" pitchFamily="34" charset="0"/>
                          <a:ea typeface="Verdana" panose="020B0604030504040204" pitchFamily="34" charset="0"/>
                          <a:cs typeface="Verdana" panose="020B0604030504040204" pitchFamily="34" charset="0"/>
                        </a:rPr>
                        <a:t> low risk  HIV (</a:t>
                      </a:r>
                      <a:r>
                        <a:rPr lang="en-US" sz="1000" dirty="0" err="1">
                          <a:latin typeface="Verdana" panose="020B0604030504040204" pitchFamily="34" charset="0"/>
                          <a:ea typeface="Verdana" panose="020B0604030504040204" pitchFamily="34" charset="0"/>
                          <a:cs typeface="Verdana" panose="020B0604030504040204" pitchFamily="34" charset="0"/>
                        </a:rPr>
                        <a:t>pK</a:t>
                      </a:r>
                      <a:r>
                        <a:rPr lang="en-US" sz="1000" dirty="0">
                          <a:latin typeface="Verdana" panose="020B0604030504040204" pitchFamily="34" charset="0"/>
                          <a:ea typeface="Verdana" panose="020B0604030504040204" pitchFamily="34" charset="0"/>
                          <a:cs typeface="Verdana" panose="020B0604030504040204" pitchFamily="34" charset="0"/>
                        </a:rPr>
                        <a:t> study-  implant)</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latin typeface="Verdana" panose="020B0604030504040204" pitchFamily="34" charset="0"/>
                          <a:ea typeface="Verdana" panose="020B0604030504040204" pitchFamily="34" charset="0"/>
                          <a:cs typeface="Verdana" panose="020B0604030504040204" pitchFamily="34" charset="0"/>
                        </a:rPr>
                        <a:t>MK8591-043</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latin typeface="Verdana" panose="020B0604030504040204" pitchFamily="34" charset="0"/>
                          <a:ea typeface="Verdana" panose="020B0604030504040204" pitchFamily="34" charset="0"/>
                          <a:cs typeface="Verdana" panose="020B0604030504040204" pitchFamily="34" charset="0"/>
                        </a:rPr>
                        <a:t>MK8591-043</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1708964"/>
                  </a:ext>
                </a:extLst>
              </a:tr>
              <a:tr h="208916">
                <a:tc gridSpan="2">
                  <a:txBody>
                    <a:bodyPr/>
                    <a:lstStyle/>
                    <a:p>
                      <a:r>
                        <a:rPr lang="en-US" sz="1000" dirty="0" err="1">
                          <a:latin typeface="Verdana" panose="020B0604030504040204" pitchFamily="34" charset="0"/>
                          <a:ea typeface="Verdana" panose="020B0604030504040204" pitchFamily="34" charset="0"/>
                          <a:cs typeface="Verdana" panose="020B0604030504040204" pitchFamily="34" charset="0"/>
                        </a:rPr>
                        <a:t>PreP</a:t>
                      </a:r>
                      <a:r>
                        <a:rPr lang="en-US" sz="1000" dirty="0">
                          <a:latin typeface="Verdana" panose="020B0604030504040204" pitchFamily="34" charset="0"/>
                          <a:ea typeface="Verdana" panose="020B0604030504040204" pitchFamily="34" charset="0"/>
                          <a:cs typeface="Verdana" panose="020B0604030504040204" pitchFamily="34" charset="0"/>
                        </a:rPr>
                        <a:t> MSM/TG</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000" dirty="0">
                          <a:latin typeface="Verdana" panose="020B0604030504040204" pitchFamily="34" charset="0"/>
                          <a:ea typeface="Verdana" panose="020B0604030504040204" pitchFamily="34" charset="0"/>
                          <a:cs typeface="Verdana" panose="020B0604030504040204" pitchFamily="34" charset="0"/>
                        </a:rPr>
                        <a:t>MK8591-035</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a:latin typeface="Verdana" panose="020B0604030504040204" pitchFamily="34" charset="0"/>
                          <a:ea typeface="Verdana" panose="020B0604030504040204" pitchFamily="34" charset="0"/>
                          <a:cs typeface="Verdana" panose="020B0604030504040204" pitchFamily="34" charset="0"/>
                        </a:rPr>
                        <a:t>MK8591-035</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pt-BR" sz="1000" dirty="0">
                          <a:latin typeface="Verdana" panose="020B0604030504040204" pitchFamily="34" charset="0"/>
                          <a:ea typeface="Verdana" panose="020B0604030504040204" pitchFamily="34" charset="0"/>
                          <a:cs typeface="Verdana" panose="020B0604030504040204" pitchFamily="34" charset="0"/>
                        </a:rPr>
                        <a:t>IMPOWER  024 (ISL)</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996100"/>
                  </a:ext>
                </a:extLst>
              </a:tr>
              <a:tr h="208916">
                <a:tc gridSpan="2">
                  <a:txBody>
                    <a:bodyPr/>
                    <a:lstStyle/>
                    <a:p>
                      <a:r>
                        <a:rPr lang="en-US" sz="1000" dirty="0" err="1">
                          <a:latin typeface="Verdana" panose="020B0604030504040204" pitchFamily="34" charset="0"/>
                          <a:ea typeface="Verdana" panose="020B0604030504040204" pitchFamily="34" charset="0"/>
                          <a:cs typeface="Verdana" panose="020B0604030504040204" pitchFamily="34" charset="0"/>
                        </a:rPr>
                        <a:t>PreP</a:t>
                      </a:r>
                      <a:r>
                        <a:rPr lang="en-US" sz="1000" dirty="0">
                          <a:latin typeface="Verdana" panose="020B0604030504040204" pitchFamily="34" charset="0"/>
                          <a:ea typeface="Verdana" panose="020B0604030504040204" pitchFamily="34" charset="0"/>
                          <a:cs typeface="Verdana" panose="020B0604030504040204" pitchFamily="34" charset="0"/>
                        </a:rPr>
                        <a:t> women</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r>
                        <a:rPr lang="pt-BR" sz="1000" dirty="0">
                          <a:latin typeface="Verdana" panose="020B0604030504040204" pitchFamily="34" charset="0"/>
                          <a:ea typeface="Verdana" panose="020B0604030504040204" pitchFamily="34" charset="0"/>
                          <a:cs typeface="Verdana" panose="020B0604030504040204" pitchFamily="34" charset="0"/>
                        </a:rPr>
                        <a:t>IMPOWER  022 (ISL)</a:t>
                      </a: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9310846"/>
                  </a:ext>
                </a:extLst>
              </a:tr>
              <a:tr h="208916">
                <a:tc gridSpan="6">
                  <a:txBody>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LEN for prevention</a:t>
                      </a:r>
                      <a:endParaRPr lang="pt-BR"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hMerge="1">
                  <a:txBody>
                    <a:bodyPr/>
                    <a:lstStyle/>
                    <a:p>
                      <a:endParaRPr lang="pt-BR" sz="1100" dirty="0">
                        <a:latin typeface="Arial Narrow" panose="020B0606020202030204" pitchFamily="34" charset="0"/>
                      </a:endParaRPr>
                    </a:p>
                  </a:txBody>
                  <a:tcPr marL="61257" marR="61257" marT="30629" marB="30629">
                    <a:solidFill>
                      <a:schemeClr val="bg2"/>
                    </a:solidFill>
                  </a:tcPr>
                </a:tc>
                <a:tc hMerge="1">
                  <a:txBody>
                    <a:bodyPr/>
                    <a:lstStyle/>
                    <a:p>
                      <a:endParaRPr lang="pt-ES"/>
                    </a:p>
                  </a:txBody>
                  <a:tcPr>
                    <a:lnL w="12700" cmpd="sng">
                      <a:noFill/>
                    </a:lnL>
                    <a:lnT w="12700" cmpd="sng">
                      <a:noFill/>
                    </a:lnT>
                  </a:tcPr>
                </a:tc>
                <a:tc hMerge="1">
                  <a:txBody>
                    <a:bodyPr/>
                    <a:lstStyle/>
                    <a:p>
                      <a:endParaRPr lang="pt-BR" sz="1100" dirty="0">
                        <a:latin typeface="Arial Narrow" panose="020B0606020202030204" pitchFamily="34" charset="0"/>
                      </a:endParaRPr>
                    </a:p>
                  </a:txBody>
                  <a:tcPr marL="61257" marR="61257" marT="30629" marB="30629">
                    <a:solidFill>
                      <a:schemeClr val="bg2"/>
                    </a:solidFill>
                  </a:tcPr>
                </a:tc>
                <a:tc hMerge="1">
                  <a:txBody>
                    <a:bodyPr/>
                    <a:lstStyle/>
                    <a:p>
                      <a:endParaRPr lang="pt-ES"/>
                    </a:p>
                  </a:txBody>
                  <a:tcPr/>
                </a:tc>
                <a:tc hMerge="1">
                  <a:txBody>
                    <a:bodyPr/>
                    <a:lstStyle/>
                    <a:p>
                      <a:endParaRPr lang="pt-BR" sz="1100" dirty="0">
                        <a:latin typeface="Arial Narrow" panose="020B0606020202030204" pitchFamily="34" charset="0"/>
                      </a:endParaRPr>
                    </a:p>
                  </a:txBody>
                  <a:tcPr marL="61257" marR="61257" marT="30629" marB="30629">
                    <a:solidFill>
                      <a:schemeClr val="bg2"/>
                    </a:solidFill>
                  </a:tcPr>
                </a:tc>
                <a:extLst>
                  <a:ext uri="{0D108BD9-81ED-4DB2-BD59-A6C34878D82A}">
                    <a16:rowId xmlns:a16="http://schemas.microsoft.com/office/drawing/2014/main" val="1145644564"/>
                  </a:ext>
                </a:extLst>
              </a:tr>
              <a:tr h="213661">
                <a:tc>
                  <a:txBody>
                    <a:bodyPr/>
                    <a:lstStyle/>
                    <a:p>
                      <a:r>
                        <a:rPr lang="en-US" sz="1000" dirty="0" err="1">
                          <a:latin typeface="Verdana" panose="020B0604030504040204" pitchFamily="34" charset="0"/>
                          <a:ea typeface="Verdana" panose="020B0604030504040204" pitchFamily="34" charset="0"/>
                          <a:cs typeface="Verdana" panose="020B0604030504040204" pitchFamily="34" charset="0"/>
                        </a:rPr>
                        <a:t>PreP</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adol</a:t>
                      </a:r>
                      <a:r>
                        <a:rPr lang="en-US" sz="1000" dirty="0">
                          <a:latin typeface="Verdana" panose="020B0604030504040204" pitchFamily="34" charset="0"/>
                          <a:ea typeface="Verdana" panose="020B0604030504040204" pitchFamily="34" charset="0"/>
                          <a:cs typeface="Verdana" panose="020B0604030504040204" pitchFamily="34" charset="0"/>
                        </a:rPr>
                        <a:t> girls &amp; young women</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000" dirty="0">
                          <a:latin typeface="Verdana" panose="020B0604030504040204" pitchFamily="34" charset="0"/>
                          <a:ea typeface="Verdana" panose="020B0604030504040204" pitchFamily="34" charset="0"/>
                          <a:cs typeface="Verdana" panose="020B0604030504040204" pitchFamily="34" charset="0"/>
                        </a:rPr>
                        <a:t>PURPOSE 1(LEN )</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mpd="sng">
                      <a:noFill/>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4306815"/>
                  </a:ext>
                </a:extLst>
              </a:tr>
              <a:tr h="179882">
                <a:tc>
                  <a:txBody>
                    <a:bodyPr/>
                    <a:lstStyle/>
                    <a:p>
                      <a:r>
                        <a:rPr lang="en-US" sz="1000" dirty="0" err="1">
                          <a:latin typeface="Verdana" panose="020B0604030504040204" pitchFamily="34" charset="0"/>
                          <a:ea typeface="Verdana" panose="020B0604030504040204" pitchFamily="34" charset="0"/>
                          <a:cs typeface="Verdana" panose="020B0604030504040204" pitchFamily="34" charset="0"/>
                        </a:rPr>
                        <a:t>PreP</a:t>
                      </a:r>
                      <a:r>
                        <a:rPr lang="en-US" sz="1000" dirty="0">
                          <a:latin typeface="Verdana" panose="020B0604030504040204" pitchFamily="34" charset="0"/>
                          <a:ea typeface="Verdana" panose="020B0604030504040204" pitchFamily="34" charset="0"/>
                          <a:cs typeface="Verdana" panose="020B0604030504040204" pitchFamily="34" charset="0"/>
                        </a:rPr>
                        <a:t> CG and TG men and women</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r>
                        <a:rPr lang="en-US" sz="1000" dirty="0">
                          <a:latin typeface="Verdana" panose="020B0604030504040204" pitchFamily="34" charset="0"/>
                          <a:ea typeface="Verdana" panose="020B0604030504040204" pitchFamily="34" charset="0"/>
                          <a:cs typeface="Verdana" panose="020B0604030504040204" pitchFamily="34" charset="0"/>
                        </a:rPr>
                        <a:t>PURPOSE 2 (LEN)</a:t>
                      </a:r>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pt-BR" sz="1000" dirty="0">
                        <a:latin typeface="Verdana" panose="020B0604030504040204" pitchFamily="34" charset="0"/>
                        <a:ea typeface="Verdana" panose="020B0604030504040204" pitchFamily="34" charset="0"/>
                        <a:cs typeface="Verdana" panose="020B0604030504040204" pitchFamily="34" charset="0"/>
                      </a:endParaRPr>
                    </a:p>
                  </a:txBody>
                  <a:tcPr marL="61257" marR="61257" marT="30629" marB="30629" anchor="ctr">
                    <a:lnL w="12700" cmpd="sng">
                      <a:noFill/>
                    </a:lnL>
                    <a:lnR w="12700" cmpd="sng">
                      <a:noFill/>
                    </a:lnR>
                    <a:lnT w="12700" cap="flat" cmpd="sng" algn="ctr">
                      <a:solidFill>
                        <a:schemeClr val="accent6">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658885"/>
                  </a:ext>
                </a:extLst>
              </a:tr>
            </a:tbl>
          </a:graphicData>
        </a:graphic>
      </p:graphicFrame>
      <p:sp>
        <p:nvSpPr>
          <p:cNvPr id="5" name="TextBox 3">
            <a:extLst>
              <a:ext uri="{FF2B5EF4-FFF2-40B4-BE49-F238E27FC236}">
                <a16:creationId xmlns:a16="http://schemas.microsoft.com/office/drawing/2014/main" id="{DD43AF5B-4C07-4699-B9D9-801E16882512}"/>
              </a:ext>
            </a:extLst>
          </p:cNvPr>
          <p:cNvSpPr txBox="1"/>
          <p:nvPr/>
        </p:nvSpPr>
        <p:spPr>
          <a:xfrm>
            <a:off x="76064" y="6477790"/>
            <a:ext cx="12290107" cy="338554"/>
          </a:xfrm>
          <a:prstGeom prst="rect">
            <a:avLst/>
          </a:prstGeom>
          <a:noFill/>
        </p:spPr>
        <p:txBody>
          <a:bodyPr wrap="square" rtlCol="0">
            <a:spAutoFit/>
          </a:bodyPr>
          <a:lstStyle/>
          <a:p>
            <a:r>
              <a:rPr lang="en-U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(1) All participants have discontinued study treatment and switch to another ART (followed for at least 6 months)</a:t>
            </a:r>
          </a:p>
          <a:p>
            <a:r>
              <a:rPr lang="en-US" sz="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(2) Participants already in the study will continue to receive drugs, but no new enrolment will be made. (3) Participants will no longer  receive any drug,  but CD4  and total lymphocyte cell  counts will continue to be monitored</a:t>
            </a:r>
          </a:p>
        </p:txBody>
      </p:sp>
      <p:sp>
        <p:nvSpPr>
          <p:cNvPr id="6" name="TextBox 4">
            <a:extLst>
              <a:ext uri="{FF2B5EF4-FFF2-40B4-BE49-F238E27FC236}">
                <a16:creationId xmlns:a16="http://schemas.microsoft.com/office/drawing/2014/main" id="{263C48E5-BFEB-EE71-0C04-82856599E9C2}"/>
              </a:ext>
            </a:extLst>
          </p:cNvPr>
          <p:cNvSpPr txBox="1"/>
          <p:nvPr/>
        </p:nvSpPr>
        <p:spPr>
          <a:xfrm>
            <a:off x="8420112" y="4236652"/>
            <a:ext cx="1406060" cy="430887"/>
          </a:xfrm>
          <a:prstGeom prst="rect">
            <a:avLst/>
          </a:prstGeom>
          <a:solidFill>
            <a:schemeClr val="accent2"/>
          </a:solidFill>
        </p:spPr>
        <p:txBody>
          <a:bodyPr wrap="square" rtlCol="0">
            <a:spAutoFit/>
          </a:bodyPr>
          <a:lstStyle/>
          <a:p>
            <a:r>
              <a:rPr lang="en-US" sz="1100" dirty="0">
                <a:solidFill>
                  <a:schemeClr val="bg1"/>
                </a:solidFill>
                <a:latin typeface="Verdana" panose="020B0604030504040204" pitchFamily="34" charset="0"/>
                <a:ea typeface="Verdana" panose="020B0604030504040204" pitchFamily="34" charset="0"/>
              </a:rPr>
              <a:t>on partial  clinical hold (2)</a:t>
            </a:r>
          </a:p>
        </p:txBody>
      </p:sp>
      <p:sp>
        <p:nvSpPr>
          <p:cNvPr id="7" name="TextBox 5">
            <a:extLst>
              <a:ext uri="{FF2B5EF4-FFF2-40B4-BE49-F238E27FC236}">
                <a16:creationId xmlns:a16="http://schemas.microsoft.com/office/drawing/2014/main" id="{0593F702-FA6F-4B95-6F62-3D3BCB689345}"/>
              </a:ext>
            </a:extLst>
          </p:cNvPr>
          <p:cNvSpPr txBox="1"/>
          <p:nvPr/>
        </p:nvSpPr>
        <p:spPr>
          <a:xfrm>
            <a:off x="4992036" y="4028010"/>
            <a:ext cx="752599" cy="600164"/>
          </a:xfrm>
          <a:prstGeom prst="rect">
            <a:avLst/>
          </a:prstGeom>
          <a:solidFill>
            <a:schemeClr val="accent2"/>
          </a:solidFill>
        </p:spPr>
        <p:txBody>
          <a:bodyPr wrap="square" rtlCol="0">
            <a:spAutoFit/>
          </a:bodyPr>
          <a:lstStyle/>
          <a:p>
            <a:r>
              <a:rPr lang="en-US" sz="1100" dirty="0">
                <a:solidFill>
                  <a:schemeClr val="bg1"/>
                </a:solidFill>
                <a:latin typeface="Verdana" panose="020B0604030504040204" pitchFamily="34" charset="0"/>
                <a:ea typeface="Verdana" panose="020B0604030504040204" pitchFamily="34" charset="0"/>
              </a:rPr>
              <a:t>on full  clinical hold (1)</a:t>
            </a:r>
            <a:endParaRPr lang="pt-BR" sz="1100" dirty="0">
              <a:solidFill>
                <a:schemeClr val="bg1"/>
              </a:solidFill>
              <a:latin typeface="Verdana" panose="020B0604030504040204" pitchFamily="34" charset="0"/>
              <a:ea typeface="Verdana" panose="020B0604030504040204" pitchFamily="34" charset="0"/>
            </a:endParaRPr>
          </a:p>
        </p:txBody>
      </p:sp>
      <p:sp>
        <p:nvSpPr>
          <p:cNvPr id="8" name="TextBox 6">
            <a:extLst>
              <a:ext uri="{FF2B5EF4-FFF2-40B4-BE49-F238E27FC236}">
                <a16:creationId xmlns:a16="http://schemas.microsoft.com/office/drawing/2014/main" id="{D1FCCBEC-C55B-5162-7F95-82232827B453}"/>
              </a:ext>
            </a:extLst>
          </p:cNvPr>
          <p:cNvSpPr txBox="1"/>
          <p:nvPr/>
        </p:nvSpPr>
        <p:spPr>
          <a:xfrm>
            <a:off x="7368107" y="5319965"/>
            <a:ext cx="1406060" cy="461665"/>
          </a:xfrm>
          <a:prstGeom prst="rect">
            <a:avLst/>
          </a:prstGeom>
          <a:solidFill>
            <a:schemeClr val="accent2"/>
          </a:solidFill>
        </p:spPr>
        <p:txBody>
          <a:bodyPr wrap="square" rtlCol="0">
            <a:spAutoFit/>
          </a:bodyPr>
          <a:lstStyle/>
          <a:p>
            <a:r>
              <a:rPr lang="en-US" sz="1200" dirty="0">
                <a:solidFill>
                  <a:schemeClr val="bg1"/>
                </a:solidFill>
                <a:latin typeface="Verdana" panose="020B0604030504040204" pitchFamily="34" charset="0"/>
                <a:ea typeface="Verdana" panose="020B0604030504040204" pitchFamily="34" charset="0"/>
              </a:rPr>
              <a:t>on full  clinical hold (3)</a:t>
            </a:r>
            <a:endParaRPr lang="pt-BR" sz="1200" dirty="0">
              <a:solidFill>
                <a:schemeClr val="bg1"/>
              </a:solidFill>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F0C30645-3E60-E77C-2B99-EDC92F0AFF3A}"/>
              </a:ext>
            </a:extLst>
          </p:cNvPr>
          <p:cNvSpPr txBox="1"/>
          <p:nvPr/>
        </p:nvSpPr>
        <p:spPr>
          <a:xfrm>
            <a:off x="3914634" y="5089132"/>
            <a:ext cx="1406060" cy="461665"/>
          </a:xfrm>
          <a:prstGeom prst="rect">
            <a:avLst/>
          </a:prstGeom>
          <a:solidFill>
            <a:schemeClr val="accent2"/>
          </a:solidFill>
        </p:spPr>
        <p:txBody>
          <a:bodyPr wrap="square" rtlCol="0">
            <a:spAutoFit/>
          </a:bodyPr>
          <a:lstStyle/>
          <a:p>
            <a:r>
              <a:rPr lang="en-US" sz="1200" dirty="0">
                <a:solidFill>
                  <a:schemeClr val="bg1"/>
                </a:solidFill>
                <a:latin typeface="Verdana" panose="020B0604030504040204" pitchFamily="34" charset="0"/>
                <a:ea typeface="Verdana" panose="020B0604030504040204" pitchFamily="34" charset="0"/>
              </a:rPr>
              <a:t>on full  clinical hold (3)</a:t>
            </a:r>
          </a:p>
        </p:txBody>
      </p:sp>
    </p:spTree>
    <p:extLst>
      <p:ext uri="{BB962C8B-B14F-4D97-AF65-F5344CB8AC3E}">
        <p14:creationId xmlns:p14="http://schemas.microsoft.com/office/powerpoint/2010/main" val="224152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F8D28-C64A-9DF7-0EC7-3FC49E8013D7}"/>
              </a:ext>
            </a:extLst>
          </p:cNvPr>
          <p:cNvSpPr>
            <a:spLocks noGrp="1"/>
          </p:cNvSpPr>
          <p:nvPr>
            <p:ph type="title"/>
          </p:nvPr>
        </p:nvSpPr>
        <p:spPr>
          <a:xfrm>
            <a:off x="4116391" y="349343"/>
            <a:ext cx="7632700" cy="1223964"/>
          </a:xfrm>
        </p:spPr>
        <p:txBody>
          <a:bodyPr/>
          <a:lstStyle/>
          <a:p>
            <a:r>
              <a:rPr lang="pt-BR" dirty="0"/>
              <a:t>The </a:t>
            </a:r>
            <a:r>
              <a:rPr lang="pt-BR" dirty="0" err="1"/>
              <a:t>Cares</a:t>
            </a:r>
            <a:r>
              <a:rPr lang="pt-BR" dirty="0"/>
              <a:t> </a:t>
            </a:r>
            <a:r>
              <a:rPr lang="pt-BR" dirty="0" err="1"/>
              <a:t>Study</a:t>
            </a:r>
            <a:endParaRPr lang="pt-BR" dirty="0"/>
          </a:p>
        </p:txBody>
      </p:sp>
      <p:grpSp>
        <p:nvGrpSpPr>
          <p:cNvPr id="16" name="Group 15">
            <a:extLst>
              <a:ext uri="{FF2B5EF4-FFF2-40B4-BE49-F238E27FC236}">
                <a16:creationId xmlns:a16="http://schemas.microsoft.com/office/drawing/2014/main" id="{8AC9F1B0-6915-AC08-0CDA-D87594782C1B}"/>
              </a:ext>
            </a:extLst>
          </p:cNvPr>
          <p:cNvGrpSpPr/>
          <p:nvPr/>
        </p:nvGrpSpPr>
        <p:grpSpPr>
          <a:xfrm>
            <a:off x="2908004" y="1682160"/>
            <a:ext cx="3550198" cy="3897020"/>
            <a:chOff x="2365380" y="1241924"/>
            <a:chExt cx="3984867" cy="4374152"/>
          </a:xfrm>
        </p:grpSpPr>
        <p:pic>
          <p:nvPicPr>
            <p:cNvPr id="12" name="Picture 11" descr="Shape&#10;&#10;Description automatically generated with medium confidence">
              <a:extLst>
                <a:ext uri="{FF2B5EF4-FFF2-40B4-BE49-F238E27FC236}">
                  <a16:creationId xmlns:a16="http://schemas.microsoft.com/office/drawing/2014/main" id="{37C7293D-E005-830B-9563-43E3B73FF602}"/>
                </a:ext>
              </a:extLst>
            </p:cNvPr>
            <p:cNvPicPr>
              <a:picLocks noChangeAspect="1"/>
            </p:cNvPicPr>
            <p:nvPr/>
          </p:nvPicPr>
          <p:blipFill>
            <a:blip r:embed="rId3"/>
            <a:stretch>
              <a:fillRect/>
            </a:stretch>
          </p:blipFill>
          <p:spPr>
            <a:xfrm>
              <a:off x="2365380" y="1241924"/>
              <a:ext cx="3984867" cy="4374152"/>
            </a:xfrm>
            <a:prstGeom prst="rect">
              <a:avLst/>
            </a:prstGeom>
          </p:spPr>
        </p:pic>
        <p:sp>
          <p:nvSpPr>
            <p:cNvPr id="13" name="Oval 12">
              <a:extLst>
                <a:ext uri="{FF2B5EF4-FFF2-40B4-BE49-F238E27FC236}">
                  <a16:creationId xmlns:a16="http://schemas.microsoft.com/office/drawing/2014/main" id="{AB3A1D03-D0A5-316A-B7E8-BE103737D3C2}"/>
                </a:ext>
              </a:extLst>
            </p:cNvPr>
            <p:cNvSpPr/>
            <p:nvPr/>
          </p:nvSpPr>
          <p:spPr>
            <a:xfrm>
              <a:off x="5208419" y="3262780"/>
              <a:ext cx="129315" cy="129315"/>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14" name="Oval 13">
              <a:extLst>
                <a:ext uri="{FF2B5EF4-FFF2-40B4-BE49-F238E27FC236}">
                  <a16:creationId xmlns:a16="http://schemas.microsoft.com/office/drawing/2014/main" id="{B9383E33-4869-D50F-F678-82ED86EF57FB}"/>
                </a:ext>
              </a:extLst>
            </p:cNvPr>
            <p:cNvSpPr/>
            <p:nvPr/>
          </p:nvSpPr>
          <p:spPr>
            <a:xfrm>
              <a:off x="5513219" y="3327437"/>
              <a:ext cx="129315" cy="129315"/>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15" name="Oval 14">
              <a:extLst>
                <a:ext uri="{FF2B5EF4-FFF2-40B4-BE49-F238E27FC236}">
                  <a16:creationId xmlns:a16="http://schemas.microsoft.com/office/drawing/2014/main" id="{AB67319B-F6E2-2F73-CE38-CF027CFF6F5D}"/>
                </a:ext>
              </a:extLst>
            </p:cNvPr>
            <p:cNvSpPr/>
            <p:nvPr/>
          </p:nvSpPr>
          <p:spPr>
            <a:xfrm>
              <a:off x="4688918" y="5245575"/>
              <a:ext cx="129315" cy="129315"/>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grpSp>
      <p:sp>
        <p:nvSpPr>
          <p:cNvPr id="17" name="Content Placeholder 1">
            <a:extLst>
              <a:ext uri="{FF2B5EF4-FFF2-40B4-BE49-F238E27FC236}">
                <a16:creationId xmlns:a16="http://schemas.microsoft.com/office/drawing/2014/main" id="{13088F80-C10E-AF34-ADB0-6465EF4D48BE}"/>
              </a:ext>
            </a:extLst>
          </p:cNvPr>
          <p:cNvSpPr txBox="1">
            <a:spLocks/>
          </p:cNvSpPr>
          <p:nvPr/>
        </p:nvSpPr>
        <p:spPr>
          <a:xfrm>
            <a:off x="282747" y="5422136"/>
            <a:ext cx="2680168" cy="49493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pt-BR" sz="1200" b="1" dirty="0" err="1">
                <a:solidFill>
                  <a:schemeClr val="accent2"/>
                </a:solidFill>
                <a:latin typeface="Verdana" panose="020B0604030504040204" pitchFamily="34" charset="0"/>
              </a:rPr>
              <a:t>Coordination</a:t>
            </a:r>
            <a:r>
              <a:rPr lang="pt-BR" sz="1200" b="1" dirty="0">
                <a:solidFill>
                  <a:schemeClr val="accent2"/>
                </a:solidFill>
                <a:latin typeface="Verdana" panose="020B0604030504040204" pitchFamily="34" charset="0"/>
              </a:rPr>
              <a:t> Centre Uganda</a:t>
            </a:r>
          </a:p>
          <a:p>
            <a:pPr marL="342900" indent="-342900">
              <a:spcBef>
                <a:spcPts val="600"/>
              </a:spcBef>
              <a:buClr>
                <a:srgbClr val="FF890D"/>
              </a:buClr>
              <a:buFont typeface="Wingdings" panose="05000000000000000000" pitchFamily="2" charset="2"/>
              <a:buChar char="§"/>
            </a:pPr>
            <a:r>
              <a:rPr lang="pt-BR" sz="1100" dirty="0">
                <a:latin typeface="Verdana" panose="020B0604030504040204" pitchFamily="34" charset="0"/>
              </a:rPr>
              <a:t>JCRC </a:t>
            </a:r>
            <a:r>
              <a:rPr lang="pt-BR" sz="1100" dirty="0" err="1">
                <a:latin typeface="Verdana" panose="020B0604030504040204" pitchFamily="34" charset="0"/>
              </a:rPr>
              <a:t>Lubowa</a:t>
            </a:r>
            <a:endParaRPr lang="pt-BR" sz="1100" dirty="0">
              <a:latin typeface="Verdana" panose="020B0604030504040204" pitchFamily="34" charset="0"/>
            </a:endParaRPr>
          </a:p>
        </p:txBody>
      </p:sp>
      <p:sp>
        <p:nvSpPr>
          <p:cNvPr id="18" name="Content Placeholder 1">
            <a:extLst>
              <a:ext uri="{FF2B5EF4-FFF2-40B4-BE49-F238E27FC236}">
                <a16:creationId xmlns:a16="http://schemas.microsoft.com/office/drawing/2014/main" id="{67303709-E58E-4540-F470-4FC4B069EE2A}"/>
              </a:ext>
            </a:extLst>
          </p:cNvPr>
          <p:cNvSpPr txBox="1">
            <a:spLocks/>
          </p:cNvSpPr>
          <p:nvPr/>
        </p:nvSpPr>
        <p:spPr>
          <a:xfrm>
            <a:off x="2923935" y="5800008"/>
            <a:ext cx="2680168" cy="49493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pt-BR" sz="1200" b="1" dirty="0" err="1">
                <a:solidFill>
                  <a:srgbClr val="07BEBA"/>
                </a:solidFill>
                <a:latin typeface="Verdana" panose="020B0604030504040204" pitchFamily="34" charset="0"/>
              </a:rPr>
              <a:t>Reference</a:t>
            </a:r>
            <a:r>
              <a:rPr lang="pt-BR" sz="1200" b="1" dirty="0">
                <a:solidFill>
                  <a:srgbClr val="07BEBA"/>
                </a:solidFill>
                <a:latin typeface="Verdana" panose="020B0604030504040204" pitchFamily="34" charset="0"/>
              </a:rPr>
              <a:t> </a:t>
            </a:r>
            <a:r>
              <a:rPr lang="pt-BR" sz="1200" b="1" dirty="0" err="1">
                <a:solidFill>
                  <a:srgbClr val="07BEBA"/>
                </a:solidFill>
                <a:latin typeface="Verdana" panose="020B0604030504040204" pitchFamily="34" charset="0"/>
              </a:rPr>
              <a:t>laboratory</a:t>
            </a:r>
            <a:endParaRPr lang="pt-BR" sz="1200" b="1" dirty="0">
              <a:solidFill>
                <a:srgbClr val="07BEBA"/>
              </a:solidFill>
              <a:latin typeface="Verdana" panose="020B0604030504040204" pitchFamily="34" charset="0"/>
            </a:endParaRPr>
          </a:p>
          <a:p>
            <a:pPr marL="342900" indent="-342900">
              <a:spcBef>
                <a:spcPts val="600"/>
              </a:spcBef>
              <a:buClr>
                <a:srgbClr val="07BEBA"/>
              </a:buClr>
              <a:buFont typeface="Wingdings" panose="05000000000000000000" pitchFamily="2" charset="2"/>
              <a:buChar char="§"/>
            </a:pPr>
            <a:r>
              <a:rPr lang="pt-BR" sz="1100" dirty="0">
                <a:latin typeface="Verdana" panose="020B0604030504040204" pitchFamily="34" charset="0"/>
              </a:rPr>
              <a:t>JCRC Uganda</a:t>
            </a:r>
          </a:p>
        </p:txBody>
      </p:sp>
      <p:cxnSp>
        <p:nvCxnSpPr>
          <p:cNvPr id="22" name="Straight Connector 21">
            <a:extLst>
              <a:ext uri="{FF2B5EF4-FFF2-40B4-BE49-F238E27FC236}">
                <a16:creationId xmlns:a16="http://schemas.microsoft.com/office/drawing/2014/main" id="{17179674-4658-078B-51BF-A7031F2DE7FC}"/>
              </a:ext>
            </a:extLst>
          </p:cNvPr>
          <p:cNvCxnSpPr>
            <a:cxnSpLocks/>
          </p:cNvCxnSpPr>
          <p:nvPr/>
        </p:nvCxnSpPr>
        <p:spPr>
          <a:xfrm flipV="1">
            <a:off x="4014342" y="3621456"/>
            <a:ext cx="1495556" cy="2027796"/>
          </a:xfrm>
          <a:prstGeom prst="line">
            <a:avLst/>
          </a:prstGeom>
          <a:ln w="19050">
            <a:solidFill>
              <a:srgbClr val="07BEBA"/>
            </a:solidFill>
          </a:ln>
        </p:spPr>
        <p:style>
          <a:lnRef idx="1">
            <a:schemeClr val="accent1"/>
          </a:lnRef>
          <a:fillRef idx="0">
            <a:schemeClr val="accent1"/>
          </a:fillRef>
          <a:effectRef idx="0">
            <a:schemeClr val="accent1"/>
          </a:effectRef>
          <a:fontRef idx="minor">
            <a:schemeClr val="tx1"/>
          </a:fontRef>
        </p:style>
      </p:cxnSp>
      <p:sp>
        <p:nvSpPr>
          <p:cNvPr id="25" name="Content Placeholder 1">
            <a:extLst>
              <a:ext uri="{FF2B5EF4-FFF2-40B4-BE49-F238E27FC236}">
                <a16:creationId xmlns:a16="http://schemas.microsoft.com/office/drawing/2014/main" id="{38B95B67-4F1C-F55A-1327-F79D81EE3C6D}"/>
              </a:ext>
            </a:extLst>
          </p:cNvPr>
          <p:cNvSpPr txBox="1">
            <a:spLocks/>
          </p:cNvSpPr>
          <p:nvPr/>
        </p:nvSpPr>
        <p:spPr>
          <a:xfrm>
            <a:off x="6702040" y="1340166"/>
            <a:ext cx="5288725" cy="100815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480"/>
              </a:lnSpc>
              <a:spcBef>
                <a:spcPts val="600"/>
              </a:spcBef>
            </a:pPr>
            <a:r>
              <a:rPr lang="pt-BR" sz="1400" b="1" dirty="0">
                <a:solidFill>
                  <a:srgbClr val="076382"/>
                </a:solidFill>
                <a:latin typeface="Verdana" panose="020B0604030504040204" pitchFamily="34" charset="0"/>
              </a:rPr>
              <a:t>PARTICIPANT ELIGIBILITY</a:t>
            </a:r>
          </a:p>
          <a:p>
            <a:pPr>
              <a:lnSpc>
                <a:spcPts val="1480"/>
              </a:lnSpc>
              <a:spcBef>
                <a:spcPts val="600"/>
              </a:spcBef>
              <a:buClr>
                <a:srgbClr val="076382"/>
              </a:buClr>
            </a:pPr>
            <a:r>
              <a:rPr lang="pt-BR" sz="1200" dirty="0">
                <a:latin typeface="Verdana" panose="020B0604030504040204" pitchFamily="34" charset="0"/>
              </a:rPr>
              <a:t>512 </a:t>
            </a:r>
            <a:r>
              <a:rPr lang="pt-BR" sz="1200" dirty="0" err="1">
                <a:latin typeface="Verdana" panose="020B0604030504040204" pitchFamily="34" charset="0"/>
              </a:rPr>
              <a:t>participants</a:t>
            </a:r>
            <a:r>
              <a:rPr lang="pt-BR" sz="1200" dirty="0">
                <a:latin typeface="Verdana" panose="020B0604030504040204" pitchFamily="34" charset="0"/>
              </a:rPr>
              <a:t> </a:t>
            </a:r>
            <a:r>
              <a:rPr lang="pt-BR" sz="1200" dirty="0" err="1">
                <a:latin typeface="Verdana" panose="020B0604030504040204" pitchFamily="34" charset="0"/>
              </a:rPr>
              <a:t>will</a:t>
            </a:r>
            <a:r>
              <a:rPr lang="pt-BR" sz="1200" dirty="0">
                <a:latin typeface="Verdana" panose="020B0604030504040204" pitchFamily="34" charset="0"/>
              </a:rPr>
              <a:t> </a:t>
            </a:r>
            <a:r>
              <a:rPr lang="pt-BR" sz="1200" dirty="0" err="1">
                <a:latin typeface="Verdana" panose="020B0604030504040204" pitchFamily="34" charset="0"/>
              </a:rPr>
              <a:t>be</a:t>
            </a:r>
            <a:r>
              <a:rPr lang="pt-BR" sz="1200" dirty="0">
                <a:latin typeface="Verdana" panose="020B0604030504040204" pitchFamily="34" charset="0"/>
              </a:rPr>
              <a:t> </a:t>
            </a:r>
            <a:r>
              <a:rPr lang="pt-BR" sz="1200" dirty="0" err="1">
                <a:latin typeface="Verdana" panose="020B0604030504040204" pitchFamily="34" charset="0"/>
              </a:rPr>
              <a:t>enrolled</a:t>
            </a:r>
            <a:r>
              <a:rPr lang="pt-BR" sz="1200" dirty="0">
                <a:latin typeface="Verdana" panose="020B0604030504040204" pitchFamily="34" charset="0"/>
              </a:rPr>
              <a:t> </a:t>
            </a:r>
            <a:r>
              <a:rPr lang="pt-BR" sz="1200" dirty="0" err="1">
                <a:latin typeface="Verdana" panose="020B0604030504040204" pitchFamily="34" charset="0"/>
              </a:rPr>
              <a:t>and</a:t>
            </a:r>
            <a:r>
              <a:rPr lang="pt-BR" sz="1200" dirty="0">
                <a:latin typeface="Verdana" panose="020B0604030504040204" pitchFamily="34" charset="0"/>
              </a:rPr>
              <a:t> </a:t>
            </a:r>
            <a:r>
              <a:rPr lang="pt-BR" sz="1200" dirty="0" err="1">
                <a:latin typeface="Verdana" panose="020B0604030504040204" pitchFamily="34" charset="0"/>
              </a:rPr>
              <a:t>randomized</a:t>
            </a:r>
            <a:r>
              <a:rPr lang="pt-BR" sz="1200" dirty="0">
                <a:latin typeface="Verdana" panose="020B0604030504040204" pitchFamily="34" charset="0"/>
              </a:rPr>
              <a:t> 1:1 </a:t>
            </a:r>
            <a:r>
              <a:rPr lang="pt-BR" sz="1200" dirty="0" err="1">
                <a:latin typeface="Verdana" panose="020B0604030504040204" pitchFamily="34" charset="0"/>
              </a:rPr>
              <a:t>to</a:t>
            </a:r>
            <a:r>
              <a:rPr lang="pt-BR" sz="1200" dirty="0">
                <a:latin typeface="Verdana" panose="020B0604030504040204" pitchFamily="34" charset="0"/>
              </a:rPr>
              <a:t> </a:t>
            </a:r>
            <a:r>
              <a:rPr lang="pt-BR" sz="1200" dirty="0" err="1">
                <a:latin typeface="Verdana" panose="020B0604030504040204" pitchFamily="34" charset="0"/>
              </a:rPr>
              <a:t>either</a:t>
            </a:r>
            <a:r>
              <a:rPr lang="pt-BR" sz="1200" dirty="0">
                <a:latin typeface="Verdana" panose="020B0604030504040204" pitchFamily="34" charset="0"/>
              </a:rPr>
              <a:t> continue on </a:t>
            </a:r>
            <a:r>
              <a:rPr lang="pt-BR" sz="1200" dirty="0" err="1">
                <a:latin typeface="Verdana" panose="020B0604030504040204" pitchFamily="34" charset="0"/>
              </a:rPr>
              <a:t>their</a:t>
            </a:r>
            <a:r>
              <a:rPr lang="pt-BR" sz="1200" dirty="0">
                <a:latin typeface="Verdana" panose="020B0604030504040204" pitchFamily="34" charset="0"/>
              </a:rPr>
              <a:t> ART </a:t>
            </a:r>
            <a:r>
              <a:rPr lang="pt-BR" sz="1200" dirty="0" err="1">
                <a:latin typeface="Verdana" panose="020B0604030504040204" pitchFamily="34" charset="0"/>
              </a:rPr>
              <a:t>or</a:t>
            </a:r>
            <a:r>
              <a:rPr lang="pt-BR" sz="1200" dirty="0">
                <a:latin typeface="Verdana" panose="020B0604030504040204" pitchFamily="34" charset="0"/>
              </a:rPr>
              <a:t> switch </a:t>
            </a:r>
            <a:r>
              <a:rPr lang="pt-BR" sz="1200" dirty="0" err="1">
                <a:latin typeface="Verdana" panose="020B0604030504040204" pitchFamily="34" charset="0"/>
              </a:rPr>
              <a:t>to</a:t>
            </a:r>
            <a:r>
              <a:rPr lang="pt-BR" sz="1200" dirty="0">
                <a:latin typeface="Verdana" panose="020B0604030504040204" pitchFamily="34" charset="0"/>
              </a:rPr>
              <a:t> </a:t>
            </a:r>
            <a:r>
              <a:rPr lang="pt-BR" sz="1200" dirty="0" err="1">
                <a:latin typeface="Verdana" panose="020B0604030504040204" pitchFamily="34" charset="0"/>
              </a:rPr>
              <a:t>the</a:t>
            </a:r>
            <a:r>
              <a:rPr lang="pt-BR" sz="1200" dirty="0">
                <a:latin typeface="Verdana" panose="020B0604030504040204" pitchFamily="34" charset="0"/>
              </a:rPr>
              <a:t> CAB/RPV  for 24 </a:t>
            </a:r>
            <a:r>
              <a:rPr lang="pt-BR" sz="1200" dirty="0" err="1">
                <a:latin typeface="Verdana" panose="020B0604030504040204" pitchFamily="34" charset="0"/>
              </a:rPr>
              <a:t>months</a:t>
            </a:r>
            <a:r>
              <a:rPr lang="pt-BR" sz="1200" dirty="0">
                <a:latin typeface="Verdana" panose="020B0604030504040204" pitchFamily="34" charset="0"/>
              </a:rPr>
              <a:t>. </a:t>
            </a:r>
          </a:p>
          <a:p>
            <a:pPr>
              <a:lnSpc>
                <a:spcPts val="1480"/>
              </a:lnSpc>
              <a:spcBef>
                <a:spcPts val="600"/>
              </a:spcBef>
              <a:buClr>
                <a:srgbClr val="076382"/>
              </a:buClr>
            </a:pPr>
            <a:r>
              <a:rPr lang="pt-BR" sz="1200" b="1" dirty="0" err="1">
                <a:solidFill>
                  <a:srgbClr val="FF890E"/>
                </a:solidFill>
                <a:latin typeface="Verdana" panose="020B0604030504040204" pitchFamily="34" charset="0"/>
              </a:rPr>
              <a:t>Eligibility</a:t>
            </a:r>
            <a:r>
              <a:rPr lang="pt-BR" sz="1200" b="1" dirty="0">
                <a:solidFill>
                  <a:srgbClr val="FF890E"/>
                </a:solidFill>
                <a:latin typeface="Verdana" panose="020B0604030504040204" pitchFamily="34" charset="0"/>
              </a:rPr>
              <a:t> </a:t>
            </a:r>
            <a:r>
              <a:rPr lang="pt-BR" sz="1200" b="1" dirty="0" err="1">
                <a:solidFill>
                  <a:srgbClr val="FF890E"/>
                </a:solidFill>
                <a:latin typeface="Verdana" panose="020B0604030504040204" pitchFamily="34" charset="0"/>
              </a:rPr>
              <a:t>criteria</a:t>
            </a:r>
            <a:r>
              <a:rPr lang="pt-BR" sz="1200" b="1" dirty="0">
                <a:solidFill>
                  <a:srgbClr val="FF890E"/>
                </a:solidFill>
                <a:latin typeface="Verdana" panose="020B0604030504040204" pitchFamily="34" charset="0"/>
              </a:rPr>
              <a:t>:</a:t>
            </a:r>
          </a:p>
        </p:txBody>
      </p:sp>
      <p:grpSp>
        <p:nvGrpSpPr>
          <p:cNvPr id="98" name="Group 97">
            <a:extLst>
              <a:ext uri="{FF2B5EF4-FFF2-40B4-BE49-F238E27FC236}">
                <a16:creationId xmlns:a16="http://schemas.microsoft.com/office/drawing/2014/main" id="{34A1ACB0-8B5E-5FAB-8071-D55825253C7C}"/>
              </a:ext>
            </a:extLst>
          </p:cNvPr>
          <p:cNvGrpSpPr/>
          <p:nvPr/>
        </p:nvGrpSpPr>
        <p:grpSpPr>
          <a:xfrm>
            <a:off x="6704038" y="2348323"/>
            <a:ext cx="5286727" cy="3897020"/>
            <a:chOff x="6844393" y="2074909"/>
            <a:chExt cx="5286727" cy="3897020"/>
          </a:xfrm>
        </p:grpSpPr>
        <p:sp>
          <p:nvSpPr>
            <p:cNvPr id="97" name="Rectangle 96">
              <a:extLst>
                <a:ext uri="{FF2B5EF4-FFF2-40B4-BE49-F238E27FC236}">
                  <a16:creationId xmlns:a16="http://schemas.microsoft.com/office/drawing/2014/main" id="{3866FA47-B0FC-E04D-F4FA-68357CA01B2F}"/>
                </a:ext>
              </a:extLst>
            </p:cNvPr>
            <p:cNvSpPr/>
            <p:nvPr/>
          </p:nvSpPr>
          <p:spPr>
            <a:xfrm>
              <a:off x="6844393" y="2074909"/>
              <a:ext cx="5286727" cy="3897020"/>
            </a:xfrm>
            <a:prstGeom prst="rect">
              <a:avLst/>
            </a:prstGeom>
            <a:solidFill>
              <a:schemeClr val="bg1"/>
            </a:solidFill>
            <a:ln w="28575">
              <a:solidFill>
                <a:srgbClr val="076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grpSp>
          <p:nvGrpSpPr>
            <p:cNvPr id="96" name="Group 95">
              <a:extLst>
                <a:ext uri="{FF2B5EF4-FFF2-40B4-BE49-F238E27FC236}">
                  <a16:creationId xmlns:a16="http://schemas.microsoft.com/office/drawing/2014/main" id="{AE3D69AE-FCF2-97CA-051E-919732213917}"/>
                </a:ext>
              </a:extLst>
            </p:cNvPr>
            <p:cNvGrpSpPr/>
            <p:nvPr/>
          </p:nvGrpSpPr>
          <p:grpSpPr>
            <a:xfrm>
              <a:off x="6875412" y="2172795"/>
              <a:ext cx="5224688" cy="3674114"/>
              <a:chOff x="12192000" y="66041"/>
              <a:chExt cx="7224406" cy="5080359"/>
            </a:xfrm>
          </p:grpSpPr>
          <p:grpSp>
            <p:nvGrpSpPr>
              <p:cNvPr id="90" name="Group 89">
                <a:extLst>
                  <a:ext uri="{FF2B5EF4-FFF2-40B4-BE49-F238E27FC236}">
                    <a16:creationId xmlns:a16="http://schemas.microsoft.com/office/drawing/2014/main" id="{FF3F3974-397F-173A-9AA4-8DA5A496B09F}"/>
                  </a:ext>
                </a:extLst>
              </p:cNvPr>
              <p:cNvGrpSpPr/>
              <p:nvPr/>
            </p:nvGrpSpPr>
            <p:grpSpPr>
              <a:xfrm>
                <a:off x="12192000" y="66041"/>
                <a:ext cx="7224406" cy="3328446"/>
                <a:chOff x="6602987" y="2271984"/>
                <a:chExt cx="7224406" cy="3328446"/>
              </a:xfrm>
            </p:grpSpPr>
            <p:grpSp>
              <p:nvGrpSpPr>
                <p:cNvPr id="88" name="Group 87">
                  <a:extLst>
                    <a:ext uri="{FF2B5EF4-FFF2-40B4-BE49-F238E27FC236}">
                      <a16:creationId xmlns:a16="http://schemas.microsoft.com/office/drawing/2014/main" id="{964367D7-C08B-C59E-394C-7F54D8AF19B2}"/>
                    </a:ext>
                  </a:extLst>
                </p:cNvPr>
                <p:cNvGrpSpPr/>
                <p:nvPr/>
              </p:nvGrpSpPr>
              <p:grpSpPr>
                <a:xfrm>
                  <a:off x="6927449" y="2333014"/>
                  <a:ext cx="1717105" cy="1275814"/>
                  <a:chOff x="6903931" y="2333014"/>
                  <a:chExt cx="1717105" cy="1275814"/>
                </a:xfrm>
              </p:grpSpPr>
              <p:grpSp>
                <p:nvGrpSpPr>
                  <p:cNvPr id="75" name="Group 74">
                    <a:extLst>
                      <a:ext uri="{FF2B5EF4-FFF2-40B4-BE49-F238E27FC236}">
                        <a16:creationId xmlns:a16="http://schemas.microsoft.com/office/drawing/2014/main" id="{13E84216-AF34-11A2-0968-1F621C224028}"/>
                      </a:ext>
                    </a:extLst>
                  </p:cNvPr>
                  <p:cNvGrpSpPr/>
                  <p:nvPr/>
                </p:nvGrpSpPr>
                <p:grpSpPr>
                  <a:xfrm>
                    <a:off x="7161184" y="2333014"/>
                    <a:ext cx="1202599" cy="859486"/>
                    <a:chOff x="7269380" y="2615334"/>
                    <a:chExt cx="1376587" cy="914400"/>
                  </a:xfrm>
                </p:grpSpPr>
                <p:pic>
                  <p:nvPicPr>
                    <p:cNvPr id="27" name="Graphic 26" descr="Woman outline">
                      <a:extLst>
                        <a:ext uri="{FF2B5EF4-FFF2-40B4-BE49-F238E27FC236}">
                          <a16:creationId xmlns:a16="http://schemas.microsoft.com/office/drawing/2014/main" id="{9F92316C-E6DA-9AAD-3539-7C52E2F6370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269380" y="2615334"/>
                      <a:ext cx="914400" cy="914400"/>
                    </a:xfrm>
                    <a:prstGeom prst="rect">
                      <a:avLst/>
                    </a:prstGeom>
                  </p:spPr>
                </p:pic>
                <p:pic>
                  <p:nvPicPr>
                    <p:cNvPr id="29" name="Graphic 28" descr="Man outline">
                      <a:extLst>
                        <a:ext uri="{FF2B5EF4-FFF2-40B4-BE49-F238E27FC236}">
                          <a16:creationId xmlns:a16="http://schemas.microsoft.com/office/drawing/2014/main" id="{FD4A31CA-D3F9-3152-9F80-C7123CB7482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731567" y="2615334"/>
                      <a:ext cx="914400" cy="914400"/>
                    </a:xfrm>
                    <a:prstGeom prst="rect">
                      <a:avLst/>
                    </a:prstGeom>
                  </p:spPr>
                </p:pic>
              </p:grpSp>
              <p:sp>
                <p:nvSpPr>
                  <p:cNvPr id="72" name="TextBox 71">
                    <a:extLst>
                      <a:ext uri="{FF2B5EF4-FFF2-40B4-BE49-F238E27FC236}">
                        <a16:creationId xmlns:a16="http://schemas.microsoft.com/office/drawing/2014/main" id="{49F594D1-CD97-0354-0611-E9603A5ED2BA}"/>
                      </a:ext>
                    </a:extLst>
                  </p:cNvPr>
                  <p:cNvSpPr txBox="1"/>
                  <p:nvPr/>
                </p:nvSpPr>
                <p:spPr>
                  <a:xfrm>
                    <a:off x="6903931" y="3332203"/>
                    <a:ext cx="1717105" cy="276625"/>
                  </a:xfrm>
                  <a:prstGeom prst="rect">
                    <a:avLst/>
                  </a:prstGeom>
                  <a:noFill/>
                </p:spPr>
                <p:txBody>
                  <a:bodyPr wrap="square">
                    <a:spAutoFit/>
                  </a:bodyPr>
                  <a:lstStyle/>
                  <a:p>
                    <a:pPr algn="ctr">
                      <a:buClr>
                        <a:srgbClr val="076382"/>
                      </a:buClr>
                    </a:pPr>
                    <a:r>
                      <a:rPr lang="pt-BR" sz="700" b="1" dirty="0" err="1">
                        <a:latin typeface="Verdana" panose="020B0604030504040204" pitchFamily="34" charset="0"/>
                      </a:rPr>
                      <a:t>Female</a:t>
                    </a:r>
                    <a:r>
                      <a:rPr lang="pt-BR" sz="700" b="1" dirty="0">
                        <a:latin typeface="Verdana" panose="020B0604030504040204" pitchFamily="34" charset="0"/>
                      </a:rPr>
                      <a:t> </a:t>
                    </a:r>
                    <a:r>
                      <a:rPr lang="pt-BR" sz="700" b="1" dirty="0" err="1">
                        <a:latin typeface="Verdana" panose="020B0604030504040204" pitchFamily="34" charset="0"/>
                      </a:rPr>
                      <a:t>or</a:t>
                    </a:r>
                    <a:r>
                      <a:rPr lang="pt-BR" sz="700" b="1" dirty="0">
                        <a:latin typeface="Verdana" panose="020B0604030504040204" pitchFamily="34" charset="0"/>
                      </a:rPr>
                      <a:t> Male</a:t>
                    </a:r>
                  </a:p>
                </p:txBody>
              </p:sp>
            </p:grpSp>
            <p:grpSp>
              <p:nvGrpSpPr>
                <p:cNvPr id="87" name="Group 86">
                  <a:extLst>
                    <a:ext uri="{FF2B5EF4-FFF2-40B4-BE49-F238E27FC236}">
                      <a16:creationId xmlns:a16="http://schemas.microsoft.com/office/drawing/2014/main" id="{82193BD6-4930-EB0F-DF1F-2AAB6E092E61}"/>
                    </a:ext>
                  </a:extLst>
                </p:cNvPr>
                <p:cNvGrpSpPr/>
                <p:nvPr/>
              </p:nvGrpSpPr>
              <p:grpSpPr>
                <a:xfrm>
                  <a:off x="9165080" y="2271984"/>
                  <a:ext cx="1717105" cy="1336842"/>
                  <a:chOff x="8827610" y="2271984"/>
                  <a:chExt cx="1717105" cy="1336842"/>
                </a:xfrm>
              </p:grpSpPr>
              <p:grpSp>
                <p:nvGrpSpPr>
                  <p:cNvPr id="32" name="Group 31">
                    <a:extLst>
                      <a:ext uri="{FF2B5EF4-FFF2-40B4-BE49-F238E27FC236}">
                        <a16:creationId xmlns:a16="http://schemas.microsoft.com/office/drawing/2014/main" id="{BE536A64-BAE4-DE09-CDC6-11862E9A906F}"/>
                      </a:ext>
                    </a:extLst>
                  </p:cNvPr>
                  <p:cNvGrpSpPr/>
                  <p:nvPr/>
                </p:nvGrpSpPr>
                <p:grpSpPr>
                  <a:xfrm>
                    <a:off x="9285955" y="2271984"/>
                    <a:ext cx="800415" cy="981546"/>
                    <a:chOff x="8645967" y="2376186"/>
                    <a:chExt cx="932678" cy="1143739"/>
                  </a:xfrm>
                </p:grpSpPr>
                <p:sp>
                  <p:nvSpPr>
                    <p:cNvPr id="30" name="Oval 29">
                      <a:extLst>
                        <a:ext uri="{FF2B5EF4-FFF2-40B4-BE49-F238E27FC236}">
                          <a16:creationId xmlns:a16="http://schemas.microsoft.com/office/drawing/2014/main" id="{6A8DD80C-E036-7A0E-C921-205D597DB083}"/>
                        </a:ext>
                      </a:extLst>
                    </p:cNvPr>
                    <p:cNvSpPr/>
                    <p:nvPr/>
                  </p:nvSpPr>
                  <p:spPr>
                    <a:xfrm>
                      <a:off x="8645967" y="2605526"/>
                      <a:ext cx="914400" cy="9143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latin typeface="Verdana" panose="020B0604030504040204" pitchFamily="34" charset="0"/>
                          <a:ea typeface="Verdana" panose="020B0604030504040204" pitchFamily="34" charset="0"/>
                        </a:rPr>
                        <a:t>18</a:t>
                      </a:r>
                    </a:p>
                  </p:txBody>
                </p:sp>
                <p:sp>
                  <p:nvSpPr>
                    <p:cNvPr id="31" name="Rectangle 30">
                      <a:extLst>
                        <a:ext uri="{FF2B5EF4-FFF2-40B4-BE49-F238E27FC236}">
                          <a16:creationId xmlns:a16="http://schemas.microsoft.com/office/drawing/2014/main" id="{575EE833-B4FF-243A-77A6-C21465F03423}"/>
                        </a:ext>
                      </a:extLst>
                    </p:cNvPr>
                    <p:cNvSpPr/>
                    <p:nvPr/>
                  </p:nvSpPr>
                  <p:spPr>
                    <a:xfrm>
                      <a:off x="9116458" y="2376186"/>
                      <a:ext cx="462187" cy="40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tx1"/>
                          </a:solidFill>
                          <a:latin typeface="Verdana" panose="020B0604030504040204" pitchFamily="34" charset="0"/>
                        </a:rPr>
                        <a:t>+</a:t>
                      </a:r>
                    </a:p>
                  </p:txBody>
                </p:sp>
              </p:grpSp>
              <p:sp>
                <p:nvSpPr>
                  <p:cNvPr id="76" name="TextBox 75">
                    <a:extLst>
                      <a:ext uri="{FF2B5EF4-FFF2-40B4-BE49-F238E27FC236}">
                        <a16:creationId xmlns:a16="http://schemas.microsoft.com/office/drawing/2014/main" id="{11D8E6D2-A198-D1E7-B1EF-084E7F0BBA59}"/>
                      </a:ext>
                    </a:extLst>
                  </p:cNvPr>
                  <p:cNvSpPr txBox="1"/>
                  <p:nvPr/>
                </p:nvSpPr>
                <p:spPr>
                  <a:xfrm>
                    <a:off x="8827610" y="3332201"/>
                    <a:ext cx="1717105" cy="276625"/>
                  </a:xfrm>
                  <a:prstGeom prst="rect">
                    <a:avLst/>
                  </a:prstGeom>
                  <a:noFill/>
                </p:spPr>
                <p:txBody>
                  <a:bodyPr wrap="square">
                    <a:spAutoFit/>
                  </a:bodyPr>
                  <a:lstStyle/>
                  <a:p>
                    <a:pPr algn="ctr">
                      <a:buClr>
                        <a:srgbClr val="076382"/>
                      </a:buClr>
                    </a:pPr>
                    <a:r>
                      <a:rPr lang="pt-BR" sz="700" b="1" dirty="0">
                        <a:latin typeface="Verdana" panose="020B0604030504040204" pitchFamily="34" charset="0"/>
                      </a:rPr>
                      <a:t>Age </a:t>
                    </a:r>
                    <a:r>
                      <a:rPr lang="pt-BR" sz="700" b="1" dirty="0" err="1">
                        <a:latin typeface="Verdana" panose="020B0604030504040204" pitchFamily="34" charset="0"/>
                      </a:rPr>
                      <a:t>Group</a:t>
                    </a:r>
                    <a:endParaRPr lang="pt-BR" sz="700" b="1" dirty="0">
                      <a:latin typeface="Verdana" panose="020B0604030504040204" pitchFamily="34" charset="0"/>
                    </a:endParaRPr>
                  </a:p>
                </p:txBody>
              </p:sp>
            </p:grpSp>
            <p:grpSp>
              <p:nvGrpSpPr>
                <p:cNvPr id="86" name="Group 85">
                  <a:extLst>
                    <a:ext uri="{FF2B5EF4-FFF2-40B4-BE49-F238E27FC236}">
                      <a16:creationId xmlns:a16="http://schemas.microsoft.com/office/drawing/2014/main" id="{B6952013-B60D-B7E3-1BBE-458D4FBB1A3A}"/>
                    </a:ext>
                  </a:extLst>
                </p:cNvPr>
                <p:cNvGrpSpPr/>
                <p:nvPr/>
              </p:nvGrpSpPr>
              <p:grpSpPr>
                <a:xfrm>
                  <a:off x="11453645" y="2394919"/>
                  <a:ext cx="1989926" cy="1511810"/>
                  <a:chOff x="10529452" y="2394919"/>
                  <a:chExt cx="1989926" cy="1511810"/>
                </a:xfrm>
              </p:grpSpPr>
              <p:pic>
                <p:nvPicPr>
                  <p:cNvPr id="34" name="Graphic 33" descr="Medicine outline">
                    <a:extLst>
                      <a:ext uri="{FF2B5EF4-FFF2-40B4-BE49-F238E27FC236}">
                        <a16:creationId xmlns:a16="http://schemas.microsoft.com/office/drawing/2014/main" id="{AF74E8D1-3B8C-5534-BAEF-5774B658734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069823" y="2394919"/>
                    <a:ext cx="909184" cy="909184"/>
                  </a:xfrm>
                  <a:prstGeom prst="rect">
                    <a:avLst/>
                  </a:prstGeom>
                </p:spPr>
              </p:pic>
              <p:sp>
                <p:nvSpPr>
                  <p:cNvPr id="77" name="TextBox 76">
                    <a:extLst>
                      <a:ext uri="{FF2B5EF4-FFF2-40B4-BE49-F238E27FC236}">
                        <a16:creationId xmlns:a16="http://schemas.microsoft.com/office/drawing/2014/main" id="{3D710195-487D-BAAC-364B-790D76667B30}"/>
                      </a:ext>
                    </a:extLst>
                  </p:cNvPr>
                  <p:cNvSpPr txBox="1"/>
                  <p:nvPr/>
                </p:nvSpPr>
                <p:spPr>
                  <a:xfrm>
                    <a:off x="10529452" y="3332201"/>
                    <a:ext cx="1989926" cy="574528"/>
                  </a:xfrm>
                  <a:prstGeom prst="rect">
                    <a:avLst/>
                  </a:prstGeom>
                  <a:noFill/>
                </p:spPr>
                <p:txBody>
                  <a:bodyPr wrap="square">
                    <a:spAutoFit/>
                  </a:bodyPr>
                  <a:lstStyle/>
                  <a:p>
                    <a:pPr algn="ctr">
                      <a:buClr>
                        <a:srgbClr val="076382"/>
                      </a:buClr>
                    </a:pPr>
                    <a:r>
                      <a:rPr lang="en-US" sz="700" b="1" dirty="0">
                        <a:latin typeface="Verdana" panose="020B0604030504040204" pitchFamily="34" charset="0"/>
                      </a:rPr>
                      <a:t>On stable ART</a:t>
                    </a:r>
                  </a:p>
                  <a:p>
                    <a:pPr algn="ctr">
                      <a:buClr>
                        <a:srgbClr val="076382"/>
                      </a:buClr>
                    </a:pPr>
                    <a:r>
                      <a:rPr lang="en-US" sz="700" b="1" dirty="0">
                        <a:latin typeface="Verdana" panose="020B0604030504040204" pitchFamily="34" charset="0"/>
                      </a:rPr>
                      <a:t>(TDF+3TC/FTC) plus</a:t>
                    </a:r>
                  </a:p>
                  <a:p>
                    <a:pPr algn="ctr">
                      <a:buClr>
                        <a:srgbClr val="076382"/>
                      </a:buClr>
                    </a:pPr>
                    <a:r>
                      <a:rPr lang="en-US" sz="700" b="1" dirty="0">
                        <a:latin typeface="Verdana" panose="020B0604030504040204" pitchFamily="34" charset="0"/>
                      </a:rPr>
                      <a:t>DTG or EFV/NVP</a:t>
                    </a:r>
                    <a:endParaRPr lang="pt-BR" sz="700" b="1" dirty="0">
                      <a:latin typeface="Verdana" panose="020B0604030504040204" pitchFamily="34" charset="0"/>
                    </a:endParaRPr>
                  </a:p>
                </p:txBody>
              </p:sp>
            </p:grpSp>
            <p:grpSp>
              <p:nvGrpSpPr>
                <p:cNvPr id="84" name="Group 83">
                  <a:extLst>
                    <a:ext uri="{FF2B5EF4-FFF2-40B4-BE49-F238E27FC236}">
                      <a16:creationId xmlns:a16="http://schemas.microsoft.com/office/drawing/2014/main" id="{58D56740-6F72-A171-DE43-840BF7C68606}"/>
                    </a:ext>
                  </a:extLst>
                </p:cNvPr>
                <p:cNvGrpSpPr/>
                <p:nvPr/>
              </p:nvGrpSpPr>
              <p:grpSpPr>
                <a:xfrm>
                  <a:off x="6602987" y="4023076"/>
                  <a:ext cx="2369184" cy="1547880"/>
                  <a:chOff x="6602987" y="4023076"/>
                  <a:chExt cx="2369184" cy="1547880"/>
                </a:xfrm>
              </p:grpSpPr>
              <p:grpSp>
                <p:nvGrpSpPr>
                  <p:cNvPr id="68" name="Group 67">
                    <a:extLst>
                      <a:ext uri="{FF2B5EF4-FFF2-40B4-BE49-F238E27FC236}">
                        <a16:creationId xmlns:a16="http://schemas.microsoft.com/office/drawing/2014/main" id="{CE07E6C6-6D9E-B68D-503F-E1042BF9D9AE}"/>
                      </a:ext>
                    </a:extLst>
                  </p:cNvPr>
                  <p:cNvGrpSpPr/>
                  <p:nvPr/>
                </p:nvGrpSpPr>
                <p:grpSpPr>
                  <a:xfrm>
                    <a:off x="7284069" y="4023076"/>
                    <a:ext cx="1007020" cy="914400"/>
                    <a:chOff x="7401368" y="3671070"/>
                    <a:chExt cx="1007020" cy="914400"/>
                  </a:xfrm>
                </p:grpSpPr>
                <p:pic>
                  <p:nvPicPr>
                    <p:cNvPr id="36" name="Graphic 35" descr="Document outline">
                      <a:extLst>
                        <a:ext uri="{FF2B5EF4-FFF2-40B4-BE49-F238E27FC236}">
                          <a16:creationId xmlns:a16="http://schemas.microsoft.com/office/drawing/2014/main" id="{D6FB089C-B1F9-3ECB-BFF5-52C961DF92F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493988" y="3671070"/>
                      <a:ext cx="914400" cy="914400"/>
                    </a:xfrm>
                    <a:prstGeom prst="rect">
                      <a:avLst/>
                    </a:prstGeom>
                  </p:spPr>
                </p:pic>
                <p:grpSp>
                  <p:nvGrpSpPr>
                    <p:cNvPr id="59" name="Group 58">
                      <a:extLst>
                        <a:ext uri="{FF2B5EF4-FFF2-40B4-BE49-F238E27FC236}">
                          <a16:creationId xmlns:a16="http://schemas.microsoft.com/office/drawing/2014/main" id="{EF2CBDEC-1964-4619-A53F-12BC9BF9C44D}"/>
                        </a:ext>
                      </a:extLst>
                    </p:cNvPr>
                    <p:cNvGrpSpPr/>
                    <p:nvPr/>
                  </p:nvGrpSpPr>
                  <p:grpSpPr>
                    <a:xfrm>
                      <a:off x="7401368" y="4025964"/>
                      <a:ext cx="549820" cy="549820"/>
                      <a:chOff x="7184647" y="3950655"/>
                      <a:chExt cx="549820" cy="549820"/>
                    </a:xfrm>
                  </p:grpSpPr>
                  <p:grpSp>
                    <p:nvGrpSpPr>
                      <p:cNvPr id="58" name="Group 57">
                        <a:extLst>
                          <a:ext uri="{FF2B5EF4-FFF2-40B4-BE49-F238E27FC236}">
                            <a16:creationId xmlns:a16="http://schemas.microsoft.com/office/drawing/2014/main" id="{B4AC98EC-ABD5-7522-5047-FE4042FF0FD0}"/>
                          </a:ext>
                        </a:extLst>
                      </p:cNvPr>
                      <p:cNvGrpSpPr/>
                      <p:nvPr/>
                    </p:nvGrpSpPr>
                    <p:grpSpPr>
                      <a:xfrm>
                        <a:off x="7374373" y="3957956"/>
                        <a:ext cx="167211" cy="522555"/>
                        <a:chOff x="7374373" y="3957956"/>
                        <a:chExt cx="167211" cy="522555"/>
                      </a:xfrm>
                      <a:solidFill>
                        <a:schemeClr val="bg1"/>
                      </a:solidFill>
                    </p:grpSpPr>
                    <p:sp>
                      <p:nvSpPr>
                        <p:cNvPr id="51" name="Rectangle: Rounded Corners 50">
                          <a:extLst>
                            <a:ext uri="{FF2B5EF4-FFF2-40B4-BE49-F238E27FC236}">
                              <a16:creationId xmlns:a16="http://schemas.microsoft.com/office/drawing/2014/main" id="{EB3655F5-0431-FC49-BEF5-69B77D4F6880}"/>
                            </a:ext>
                          </a:extLst>
                        </p:cNvPr>
                        <p:cNvSpPr/>
                        <p:nvPr/>
                      </p:nvSpPr>
                      <p:spPr>
                        <a:xfrm>
                          <a:off x="7400938" y="3972352"/>
                          <a:ext cx="116962" cy="49858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grpSp>
                      <p:nvGrpSpPr>
                        <p:cNvPr id="57" name="Group 56">
                          <a:extLst>
                            <a:ext uri="{FF2B5EF4-FFF2-40B4-BE49-F238E27FC236}">
                              <a16:creationId xmlns:a16="http://schemas.microsoft.com/office/drawing/2014/main" id="{E371FF4F-0C62-60D6-A0F4-4C6131B50304}"/>
                            </a:ext>
                          </a:extLst>
                        </p:cNvPr>
                        <p:cNvGrpSpPr/>
                        <p:nvPr/>
                      </p:nvGrpSpPr>
                      <p:grpSpPr>
                        <a:xfrm>
                          <a:off x="7374373" y="3957956"/>
                          <a:ext cx="167211" cy="522555"/>
                          <a:chOff x="7374373" y="3957956"/>
                          <a:chExt cx="167211" cy="522555"/>
                        </a:xfrm>
                        <a:grpFill/>
                      </p:grpSpPr>
                      <p:sp>
                        <p:nvSpPr>
                          <p:cNvPr id="54" name="Oval 53">
                            <a:extLst>
                              <a:ext uri="{FF2B5EF4-FFF2-40B4-BE49-F238E27FC236}">
                                <a16:creationId xmlns:a16="http://schemas.microsoft.com/office/drawing/2014/main" id="{A626A519-40D9-C326-4044-BB7CC03435A9}"/>
                              </a:ext>
                            </a:extLst>
                          </p:cNvPr>
                          <p:cNvSpPr/>
                          <p:nvPr/>
                        </p:nvSpPr>
                        <p:spPr>
                          <a:xfrm>
                            <a:off x="7374373" y="3958548"/>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sp>
                        <p:nvSpPr>
                          <p:cNvPr id="55" name="Oval 54">
                            <a:extLst>
                              <a:ext uri="{FF2B5EF4-FFF2-40B4-BE49-F238E27FC236}">
                                <a16:creationId xmlns:a16="http://schemas.microsoft.com/office/drawing/2014/main" id="{14A6E220-3FAA-CB5F-91EE-D9D026B9325A}"/>
                              </a:ext>
                            </a:extLst>
                          </p:cNvPr>
                          <p:cNvSpPr/>
                          <p:nvPr/>
                        </p:nvSpPr>
                        <p:spPr>
                          <a:xfrm>
                            <a:off x="7495865" y="3957956"/>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sp>
                        <p:nvSpPr>
                          <p:cNvPr id="56" name="Oval 55">
                            <a:extLst>
                              <a:ext uri="{FF2B5EF4-FFF2-40B4-BE49-F238E27FC236}">
                                <a16:creationId xmlns:a16="http://schemas.microsoft.com/office/drawing/2014/main" id="{4AA77A9D-9C1C-3753-11E5-0093A56E17B0}"/>
                              </a:ext>
                            </a:extLst>
                          </p:cNvPr>
                          <p:cNvSpPr/>
                          <p:nvPr/>
                        </p:nvSpPr>
                        <p:spPr>
                          <a:xfrm>
                            <a:off x="7400938" y="4424596"/>
                            <a:ext cx="116962" cy="55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grpSp>
                  </p:grpSp>
                  <p:pic>
                    <p:nvPicPr>
                      <p:cNvPr id="50" name="Picture 49" descr="Shape&#10;&#10;Description automatically generated with low confidence">
                        <a:extLst>
                          <a:ext uri="{FF2B5EF4-FFF2-40B4-BE49-F238E27FC236}">
                            <a16:creationId xmlns:a16="http://schemas.microsoft.com/office/drawing/2014/main" id="{FE8F4383-5D15-CFE5-EC2E-55376B002FEA}"/>
                          </a:ext>
                        </a:extLst>
                      </p:cNvPr>
                      <p:cNvPicPr>
                        <a:picLocks noChangeAspect="1"/>
                      </p:cNvPicPr>
                      <p:nvPr/>
                    </p:nvPicPr>
                    <p:blipFill>
                      <a:blip r:embed="rId12"/>
                      <a:stretch>
                        <a:fillRect/>
                      </a:stretch>
                    </p:blipFill>
                    <p:spPr>
                      <a:xfrm>
                        <a:off x="7184647" y="3950655"/>
                        <a:ext cx="549820" cy="549820"/>
                      </a:xfrm>
                      <a:prstGeom prst="rect">
                        <a:avLst/>
                      </a:prstGeom>
                    </p:spPr>
                  </p:pic>
                </p:grpSp>
                <p:grpSp>
                  <p:nvGrpSpPr>
                    <p:cNvPr id="60" name="Group 59">
                      <a:extLst>
                        <a:ext uri="{FF2B5EF4-FFF2-40B4-BE49-F238E27FC236}">
                          <a16:creationId xmlns:a16="http://schemas.microsoft.com/office/drawing/2014/main" id="{A3F931D8-704B-8D39-FF41-6469182FDF2C}"/>
                        </a:ext>
                      </a:extLst>
                    </p:cNvPr>
                    <p:cNvGrpSpPr/>
                    <p:nvPr/>
                  </p:nvGrpSpPr>
                  <p:grpSpPr>
                    <a:xfrm>
                      <a:off x="7652605" y="4190165"/>
                      <a:ext cx="387698" cy="387698"/>
                      <a:chOff x="7184647" y="3950655"/>
                      <a:chExt cx="549820" cy="549820"/>
                    </a:xfrm>
                  </p:grpSpPr>
                  <p:grpSp>
                    <p:nvGrpSpPr>
                      <p:cNvPr id="61" name="Group 60">
                        <a:extLst>
                          <a:ext uri="{FF2B5EF4-FFF2-40B4-BE49-F238E27FC236}">
                            <a16:creationId xmlns:a16="http://schemas.microsoft.com/office/drawing/2014/main" id="{9FC8A721-A57B-8B54-0E93-EE383D4C6C5A}"/>
                          </a:ext>
                        </a:extLst>
                      </p:cNvPr>
                      <p:cNvGrpSpPr/>
                      <p:nvPr/>
                    </p:nvGrpSpPr>
                    <p:grpSpPr>
                      <a:xfrm>
                        <a:off x="7374373" y="3957956"/>
                        <a:ext cx="167211" cy="522555"/>
                        <a:chOff x="7374373" y="3957956"/>
                        <a:chExt cx="167211" cy="522555"/>
                      </a:xfrm>
                      <a:solidFill>
                        <a:schemeClr val="bg1"/>
                      </a:solidFill>
                    </p:grpSpPr>
                    <p:sp>
                      <p:nvSpPr>
                        <p:cNvPr id="63" name="Rectangle: Rounded Corners 62">
                          <a:extLst>
                            <a:ext uri="{FF2B5EF4-FFF2-40B4-BE49-F238E27FC236}">
                              <a16:creationId xmlns:a16="http://schemas.microsoft.com/office/drawing/2014/main" id="{758D41C3-4E00-207F-9B89-D6BAE275A138}"/>
                            </a:ext>
                          </a:extLst>
                        </p:cNvPr>
                        <p:cNvSpPr/>
                        <p:nvPr/>
                      </p:nvSpPr>
                      <p:spPr>
                        <a:xfrm>
                          <a:off x="7400938" y="3972352"/>
                          <a:ext cx="116962" cy="49858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grpSp>
                      <p:nvGrpSpPr>
                        <p:cNvPr id="64" name="Group 63">
                          <a:extLst>
                            <a:ext uri="{FF2B5EF4-FFF2-40B4-BE49-F238E27FC236}">
                              <a16:creationId xmlns:a16="http://schemas.microsoft.com/office/drawing/2014/main" id="{6F2FF05F-6188-8FAC-AAA9-F8245189AC92}"/>
                            </a:ext>
                          </a:extLst>
                        </p:cNvPr>
                        <p:cNvGrpSpPr/>
                        <p:nvPr/>
                      </p:nvGrpSpPr>
                      <p:grpSpPr>
                        <a:xfrm>
                          <a:off x="7374373" y="3957956"/>
                          <a:ext cx="167211" cy="522555"/>
                          <a:chOff x="7374373" y="3957956"/>
                          <a:chExt cx="167211" cy="522555"/>
                        </a:xfrm>
                        <a:grpFill/>
                      </p:grpSpPr>
                      <p:sp>
                        <p:nvSpPr>
                          <p:cNvPr id="65" name="Oval 64">
                            <a:extLst>
                              <a:ext uri="{FF2B5EF4-FFF2-40B4-BE49-F238E27FC236}">
                                <a16:creationId xmlns:a16="http://schemas.microsoft.com/office/drawing/2014/main" id="{E04A8528-08A4-4AB9-4300-9E42E46E762F}"/>
                              </a:ext>
                            </a:extLst>
                          </p:cNvPr>
                          <p:cNvSpPr/>
                          <p:nvPr/>
                        </p:nvSpPr>
                        <p:spPr>
                          <a:xfrm>
                            <a:off x="7374373" y="3958548"/>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sp>
                        <p:nvSpPr>
                          <p:cNvPr id="66" name="Oval 65">
                            <a:extLst>
                              <a:ext uri="{FF2B5EF4-FFF2-40B4-BE49-F238E27FC236}">
                                <a16:creationId xmlns:a16="http://schemas.microsoft.com/office/drawing/2014/main" id="{C56A1FBF-D32E-2FD9-E98B-0236335D7E3E}"/>
                              </a:ext>
                            </a:extLst>
                          </p:cNvPr>
                          <p:cNvSpPr/>
                          <p:nvPr/>
                        </p:nvSpPr>
                        <p:spPr>
                          <a:xfrm>
                            <a:off x="7495865" y="3957956"/>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sp>
                        <p:nvSpPr>
                          <p:cNvPr id="67" name="Oval 66">
                            <a:extLst>
                              <a:ext uri="{FF2B5EF4-FFF2-40B4-BE49-F238E27FC236}">
                                <a16:creationId xmlns:a16="http://schemas.microsoft.com/office/drawing/2014/main" id="{2FD7070D-BF89-E23E-CE44-F7B052EFA56B}"/>
                              </a:ext>
                            </a:extLst>
                          </p:cNvPr>
                          <p:cNvSpPr/>
                          <p:nvPr/>
                        </p:nvSpPr>
                        <p:spPr>
                          <a:xfrm>
                            <a:off x="7400938" y="4424596"/>
                            <a:ext cx="116962" cy="55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grpSp>
                  </p:grpSp>
                  <p:pic>
                    <p:nvPicPr>
                      <p:cNvPr id="62" name="Picture 61" descr="Shape&#10;&#10;Description automatically generated with low confidence">
                        <a:extLst>
                          <a:ext uri="{FF2B5EF4-FFF2-40B4-BE49-F238E27FC236}">
                            <a16:creationId xmlns:a16="http://schemas.microsoft.com/office/drawing/2014/main" id="{8AF1D318-D656-3304-CFF2-9207234D151D}"/>
                          </a:ext>
                        </a:extLst>
                      </p:cNvPr>
                      <p:cNvPicPr>
                        <a:picLocks noChangeAspect="1"/>
                      </p:cNvPicPr>
                      <p:nvPr/>
                    </p:nvPicPr>
                    <p:blipFill>
                      <a:blip r:embed="rId12"/>
                      <a:stretch>
                        <a:fillRect/>
                      </a:stretch>
                    </p:blipFill>
                    <p:spPr>
                      <a:xfrm>
                        <a:off x="7184647" y="3950655"/>
                        <a:ext cx="549820" cy="549820"/>
                      </a:xfrm>
                      <a:prstGeom prst="rect">
                        <a:avLst/>
                      </a:prstGeom>
                    </p:spPr>
                  </p:pic>
                </p:grpSp>
              </p:grpSp>
              <p:sp>
                <p:nvSpPr>
                  <p:cNvPr id="79" name="TextBox 78">
                    <a:extLst>
                      <a:ext uri="{FF2B5EF4-FFF2-40B4-BE49-F238E27FC236}">
                        <a16:creationId xmlns:a16="http://schemas.microsoft.com/office/drawing/2014/main" id="{01E62808-04A1-3D84-FC0F-7A3470901B51}"/>
                      </a:ext>
                    </a:extLst>
                  </p:cNvPr>
                  <p:cNvSpPr txBox="1"/>
                  <p:nvPr/>
                </p:nvSpPr>
                <p:spPr>
                  <a:xfrm>
                    <a:off x="6602987" y="4996429"/>
                    <a:ext cx="2369184" cy="574527"/>
                  </a:xfrm>
                  <a:prstGeom prst="rect">
                    <a:avLst/>
                  </a:prstGeom>
                  <a:noFill/>
                </p:spPr>
                <p:txBody>
                  <a:bodyPr wrap="square">
                    <a:spAutoFit/>
                  </a:bodyPr>
                  <a:lstStyle/>
                  <a:p>
                    <a:pPr algn="ctr">
                      <a:buClr>
                        <a:srgbClr val="076382"/>
                      </a:buClr>
                    </a:pPr>
                    <a:r>
                      <a:rPr lang="en-US" sz="700" b="1" dirty="0">
                        <a:latin typeface="Verdana" panose="020B0604030504040204" pitchFamily="34" charset="0"/>
                      </a:rPr>
                      <a:t>Evidence of virological</a:t>
                    </a:r>
                  </a:p>
                  <a:p>
                    <a:pPr algn="ctr">
                      <a:buClr>
                        <a:srgbClr val="076382"/>
                      </a:buClr>
                    </a:pPr>
                    <a:r>
                      <a:rPr lang="en-US" sz="700" b="1" dirty="0">
                        <a:latin typeface="Verdana" panose="020B0604030504040204" pitchFamily="34" charset="0"/>
                      </a:rPr>
                      <a:t>suppression</a:t>
                    </a:r>
                  </a:p>
                  <a:p>
                    <a:pPr algn="ctr">
                      <a:buClr>
                        <a:srgbClr val="076382"/>
                      </a:buClr>
                    </a:pPr>
                    <a:r>
                      <a:rPr lang="en-US" sz="700" b="1" dirty="0">
                        <a:latin typeface="Verdana" panose="020B0604030504040204" pitchFamily="34" charset="0"/>
                      </a:rPr>
                      <a:t>(HIV RNA &lt;50 copies/ml)</a:t>
                    </a:r>
                    <a:endParaRPr lang="pt-BR" sz="700" b="1" dirty="0">
                      <a:latin typeface="Verdana" panose="020B0604030504040204" pitchFamily="34" charset="0"/>
                    </a:endParaRPr>
                  </a:p>
                </p:txBody>
              </p:sp>
            </p:grpSp>
            <p:grpSp>
              <p:nvGrpSpPr>
                <p:cNvPr id="83" name="Group 82">
                  <a:extLst>
                    <a:ext uri="{FF2B5EF4-FFF2-40B4-BE49-F238E27FC236}">
                      <a16:creationId xmlns:a16="http://schemas.microsoft.com/office/drawing/2014/main" id="{9AF309F4-ACB4-1E1F-1CB8-CC5DA866BDFF}"/>
                    </a:ext>
                  </a:extLst>
                </p:cNvPr>
                <p:cNvGrpSpPr/>
                <p:nvPr/>
              </p:nvGrpSpPr>
              <p:grpSpPr>
                <a:xfrm>
                  <a:off x="9119033" y="4028646"/>
                  <a:ext cx="1803929" cy="1542309"/>
                  <a:chOff x="8787761" y="4028646"/>
                  <a:chExt cx="1803929" cy="1542309"/>
                </a:xfrm>
              </p:grpSpPr>
              <p:grpSp>
                <p:nvGrpSpPr>
                  <p:cNvPr id="42" name="Group 41">
                    <a:extLst>
                      <a:ext uri="{FF2B5EF4-FFF2-40B4-BE49-F238E27FC236}">
                        <a16:creationId xmlns:a16="http://schemas.microsoft.com/office/drawing/2014/main" id="{4E104422-2FB7-946C-0DDE-E28D0B820827}"/>
                      </a:ext>
                    </a:extLst>
                  </p:cNvPr>
                  <p:cNvGrpSpPr/>
                  <p:nvPr/>
                </p:nvGrpSpPr>
                <p:grpSpPr>
                  <a:xfrm>
                    <a:off x="9222762" y="4028646"/>
                    <a:ext cx="933927" cy="914400"/>
                    <a:chOff x="8697091" y="3671070"/>
                    <a:chExt cx="933927" cy="914400"/>
                  </a:xfrm>
                </p:grpSpPr>
                <p:pic>
                  <p:nvPicPr>
                    <p:cNvPr id="37" name="Graphic 36" descr="Document outline">
                      <a:extLst>
                        <a:ext uri="{FF2B5EF4-FFF2-40B4-BE49-F238E27FC236}">
                          <a16:creationId xmlns:a16="http://schemas.microsoft.com/office/drawing/2014/main" id="{68F79E7A-2B67-5844-C6D2-C24E7BA8C436}"/>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97091" y="3671070"/>
                      <a:ext cx="914400" cy="914400"/>
                    </a:xfrm>
                    <a:prstGeom prst="rect">
                      <a:avLst/>
                    </a:prstGeom>
                  </p:spPr>
                </p:pic>
                <p:grpSp>
                  <p:nvGrpSpPr>
                    <p:cNvPr id="41" name="Group 40">
                      <a:extLst>
                        <a:ext uri="{FF2B5EF4-FFF2-40B4-BE49-F238E27FC236}">
                          <a16:creationId xmlns:a16="http://schemas.microsoft.com/office/drawing/2014/main" id="{9AC34060-87A3-4463-189E-A9B1819917C5}"/>
                        </a:ext>
                      </a:extLst>
                    </p:cNvPr>
                    <p:cNvGrpSpPr/>
                    <p:nvPr/>
                  </p:nvGrpSpPr>
                  <p:grpSpPr>
                    <a:xfrm>
                      <a:off x="9041567" y="3919900"/>
                      <a:ext cx="589451" cy="604865"/>
                      <a:chOff x="10178420" y="3871522"/>
                      <a:chExt cx="1023935" cy="1023935"/>
                    </a:xfrm>
                  </p:grpSpPr>
                  <p:sp>
                    <p:nvSpPr>
                      <p:cNvPr id="40" name="Oval 39">
                        <a:extLst>
                          <a:ext uri="{FF2B5EF4-FFF2-40B4-BE49-F238E27FC236}">
                            <a16:creationId xmlns:a16="http://schemas.microsoft.com/office/drawing/2014/main" id="{BE4E2567-9380-9367-058A-BF1B6EC1A041}"/>
                          </a:ext>
                        </a:extLst>
                      </p:cNvPr>
                      <p:cNvSpPr/>
                      <p:nvPr/>
                    </p:nvSpPr>
                    <p:spPr>
                      <a:xfrm>
                        <a:off x="10287633" y="3980735"/>
                        <a:ext cx="805508" cy="805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Verdana" panose="020B0604030504040204" pitchFamily="34" charset="0"/>
                        </a:endParaRPr>
                      </a:p>
                    </p:txBody>
                  </p:sp>
                  <p:pic>
                    <p:nvPicPr>
                      <p:cNvPr id="39" name="Graphic 38" descr="Clock with solid fill">
                        <a:extLst>
                          <a:ext uri="{FF2B5EF4-FFF2-40B4-BE49-F238E27FC236}">
                            <a16:creationId xmlns:a16="http://schemas.microsoft.com/office/drawing/2014/main" id="{1734FE10-9284-A5E4-A1BE-DE2E39FC9BB3}"/>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0178420" y="3871522"/>
                        <a:ext cx="1023935" cy="1023935"/>
                      </a:xfrm>
                      <a:prstGeom prst="rect">
                        <a:avLst/>
                      </a:prstGeom>
                    </p:spPr>
                  </p:pic>
                </p:grpSp>
              </p:grpSp>
              <p:sp>
                <p:nvSpPr>
                  <p:cNvPr id="80" name="TextBox 79">
                    <a:extLst>
                      <a:ext uri="{FF2B5EF4-FFF2-40B4-BE49-F238E27FC236}">
                        <a16:creationId xmlns:a16="http://schemas.microsoft.com/office/drawing/2014/main" id="{6CDA6F81-15AD-BF18-080E-B94DA0D760A0}"/>
                      </a:ext>
                    </a:extLst>
                  </p:cNvPr>
                  <p:cNvSpPr txBox="1"/>
                  <p:nvPr/>
                </p:nvSpPr>
                <p:spPr>
                  <a:xfrm>
                    <a:off x="8787761" y="4996428"/>
                    <a:ext cx="1803929" cy="574527"/>
                  </a:xfrm>
                  <a:prstGeom prst="rect">
                    <a:avLst/>
                  </a:prstGeom>
                  <a:noFill/>
                </p:spPr>
                <p:txBody>
                  <a:bodyPr wrap="square">
                    <a:spAutoFit/>
                  </a:bodyPr>
                  <a:lstStyle/>
                  <a:p>
                    <a:pPr algn="ctr">
                      <a:buClr>
                        <a:srgbClr val="076382"/>
                      </a:buClr>
                    </a:pPr>
                    <a:r>
                      <a:rPr lang="en-US" sz="700" b="1" dirty="0">
                        <a:latin typeface="Verdana" panose="020B0604030504040204" pitchFamily="34" charset="0"/>
                      </a:rPr>
                      <a:t>No prior history of</a:t>
                    </a:r>
                  </a:p>
                  <a:p>
                    <a:pPr algn="ctr">
                      <a:buClr>
                        <a:srgbClr val="076382"/>
                      </a:buClr>
                    </a:pPr>
                    <a:r>
                      <a:rPr lang="en-US" sz="700" b="1" dirty="0">
                        <a:latin typeface="Verdana" panose="020B0604030504040204" pitchFamily="34" charset="0"/>
                      </a:rPr>
                      <a:t>VL failure ( VL &gt;200</a:t>
                    </a:r>
                  </a:p>
                  <a:p>
                    <a:pPr algn="ctr">
                      <a:buClr>
                        <a:srgbClr val="076382"/>
                      </a:buClr>
                    </a:pPr>
                    <a:r>
                      <a:rPr lang="en-US" sz="700" b="1" dirty="0">
                        <a:latin typeface="Verdana" panose="020B0604030504040204" pitchFamily="34" charset="0"/>
                      </a:rPr>
                      <a:t>copies/ml on ART)</a:t>
                    </a:r>
                    <a:endParaRPr lang="pt-BR" sz="700" b="1" dirty="0">
                      <a:latin typeface="Verdana" panose="020B0604030504040204" pitchFamily="34" charset="0"/>
                    </a:endParaRPr>
                  </a:p>
                </p:txBody>
              </p:sp>
            </p:grpSp>
            <p:grpSp>
              <p:nvGrpSpPr>
                <p:cNvPr id="82" name="Group 81">
                  <a:extLst>
                    <a:ext uri="{FF2B5EF4-FFF2-40B4-BE49-F238E27FC236}">
                      <a16:creationId xmlns:a16="http://schemas.microsoft.com/office/drawing/2014/main" id="{5F2B5F04-E1D3-9609-570D-B9FD2F784F0F}"/>
                    </a:ext>
                  </a:extLst>
                </p:cNvPr>
                <p:cNvGrpSpPr/>
                <p:nvPr/>
              </p:nvGrpSpPr>
              <p:grpSpPr>
                <a:xfrm>
                  <a:off x="11069823" y="4077756"/>
                  <a:ext cx="2757570" cy="1522674"/>
                  <a:chOff x="10529452" y="4048284"/>
                  <a:chExt cx="2757570" cy="1522674"/>
                </a:xfrm>
              </p:grpSpPr>
              <p:pic>
                <p:nvPicPr>
                  <p:cNvPr id="44" name="Graphic 43" descr="Clipboard Checked outline">
                    <a:extLst>
                      <a:ext uri="{FF2B5EF4-FFF2-40B4-BE49-F238E27FC236}">
                        <a16:creationId xmlns:a16="http://schemas.microsoft.com/office/drawing/2014/main" id="{68DE3F9C-690E-2B5A-386E-99DF05725832}"/>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1408785" y="4048284"/>
                    <a:ext cx="998904" cy="998904"/>
                  </a:xfrm>
                  <a:prstGeom prst="rect">
                    <a:avLst/>
                  </a:prstGeom>
                </p:spPr>
              </p:pic>
              <p:sp>
                <p:nvSpPr>
                  <p:cNvPr id="81" name="TextBox 80">
                    <a:extLst>
                      <a:ext uri="{FF2B5EF4-FFF2-40B4-BE49-F238E27FC236}">
                        <a16:creationId xmlns:a16="http://schemas.microsoft.com/office/drawing/2014/main" id="{4041E4FD-5643-F7F7-C345-00B28D8CD637}"/>
                      </a:ext>
                    </a:extLst>
                  </p:cNvPr>
                  <p:cNvSpPr txBox="1"/>
                  <p:nvPr/>
                </p:nvSpPr>
                <p:spPr>
                  <a:xfrm>
                    <a:off x="10529452" y="4996430"/>
                    <a:ext cx="2757570" cy="574528"/>
                  </a:xfrm>
                  <a:prstGeom prst="rect">
                    <a:avLst/>
                  </a:prstGeom>
                  <a:noFill/>
                </p:spPr>
                <p:txBody>
                  <a:bodyPr wrap="square">
                    <a:spAutoFit/>
                  </a:bodyPr>
                  <a:lstStyle/>
                  <a:p>
                    <a:pPr algn="ctr">
                      <a:buClr>
                        <a:srgbClr val="076382"/>
                      </a:buClr>
                    </a:pPr>
                    <a:r>
                      <a:rPr lang="en-US" sz="700" b="1" dirty="0">
                        <a:latin typeface="Verdana" panose="020B0604030504040204" pitchFamily="34" charset="0"/>
                      </a:rPr>
                      <a:t>Willing to adhere to the protocol</a:t>
                    </a:r>
                  </a:p>
                  <a:p>
                    <a:pPr algn="ctr">
                      <a:buClr>
                        <a:srgbClr val="076382"/>
                      </a:buClr>
                    </a:pPr>
                    <a:r>
                      <a:rPr lang="en-US" sz="700" b="1" dirty="0">
                        <a:latin typeface="Verdana" panose="020B0604030504040204" pitchFamily="34" charset="0"/>
                      </a:rPr>
                      <a:t>specific requirements; including</a:t>
                    </a:r>
                  </a:p>
                  <a:p>
                    <a:pPr algn="ctr">
                      <a:buClr>
                        <a:srgbClr val="076382"/>
                      </a:buClr>
                    </a:pPr>
                    <a:r>
                      <a:rPr lang="en-US" sz="700" b="1" dirty="0">
                        <a:latin typeface="Verdana" panose="020B0604030504040204" pitchFamily="34" charset="0"/>
                      </a:rPr>
                      <a:t>informed consent</a:t>
                    </a:r>
                    <a:endParaRPr lang="pt-BR" sz="700" b="1" dirty="0">
                      <a:latin typeface="Verdana" panose="020B0604030504040204" pitchFamily="34" charset="0"/>
                    </a:endParaRPr>
                  </a:p>
                </p:txBody>
              </p:sp>
            </p:grpSp>
          </p:grpSp>
          <p:grpSp>
            <p:nvGrpSpPr>
              <p:cNvPr id="95" name="Group 94">
                <a:extLst>
                  <a:ext uri="{FF2B5EF4-FFF2-40B4-BE49-F238E27FC236}">
                    <a16:creationId xmlns:a16="http://schemas.microsoft.com/office/drawing/2014/main" id="{18D0A4E9-BB86-38A9-D35B-B274EE2A1097}"/>
                  </a:ext>
                </a:extLst>
              </p:cNvPr>
              <p:cNvGrpSpPr/>
              <p:nvPr/>
            </p:nvGrpSpPr>
            <p:grpSpPr>
              <a:xfrm>
                <a:off x="13491925" y="3626927"/>
                <a:ext cx="4624557" cy="1519473"/>
                <a:chOff x="13413064" y="3626927"/>
                <a:chExt cx="4624557" cy="1519473"/>
              </a:xfrm>
            </p:grpSpPr>
            <p:grpSp>
              <p:nvGrpSpPr>
                <p:cNvPr id="93" name="Group 92">
                  <a:extLst>
                    <a:ext uri="{FF2B5EF4-FFF2-40B4-BE49-F238E27FC236}">
                      <a16:creationId xmlns:a16="http://schemas.microsoft.com/office/drawing/2014/main" id="{2A8CA1EB-441B-E1D0-F8B7-42F7BC7D514F}"/>
                    </a:ext>
                  </a:extLst>
                </p:cNvPr>
                <p:cNvGrpSpPr/>
                <p:nvPr/>
              </p:nvGrpSpPr>
              <p:grpSpPr>
                <a:xfrm>
                  <a:off x="13413064" y="3626927"/>
                  <a:ext cx="2369184" cy="1370523"/>
                  <a:chOff x="13413064" y="3626927"/>
                  <a:chExt cx="2369184" cy="1370523"/>
                </a:xfrm>
              </p:grpSpPr>
              <p:pic>
                <p:nvPicPr>
                  <p:cNvPr id="46" name="Graphic 45" descr="Female outline">
                    <a:extLst>
                      <a:ext uri="{FF2B5EF4-FFF2-40B4-BE49-F238E27FC236}">
                        <a16:creationId xmlns:a16="http://schemas.microsoft.com/office/drawing/2014/main" id="{6B11CF83-D9B7-A3FF-8D81-D4271888CB3D}"/>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14140456" y="3626927"/>
                    <a:ext cx="914400" cy="914400"/>
                  </a:xfrm>
                  <a:prstGeom prst="rect">
                    <a:avLst/>
                  </a:prstGeom>
                </p:spPr>
              </p:pic>
              <p:sp>
                <p:nvSpPr>
                  <p:cNvPr id="91" name="TextBox 90">
                    <a:extLst>
                      <a:ext uri="{FF2B5EF4-FFF2-40B4-BE49-F238E27FC236}">
                        <a16:creationId xmlns:a16="http://schemas.microsoft.com/office/drawing/2014/main" id="{3C62C743-3C83-C746-069A-5DDB4C0F589C}"/>
                      </a:ext>
                    </a:extLst>
                  </p:cNvPr>
                  <p:cNvSpPr txBox="1"/>
                  <p:nvPr/>
                </p:nvSpPr>
                <p:spPr>
                  <a:xfrm>
                    <a:off x="13413064" y="4571873"/>
                    <a:ext cx="2369184" cy="425577"/>
                  </a:xfrm>
                  <a:prstGeom prst="rect">
                    <a:avLst/>
                  </a:prstGeom>
                  <a:noFill/>
                </p:spPr>
                <p:txBody>
                  <a:bodyPr wrap="square">
                    <a:spAutoFit/>
                  </a:bodyPr>
                  <a:lstStyle/>
                  <a:p>
                    <a:pPr algn="ctr">
                      <a:buClr>
                        <a:srgbClr val="076382"/>
                      </a:buClr>
                    </a:pPr>
                    <a:r>
                      <a:rPr lang="en-US" sz="700" b="1" dirty="0">
                        <a:latin typeface="Verdana" panose="020B0604030504040204" pitchFamily="34" charset="0"/>
                      </a:rPr>
                      <a:t>If female: Not pregnant</a:t>
                    </a:r>
                  </a:p>
                  <a:p>
                    <a:pPr algn="ctr">
                      <a:buClr>
                        <a:srgbClr val="076382"/>
                      </a:buClr>
                    </a:pPr>
                    <a:r>
                      <a:rPr lang="en-US" sz="700" b="1" dirty="0">
                        <a:latin typeface="Verdana" panose="020B0604030504040204" pitchFamily="34" charset="0"/>
                      </a:rPr>
                      <a:t>or breast feeding</a:t>
                    </a:r>
                    <a:endParaRPr lang="pt-BR" sz="700" b="1" dirty="0">
                      <a:latin typeface="Verdana" panose="020B0604030504040204" pitchFamily="34" charset="0"/>
                    </a:endParaRPr>
                  </a:p>
                </p:txBody>
              </p:sp>
            </p:grpSp>
            <p:grpSp>
              <p:nvGrpSpPr>
                <p:cNvPr id="94" name="Group 93">
                  <a:extLst>
                    <a:ext uri="{FF2B5EF4-FFF2-40B4-BE49-F238E27FC236}">
                      <a16:creationId xmlns:a16="http://schemas.microsoft.com/office/drawing/2014/main" id="{67D4761B-FCC6-9AB5-EA93-9CE7BAE9DCFA}"/>
                    </a:ext>
                  </a:extLst>
                </p:cNvPr>
                <p:cNvGrpSpPr/>
                <p:nvPr/>
              </p:nvGrpSpPr>
              <p:grpSpPr>
                <a:xfrm>
                  <a:off x="15668437" y="3626927"/>
                  <a:ext cx="2369184" cy="1519473"/>
                  <a:chOff x="15668437" y="3626927"/>
                  <a:chExt cx="2369184" cy="1519473"/>
                </a:xfrm>
              </p:grpSpPr>
              <p:pic>
                <p:nvPicPr>
                  <p:cNvPr id="48" name="Graphic 47" descr="Male outline">
                    <a:extLst>
                      <a:ext uri="{FF2B5EF4-FFF2-40B4-BE49-F238E27FC236}">
                        <a16:creationId xmlns:a16="http://schemas.microsoft.com/office/drawing/2014/main" id="{438493B0-4BE6-A7DC-03B7-DA2B0A908479}"/>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6395829" y="3626927"/>
                    <a:ext cx="914400" cy="914400"/>
                  </a:xfrm>
                  <a:prstGeom prst="rect">
                    <a:avLst/>
                  </a:prstGeom>
                </p:spPr>
              </p:pic>
              <p:sp>
                <p:nvSpPr>
                  <p:cNvPr id="92" name="TextBox 91">
                    <a:extLst>
                      <a:ext uri="{FF2B5EF4-FFF2-40B4-BE49-F238E27FC236}">
                        <a16:creationId xmlns:a16="http://schemas.microsoft.com/office/drawing/2014/main" id="{9AD8A067-44B4-E76F-4328-88B0600DE517}"/>
                      </a:ext>
                    </a:extLst>
                  </p:cNvPr>
                  <p:cNvSpPr txBox="1"/>
                  <p:nvPr/>
                </p:nvSpPr>
                <p:spPr>
                  <a:xfrm>
                    <a:off x="15668437" y="4571872"/>
                    <a:ext cx="2369184" cy="574528"/>
                  </a:xfrm>
                  <a:prstGeom prst="rect">
                    <a:avLst/>
                  </a:prstGeom>
                  <a:noFill/>
                </p:spPr>
                <p:txBody>
                  <a:bodyPr wrap="square">
                    <a:spAutoFit/>
                  </a:bodyPr>
                  <a:lstStyle/>
                  <a:p>
                    <a:pPr algn="ctr">
                      <a:buClr>
                        <a:srgbClr val="076382"/>
                      </a:buClr>
                    </a:pPr>
                    <a:r>
                      <a:rPr lang="en-US" sz="700" b="1" dirty="0">
                        <a:latin typeface="Verdana" panose="020B0604030504040204" pitchFamily="34" charset="0"/>
                      </a:rPr>
                      <a:t>If Male: Not intending</a:t>
                    </a:r>
                  </a:p>
                  <a:p>
                    <a:pPr algn="ctr">
                      <a:buClr>
                        <a:srgbClr val="076382"/>
                      </a:buClr>
                    </a:pPr>
                    <a:r>
                      <a:rPr lang="en-US" sz="700" b="1" dirty="0">
                        <a:latin typeface="Verdana" panose="020B0604030504040204" pitchFamily="34" charset="0"/>
                      </a:rPr>
                      <a:t>to directly or indirectly</a:t>
                    </a:r>
                  </a:p>
                  <a:p>
                    <a:pPr algn="ctr">
                      <a:buClr>
                        <a:srgbClr val="076382"/>
                      </a:buClr>
                    </a:pPr>
                    <a:r>
                      <a:rPr lang="en-US" sz="700" b="1" dirty="0">
                        <a:latin typeface="Verdana" panose="020B0604030504040204" pitchFamily="34" charset="0"/>
                      </a:rPr>
                      <a:t>cause pregnancy</a:t>
                    </a:r>
                    <a:endParaRPr lang="pt-BR" sz="700" b="1" dirty="0">
                      <a:latin typeface="Verdana" panose="020B0604030504040204" pitchFamily="34" charset="0"/>
                    </a:endParaRPr>
                  </a:p>
                </p:txBody>
              </p:sp>
            </p:grpSp>
          </p:grpSp>
        </p:grpSp>
      </p:grpSp>
      <p:sp>
        <p:nvSpPr>
          <p:cNvPr id="5" name="CaixaDeTexto 4">
            <a:extLst>
              <a:ext uri="{FF2B5EF4-FFF2-40B4-BE49-F238E27FC236}">
                <a16:creationId xmlns:a16="http://schemas.microsoft.com/office/drawing/2014/main" id="{9F5997ED-4F04-BA55-00A6-F5C875B120AC}"/>
              </a:ext>
            </a:extLst>
          </p:cNvPr>
          <p:cNvSpPr txBox="1"/>
          <p:nvPr/>
        </p:nvSpPr>
        <p:spPr>
          <a:xfrm>
            <a:off x="197094" y="1735946"/>
            <a:ext cx="3717856" cy="3631763"/>
          </a:xfrm>
          <a:prstGeom prst="rect">
            <a:avLst/>
          </a:prstGeom>
          <a:noFill/>
        </p:spPr>
        <p:txBody>
          <a:bodyPr wrap="square">
            <a:spAutoFit/>
          </a:bodyPr>
          <a:lstStyle/>
          <a:p>
            <a:pPr>
              <a:lnSpc>
                <a:spcPts val="1440"/>
              </a:lnSpc>
              <a:spcBef>
                <a:spcPts val="600"/>
              </a:spcBef>
            </a:pPr>
            <a:r>
              <a:rPr lang="pt-BR" b="1" dirty="0" err="1">
                <a:solidFill>
                  <a:srgbClr val="076382"/>
                </a:solidFill>
              </a:rPr>
              <a:t>Clinical</a:t>
            </a:r>
            <a:r>
              <a:rPr lang="pt-BR" b="1" dirty="0">
                <a:solidFill>
                  <a:srgbClr val="076382"/>
                </a:solidFill>
              </a:rPr>
              <a:t> Sites</a:t>
            </a:r>
          </a:p>
          <a:p>
            <a:pPr>
              <a:lnSpc>
                <a:spcPts val="1440"/>
              </a:lnSpc>
              <a:spcBef>
                <a:spcPts val="600"/>
              </a:spcBef>
            </a:pPr>
            <a:r>
              <a:rPr lang="pt-BR" sz="1200" b="1" dirty="0">
                <a:solidFill>
                  <a:srgbClr val="076382"/>
                </a:solidFill>
              </a:rPr>
              <a:t>Uganda</a:t>
            </a:r>
          </a:p>
          <a:p>
            <a:pPr marL="342900" indent="-342900">
              <a:lnSpc>
                <a:spcPts val="1440"/>
              </a:lnSpc>
              <a:spcBef>
                <a:spcPts val="600"/>
              </a:spcBef>
              <a:buClr>
                <a:srgbClr val="076382"/>
              </a:buClr>
              <a:buFont typeface="Wingdings" panose="05000000000000000000" pitchFamily="2" charset="2"/>
              <a:buChar char="§"/>
            </a:pPr>
            <a:r>
              <a:rPr lang="pt-BR" sz="1200" dirty="0"/>
              <a:t>JCRC Kampala</a:t>
            </a:r>
          </a:p>
          <a:p>
            <a:pPr marL="342900" indent="-342900">
              <a:lnSpc>
                <a:spcPts val="1440"/>
              </a:lnSpc>
              <a:spcBef>
                <a:spcPts val="600"/>
              </a:spcBef>
              <a:buClr>
                <a:srgbClr val="076382"/>
              </a:buClr>
              <a:buFont typeface="Wingdings" panose="05000000000000000000" pitchFamily="2" charset="2"/>
              <a:buChar char="§"/>
            </a:pPr>
            <a:r>
              <a:rPr lang="pt-BR" sz="1200" dirty="0"/>
              <a:t>JCRC Fort Portal</a:t>
            </a:r>
          </a:p>
          <a:p>
            <a:pPr marL="342900" indent="-342900">
              <a:lnSpc>
                <a:spcPts val="1440"/>
              </a:lnSpc>
              <a:spcBef>
                <a:spcPts val="600"/>
              </a:spcBef>
              <a:buClr>
                <a:srgbClr val="076382"/>
              </a:buClr>
              <a:buFont typeface="Wingdings" panose="05000000000000000000" pitchFamily="2" charset="2"/>
              <a:buChar char="§"/>
            </a:pPr>
            <a:r>
              <a:rPr lang="pt-BR" sz="1200" dirty="0" err="1"/>
              <a:t>Infectious</a:t>
            </a:r>
            <a:r>
              <a:rPr lang="pt-BR" sz="1200" dirty="0"/>
              <a:t> </a:t>
            </a:r>
            <a:r>
              <a:rPr lang="pt-BR" sz="1200" dirty="0" err="1"/>
              <a:t>Diseases</a:t>
            </a:r>
            <a:r>
              <a:rPr lang="pt-BR" sz="1200" dirty="0"/>
              <a:t> </a:t>
            </a:r>
            <a:r>
              <a:rPr lang="pt-BR" sz="1200" dirty="0" err="1"/>
              <a:t>Institute</a:t>
            </a:r>
            <a:r>
              <a:rPr lang="pt-BR" sz="1200" dirty="0"/>
              <a:t> </a:t>
            </a:r>
            <a:br>
              <a:rPr lang="pt-BR" sz="1200" dirty="0"/>
            </a:br>
            <a:r>
              <a:rPr lang="pt-BR" sz="1200" dirty="0"/>
              <a:t>(IDI) Kampala</a:t>
            </a:r>
          </a:p>
          <a:p>
            <a:pPr>
              <a:lnSpc>
                <a:spcPts val="1440"/>
              </a:lnSpc>
              <a:spcBef>
                <a:spcPts val="600"/>
              </a:spcBef>
            </a:pPr>
            <a:r>
              <a:rPr lang="pt-BR" sz="1200" b="1" dirty="0">
                <a:solidFill>
                  <a:srgbClr val="076382"/>
                </a:solidFill>
              </a:rPr>
              <a:t>Kenya</a:t>
            </a:r>
            <a:r>
              <a:rPr lang="pt-BR" sz="1200" b="1" dirty="0">
                <a:solidFill>
                  <a:srgbClr val="07BEBA"/>
                </a:solidFill>
              </a:rPr>
              <a:t> </a:t>
            </a:r>
          </a:p>
          <a:p>
            <a:pPr marL="342900" indent="-342900">
              <a:lnSpc>
                <a:spcPts val="1440"/>
              </a:lnSpc>
              <a:spcBef>
                <a:spcPts val="600"/>
              </a:spcBef>
              <a:buClr>
                <a:srgbClr val="076382"/>
              </a:buClr>
              <a:buFont typeface="Wingdings" panose="05000000000000000000" pitchFamily="2" charset="2"/>
              <a:buChar char="§"/>
            </a:pPr>
            <a:r>
              <a:rPr lang="pt-BR" sz="1200" dirty="0"/>
              <a:t>Moi </a:t>
            </a:r>
            <a:r>
              <a:rPr lang="pt-BR" sz="1200" dirty="0" err="1"/>
              <a:t>University</a:t>
            </a:r>
            <a:r>
              <a:rPr lang="pt-BR" sz="1200" dirty="0"/>
              <a:t> </a:t>
            </a:r>
            <a:r>
              <a:rPr lang="pt-BR" sz="1200" dirty="0" err="1"/>
              <a:t>College</a:t>
            </a:r>
            <a:r>
              <a:rPr lang="pt-BR" sz="1200" dirty="0"/>
              <a:t> </a:t>
            </a:r>
            <a:r>
              <a:rPr lang="pt-BR" sz="1200" dirty="0" err="1"/>
              <a:t>of</a:t>
            </a:r>
            <a:r>
              <a:rPr lang="pt-BR" sz="1200" dirty="0"/>
              <a:t> Health </a:t>
            </a:r>
            <a:r>
              <a:rPr lang="pt-BR" sz="1200" dirty="0" err="1"/>
              <a:t>Sciences</a:t>
            </a:r>
            <a:r>
              <a:rPr lang="pt-BR" sz="1200" dirty="0"/>
              <a:t>, </a:t>
            </a:r>
            <a:r>
              <a:rPr lang="pt-BR" sz="1200" dirty="0" err="1"/>
              <a:t>Eldoret</a:t>
            </a:r>
            <a:endParaRPr lang="pt-BR" sz="1200" dirty="0"/>
          </a:p>
          <a:p>
            <a:pPr marL="342900" indent="-342900">
              <a:lnSpc>
                <a:spcPts val="1440"/>
              </a:lnSpc>
              <a:spcBef>
                <a:spcPts val="600"/>
              </a:spcBef>
              <a:buClr>
                <a:srgbClr val="076382"/>
              </a:buClr>
              <a:buFont typeface="Wingdings" panose="05000000000000000000" pitchFamily="2" charset="2"/>
              <a:buChar char="§"/>
            </a:pPr>
            <a:r>
              <a:rPr lang="pt-BR" sz="1200" dirty="0"/>
              <a:t>KEMRI, </a:t>
            </a:r>
            <a:r>
              <a:rPr lang="pt-BR" sz="1200" dirty="0" err="1"/>
              <a:t>Kericho</a:t>
            </a:r>
            <a:endParaRPr lang="pt-BR" sz="1200" dirty="0"/>
          </a:p>
          <a:p>
            <a:pPr marL="342900" indent="-342900">
              <a:lnSpc>
                <a:spcPts val="1440"/>
              </a:lnSpc>
              <a:spcBef>
                <a:spcPts val="600"/>
              </a:spcBef>
              <a:buClr>
                <a:srgbClr val="076382"/>
              </a:buClr>
              <a:buFont typeface="Wingdings" panose="05000000000000000000" pitchFamily="2" charset="2"/>
              <a:buChar char="§"/>
            </a:pPr>
            <a:r>
              <a:rPr lang="pt-BR" sz="1200" dirty="0" err="1"/>
              <a:t>Aga</a:t>
            </a:r>
            <a:r>
              <a:rPr lang="pt-BR" sz="1200" dirty="0"/>
              <a:t> Khan </a:t>
            </a:r>
            <a:r>
              <a:rPr lang="pt-BR" sz="1200" dirty="0" err="1"/>
              <a:t>University</a:t>
            </a:r>
            <a:endParaRPr lang="pt-BR" sz="1200" dirty="0"/>
          </a:p>
          <a:p>
            <a:pPr>
              <a:lnSpc>
                <a:spcPts val="1440"/>
              </a:lnSpc>
              <a:spcBef>
                <a:spcPts val="600"/>
              </a:spcBef>
            </a:pPr>
            <a:r>
              <a:rPr lang="pt-BR" sz="1200" b="1" dirty="0">
                <a:solidFill>
                  <a:srgbClr val="076382"/>
                </a:solidFill>
              </a:rPr>
              <a:t>South </a:t>
            </a:r>
            <a:r>
              <a:rPr lang="pt-BR" sz="1200" b="1" dirty="0" err="1">
                <a:solidFill>
                  <a:srgbClr val="076382"/>
                </a:solidFill>
              </a:rPr>
              <a:t>Africa</a:t>
            </a:r>
            <a:endParaRPr lang="pt-BR" sz="1200" b="1" dirty="0">
              <a:solidFill>
                <a:srgbClr val="076382"/>
              </a:solidFill>
            </a:endParaRPr>
          </a:p>
          <a:p>
            <a:pPr marL="342900" indent="-342900">
              <a:lnSpc>
                <a:spcPts val="1440"/>
              </a:lnSpc>
              <a:spcBef>
                <a:spcPts val="600"/>
              </a:spcBef>
              <a:buClr>
                <a:srgbClr val="076382"/>
              </a:buClr>
              <a:buFont typeface="Wingdings" panose="05000000000000000000" pitchFamily="2" charset="2"/>
              <a:buChar char="§"/>
            </a:pPr>
            <a:r>
              <a:rPr lang="pt-BR" sz="1200" dirty="0" err="1"/>
              <a:t>Ezintsha</a:t>
            </a:r>
            <a:r>
              <a:rPr lang="pt-BR" sz="1200" dirty="0"/>
              <a:t> </a:t>
            </a:r>
            <a:r>
              <a:rPr lang="pt-BR" sz="1200" dirty="0" err="1"/>
              <a:t>Research</a:t>
            </a:r>
            <a:r>
              <a:rPr lang="pt-BR" sz="1200" dirty="0"/>
              <a:t> Centre, Johannesburg</a:t>
            </a:r>
          </a:p>
          <a:p>
            <a:pPr marL="342900" indent="-342900">
              <a:lnSpc>
                <a:spcPts val="1440"/>
              </a:lnSpc>
              <a:spcBef>
                <a:spcPts val="600"/>
              </a:spcBef>
              <a:buClr>
                <a:srgbClr val="076382"/>
              </a:buClr>
              <a:buFont typeface="Wingdings" panose="05000000000000000000" pitchFamily="2" charset="2"/>
              <a:buChar char="§"/>
            </a:pPr>
            <a:r>
              <a:rPr lang="pt-BR" sz="1200" dirty="0" err="1"/>
              <a:t>Chatsworth</a:t>
            </a:r>
            <a:r>
              <a:rPr lang="pt-BR" sz="1200" dirty="0"/>
              <a:t> </a:t>
            </a:r>
            <a:r>
              <a:rPr lang="pt-BR" sz="1200" dirty="0" err="1"/>
              <a:t>Clinical</a:t>
            </a:r>
            <a:r>
              <a:rPr lang="pt-BR" sz="1200" dirty="0"/>
              <a:t> </a:t>
            </a:r>
            <a:r>
              <a:rPr lang="pt-BR" sz="1200" dirty="0" err="1"/>
              <a:t>Research</a:t>
            </a:r>
            <a:r>
              <a:rPr lang="pt-BR" sz="1200" dirty="0"/>
              <a:t> Site, Durban</a:t>
            </a:r>
          </a:p>
        </p:txBody>
      </p:sp>
      <p:cxnSp>
        <p:nvCxnSpPr>
          <p:cNvPr id="7" name="Conector Reto 6">
            <a:extLst>
              <a:ext uri="{FF2B5EF4-FFF2-40B4-BE49-F238E27FC236}">
                <a16:creationId xmlns:a16="http://schemas.microsoft.com/office/drawing/2014/main" id="{F41B42F9-C689-F395-BC46-7E692D492A77}"/>
              </a:ext>
            </a:extLst>
          </p:cNvPr>
          <p:cNvCxnSpPr/>
          <p:nvPr/>
        </p:nvCxnSpPr>
        <p:spPr>
          <a:xfrm flipV="1">
            <a:off x="2781300" y="3597789"/>
            <a:ext cx="2659625" cy="1850556"/>
          </a:xfrm>
          <a:prstGeom prst="line">
            <a:avLst/>
          </a:prstGeom>
          <a:ln w="19050">
            <a:solidFill>
              <a:srgbClr val="FF890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28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391FD-1259-63C5-39C8-5E7BB5BBE2EE}"/>
              </a:ext>
            </a:extLst>
          </p:cNvPr>
          <p:cNvSpPr>
            <a:spLocks noGrp="1"/>
          </p:cNvSpPr>
          <p:nvPr>
            <p:ph sz="quarter" idx="13"/>
          </p:nvPr>
        </p:nvSpPr>
        <p:spPr>
          <a:xfrm>
            <a:off x="1797332" y="1581996"/>
            <a:ext cx="3008315" cy="270609"/>
          </a:xfrm>
        </p:spPr>
        <p:txBody>
          <a:bodyPr>
            <a:noAutofit/>
          </a:bodyPr>
          <a:lstStyle/>
          <a:p>
            <a:r>
              <a:rPr lang="pt-BR" b="1" dirty="0">
                <a:solidFill>
                  <a:srgbClr val="076382"/>
                </a:solidFill>
              </a:rPr>
              <a:t>IMPALA </a:t>
            </a:r>
            <a:r>
              <a:rPr lang="pt-BR" b="1" dirty="0" err="1">
                <a:solidFill>
                  <a:srgbClr val="076382"/>
                </a:solidFill>
              </a:rPr>
              <a:t>Study</a:t>
            </a:r>
            <a:endParaRPr lang="pt-BR" b="1" dirty="0">
              <a:solidFill>
                <a:srgbClr val="076382"/>
              </a:solidFill>
            </a:endParaRPr>
          </a:p>
        </p:txBody>
      </p:sp>
      <p:sp>
        <p:nvSpPr>
          <p:cNvPr id="4" name="Title 3">
            <a:extLst>
              <a:ext uri="{FF2B5EF4-FFF2-40B4-BE49-F238E27FC236}">
                <a16:creationId xmlns:a16="http://schemas.microsoft.com/office/drawing/2014/main" id="{3C4F8D28-C64A-9DF7-0EC7-3FC49E8013D7}"/>
              </a:ext>
            </a:extLst>
          </p:cNvPr>
          <p:cNvSpPr>
            <a:spLocks noGrp="1"/>
          </p:cNvSpPr>
          <p:nvPr>
            <p:ph type="title"/>
          </p:nvPr>
        </p:nvSpPr>
        <p:spPr>
          <a:xfrm>
            <a:off x="4116391" y="349343"/>
            <a:ext cx="7632700" cy="1223964"/>
          </a:xfrm>
        </p:spPr>
        <p:txBody>
          <a:bodyPr>
            <a:normAutofit/>
          </a:bodyPr>
          <a:lstStyle/>
          <a:p>
            <a:r>
              <a:rPr lang="pt-BR" sz="4000" smtClean="0"/>
              <a:t>Studies </a:t>
            </a:r>
            <a:r>
              <a:rPr lang="pt-BR" sz="4000" dirty="0"/>
              <a:t>in LMIC</a:t>
            </a:r>
          </a:p>
        </p:txBody>
      </p:sp>
      <p:pic>
        <p:nvPicPr>
          <p:cNvPr id="6" name="Picture 5" descr="Map&#10;&#10;Description automatically generated">
            <a:extLst>
              <a:ext uri="{FF2B5EF4-FFF2-40B4-BE49-F238E27FC236}">
                <a16:creationId xmlns:a16="http://schemas.microsoft.com/office/drawing/2014/main" id="{EB94AE57-2050-B573-DF6B-688528188499}"/>
              </a:ext>
            </a:extLst>
          </p:cNvPr>
          <p:cNvPicPr>
            <a:picLocks noChangeAspect="1"/>
          </p:cNvPicPr>
          <p:nvPr/>
        </p:nvPicPr>
        <p:blipFill>
          <a:blip r:embed="rId3"/>
          <a:stretch>
            <a:fillRect/>
          </a:stretch>
        </p:blipFill>
        <p:spPr>
          <a:xfrm>
            <a:off x="4757656" y="1633547"/>
            <a:ext cx="3521204" cy="4060459"/>
          </a:xfrm>
          <a:prstGeom prst="rect">
            <a:avLst/>
          </a:prstGeom>
        </p:spPr>
      </p:pic>
      <p:grpSp>
        <p:nvGrpSpPr>
          <p:cNvPr id="3" name="Group 2">
            <a:extLst>
              <a:ext uri="{FF2B5EF4-FFF2-40B4-BE49-F238E27FC236}">
                <a16:creationId xmlns:a16="http://schemas.microsoft.com/office/drawing/2014/main" id="{3EF933B7-DFF9-08A1-2A8C-0F1A6A882A16}"/>
              </a:ext>
            </a:extLst>
          </p:cNvPr>
          <p:cNvGrpSpPr/>
          <p:nvPr/>
        </p:nvGrpSpPr>
        <p:grpSpPr>
          <a:xfrm>
            <a:off x="1423783" y="2122108"/>
            <a:ext cx="3265285" cy="1187349"/>
            <a:chOff x="389264" y="1741452"/>
            <a:chExt cx="4872468" cy="4561956"/>
          </a:xfrm>
        </p:grpSpPr>
        <p:sp>
          <p:nvSpPr>
            <p:cNvPr id="70" name="Retângulo de cantos arredondados 7">
              <a:extLst>
                <a:ext uri="{FF2B5EF4-FFF2-40B4-BE49-F238E27FC236}">
                  <a16:creationId xmlns:a16="http://schemas.microsoft.com/office/drawing/2014/main" id="{622FDF24-FDE6-0023-F2D9-7C16BC67A7C8}"/>
                </a:ext>
              </a:extLst>
            </p:cNvPr>
            <p:cNvSpPr/>
            <p:nvPr/>
          </p:nvSpPr>
          <p:spPr>
            <a:xfrm>
              <a:off x="389264" y="1741452"/>
              <a:ext cx="4872468" cy="4561956"/>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latin typeface="Verdana" panose="020B0604030504040204" pitchFamily="34" charset="0"/>
              </a:endParaRPr>
            </a:p>
          </p:txBody>
        </p:sp>
        <p:sp>
          <p:nvSpPr>
            <p:cNvPr id="71" name="Espaço Reservado para Conteúdo 1">
              <a:extLst>
                <a:ext uri="{FF2B5EF4-FFF2-40B4-BE49-F238E27FC236}">
                  <a16:creationId xmlns:a16="http://schemas.microsoft.com/office/drawing/2014/main" id="{EBFCE8C1-27C3-667A-B218-73CBDB128144}"/>
                </a:ext>
              </a:extLst>
            </p:cNvPr>
            <p:cNvSpPr txBox="1">
              <a:spLocks/>
            </p:cNvSpPr>
            <p:nvPr/>
          </p:nvSpPr>
          <p:spPr>
            <a:xfrm>
              <a:off x="557673" y="1801581"/>
              <a:ext cx="4534884" cy="4408486"/>
            </a:xfrm>
            <a:prstGeom prst="rect">
              <a:avLst/>
            </a:prstGeom>
          </p:spPr>
          <p:txBody>
            <a:bodyPr vert="horz" lIns="0" tIns="0" rIns="0" bIns="0" rtlCol="0" anchor="ct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1"/>
                  </a:solidFill>
                </a:rPr>
                <a:t>To investigate whether 2-monthly injectable CAB/RPV is non-inferior to the continuation of first-line DTG-based ART in individuals with a history or at risk of sub-optimal HIV control.</a:t>
              </a:r>
            </a:p>
          </p:txBody>
        </p:sp>
      </p:grpSp>
      <p:sp>
        <p:nvSpPr>
          <p:cNvPr id="78" name="Content Placeholder 1">
            <a:extLst>
              <a:ext uri="{FF2B5EF4-FFF2-40B4-BE49-F238E27FC236}">
                <a16:creationId xmlns:a16="http://schemas.microsoft.com/office/drawing/2014/main" id="{F40C0CFF-4977-85F2-5830-5EEFED5CD50C}"/>
              </a:ext>
            </a:extLst>
          </p:cNvPr>
          <p:cNvSpPr txBox="1">
            <a:spLocks/>
          </p:cNvSpPr>
          <p:nvPr/>
        </p:nvSpPr>
        <p:spPr>
          <a:xfrm>
            <a:off x="7889357" y="1489106"/>
            <a:ext cx="3648513" cy="63772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chemeClr val="accent1"/>
                </a:solidFill>
              </a:rPr>
              <a:t>LATA Study </a:t>
            </a:r>
            <a:br>
              <a:rPr lang="en-US" b="1" dirty="0">
                <a:solidFill>
                  <a:schemeClr val="accent1"/>
                </a:solidFill>
              </a:rPr>
            </a:br>
            <a:r>
              <a:rPr lang="en-US" sz="1050" b="1" dirty="0">
                <a:solidFill>
                  <a:schemeClr val="accent1"/>
                </a:solidFill>
              </a:rPr>
              <a:t>(Long-Acting Treatment in Adolescents)</a:t>
            </a:r>
            <a:endParaRPr lang="en-US" b="1" dirty="0">
              <a:solidFill>
                <a:schemeClr val="accent1"/>
              </a:solidFill>
            </a:endParaRPr>
          </a:p>
        </p:txBody>
      </p:sp>
      <p:grpSp>
        <p:nvGrpSpPr>
          <p:cNvPr id="85" name="Group 84">
            <a:extLst>
              <a:ext uri="{FF2B5EF4-FFF2-40B4-BE49-F238E27FC236}">
                <a16:creationId xmlns:a16="http://schemas.microsoft.com/office/drawing/2014/main" id="{3EC77BB4-7446-41FA-E2FB-A493C741FD94}"/>
              </a:ext>
            </a:extLst>
          </p:cNvPr>
          <p:cNvGrpSpPr/>
          <p:nvPr/>
        </p:nvGrpSpPr>
        <p:grpSpPr>
          <a:xfrm>
            <a:off x="8503784" y="2122108"/>
            <a:ext cx="2391866" cy="1178706"/>
            <a:chOff x="389264" y="1741452"/>
            <a:chExt cx="4872468" cy="4561956"/>
          </a:xfrm>
          <a:solidFill>
            <a:srgbClr val="CEECF6"/>
          </a:solidFill>
        </p:grpSpPr>
        <p:sp>
          <p:nvSpPr>
            <p:cNvPr id="89" name="Retângulo de cantos arredondados 7">
              <a:extLst>
                <a:ext uri="{FF2B5EF4-FFF2-40B4-BE49-F238E27FC236}">
                  <a16:creationId xmlns:a16="http://schemas.microsoft.com/office/drawing/2014/main" id="{2D8435E4-3608-2B28-3D60-BD7704F1552A}"/>
                </a:ext>
              </a:extLst>
            </p:cNvPr>
            <p:cNvSpPr/>
            <p:nvPr/>
          </p:nvSpPr>
          <p:spPr>
            <a:xfrm>
              <a:off x="389264" y="1741452"/>
              <a:ext cx="4872468" cy="45619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076382"/>
                </a:solidFill>
                <a:latin typeface="Verdana" panose="020B0604030504040204" pitchFamily="34" charset="0"/>
              </a:endParaRPr>
            </a:p>
          </p:txBody>
        </p:sp>
        <p:sp>
          <p:nvSpPr>
            <p:cNvPr id="99" name="Espaço Reservado para Conteúdo 1">
              <a:extLst>
                <a:ext uri="{FF2B5EF4-FFF2-40B4-BE49-F238E27FC236}">
                  <a16:creationId xmlns:a16="http://schemas.microsoft.com/office/drawing/2014/main" id="{4440699E-63A3-AE84-F5DB-FB60F729440D}"/>
                </a:ext>
              </a:extLst>
            </p:cNvPr>
            <p:cNvSpPr txBox="1">
              <a:spLocks/>
            </p:cNvSpPr>
            <p:nvPr/>
          </p:nvSpPr>
          <p:spPr>
            <a:xfrm>
              <a:off x="557673" y="2119113"/>
              <a:ext cx="4534886" cy="3665713"/>
            </a:xfrm>
            <a:prstGeom prst="rect">
              <a:avLst/>
            </a:prstGeom>
            <a:grpFill/>
          </p:spPr>
          <p:txBody>
            <a:bodyPr vert="horz" lIns="0" tIns="0" rIns="0" bIns="0" rtlCol="0" anchor="ctr">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rgbClr val="076382"/>
                  </a:solidFill>
                </a:rPr>
                <a:t>To investigate whether 2-monthly injectable CAB/RPV works as well as taking DTG-based ART every day in young people aged 12-19.</a:t>
              </a:r>
            </a:p>
          </p:txBody>
        </p:sp>
      </p:grpSp>
      <p:sp>
        <p:nvSpPr>
          <p:cNvPr id="100" name="Content Placeholder 1">
            <a:extLst>
              <a:ext uri="{FF2B5EF4-FFF2-40B4-BE49-F238E27FC236}">
                <a16:creationId xmlns:a16="http://schemas.microsoft.com/office/drawing/2014/main" id="{6476841D-B842-A5B0-FFBD-9E48E7258D92}"/>
              </a:ext>
            </a:extLst>
          </p:cNvPr>
          <p:cNvSpPr txBox="1">
            <a:spLocks/>
          </p:cNvSpPr>
          <p:nvPr/>
        </p:nvSpPr>
        <p:spPr>
          <a:xfrm>
            <a:off x="208687" y="2494705"/>
            <a:ext cx="1146508" cy="6063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400" b="1" dirty="0" err="1">
                <a:solidFill>
                  <a:srgbClr val="FF890E"/>
                </a:solidFill>
              </a:rPr>
              <a:t>Brief</a:t>
            </a:r>
            <a:r>
              <a:rPr lang="pt-BR" sz="1400" b="1" dirty="0">
                <a:solidFill>
                  <a:srgbClr val="FF890E"/>
                </a:solidFill>
              </a:rPr>
              <a:t> </a:t>
            </a:r>
            <a:r>
              <a:rPr lang="pt-BR" sz="1400" b="1" dirty="0" err="1">
                <a:solidFill>
                  <a:srgbClr val="FF890E"/>
                </a:solidFill>
              </a:rPr>
              <a:t>Summary</a:t>
            </a:r>
            <a:endParaRPr lang="pt-BR" sz="1400" b="1" dirty="0">
              <a:solidFill>
                <a:srgbClr val="FF890E"/>
              </a:solidFill>
            </a:endParaRPr>
          </a:p>
        </p:txBody>
      </p:sp>
      <p:grpSp>
        <p:nvGrpSpPr>
          <p:cNvPr id="109" name="Group 108">
            <a:extLst>
              <a:ext uri="{FF2B5EF4-FFF2-40B4-BE49-F238E27FC236}">
                <a16:creationId xmlns:a16="http://schemas.microsoft.com/office/drawing/2014/main" id="{C53B384C-26EE-6E4B-12C8-097BB18A6E80}"/>
              </a:ext>
            </a:extLst>
          </p:cNvPr>
          <p:cNvGrpSpPr/>
          <p:nvPr/>
        </p:nvGrpSpPr>
        <p:grpSpPr>
          <a:xfrm>
            <a:off x="1403554" y="3610456"/>
            <a:ext cx="3265285" cy="713012"/>
            <a:chOff x="389264" y="1741452"/>
            <a:chExt cx="4872468" cy="4561956"/>
          </a:xfrm>
        </p:grpSpPr>
        <p:sp>
          <p:nvSpPr>
            <p:cNvPr id="110" name="Retângulo de cantos arredondados 7">
              <a:extLst>
                <a:ext uri="{FF2B5EF4-FFF2-40B4-BE49-F238E27FC236}">
                  <a16:creationId xmlns:a16="http://schemas.microsoft.com/office/drawing/2014/main" id="{064953A6-8E63-2B46-B0D1-58670188131F}"/>
                </a:ext>
              </a:extLst>
            </p:cNvPr>
            <p:cNvSpPr/>
            <p:nvPr/>
          </p:nvSpPr>
          <p:spPr>
            <a:xfrm>
              <a:off x="389264" y="1741452"/>
              <a:ext cx="4872468" cy="4561956"/>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latin typeface="Verdana" panose="020B0604030504040204" pitchFamily="34" charset="0"/>
              </a:endParaRPr>
            </a:p>
          </p:txBody>
        </p:sp>
        <p:sp>
          <p:nvSpPr>
            <p:cNvPr id="111" name="Espaço Reservado para Conteúdo 1">
              <a:extLst>
                <a:ext uri="{FF2B5EF4-FFF2-40B4-BE49-F238E27FC236}">
                  <a16:creationId xmlns:a16="http://schemas.microsoft.com/office/drawing/2014/main" id="{42B70C9C-2F9D-FCA3-CAA7-FBA56E816A91}"/>
                </a:ext>
              </a:extLst>
            </p:cNvPr>
            <p:cNvSpPr txBox="1">
              <a:spLocks/>
            </p:cNvSpPr>
            <p:nvPr/>
          </p:nvSpPr>
          <p:spPr>
            <a:xfrm>
              <a:off x="557673" y="1850067"/>
              <a:ext cx="4534884" cy="4408485"/>
            </a:xfrm>
            <a:prstGeom prst="rect">
              <a:avLst/>
            </a:prstGeom>
          </p:spPr>
          <p:txBody>
            <a:bodyPr vert="horz" lIns="0" tIns="0" rIns="0" bIns="0" rtlCol="0" anchor="ct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1"/>
                  </a:solidFill>
                </a:rPr>
                <a:t>Men who have sex with men, sex-worker, transgender, drug users, individuals 18-25 years old</a:t>
              </a:r>
            </a:p>
          </p:txBody>
        </p:sp>
      </p:grpSp>
      <p:grpSp>
        <p:nvGrpSpPr>
          <p:cNvPr id="112" name="Group 111">
            <a:extLst>
              <a:ext uri="{FF2B5EF4-FFF2-40B4-BE49-F238E27FC236}">
                <a16:creationId xmlns:a16="http://schemas.microsoft.com/office/drawing/2014/main" id="{89E4CBF3-FC91-9FDA-9BFF-F7D7BE2F8405}"/>
              </a:ext>
            </a:extLst>
          </p:cNvPr>
          <p:cNvGrpSpPr/>
          <p:nvPr/>
        </p:nvGrpSpPr>
        <p:grpSpPr>
          <a:xfrm>
            <a:off x="8517869" y="3563174"/>
            <a:ext cx="2391866" cy="713012"/>
            <a:chOff x="389264" y="1741452"/>
            <a:chExt cx="4872468" cy="4561956"/>
          </a:xfrm>
          <a:solidFill>
            <a:srgbClr val="CEECF6"/>
          </a:solidFill>
        </p:grpSpPr>
        <p:sp>
          <p:nvSpPr>
            <p:cNvPr id="113" name="Retângulo de cantos arredondados 7">
              <a:extLst>
                <a:ext uri="{FF2B5EF4-FFF2-40B4-BE49-F238E27FC236}">
                  <a16:creationId xmlns:a16="http://schemas.microsoft.com/office/drawing/2014/main" id="{6759EC1D-E3DF-BA72-6659-FB3D86AFB7FB}"/>
                </a:ext>
              </a:extLst>
            </p:cNvPr>
            <p:cNvSpPr/>
            <p:nvPr/>
          </p:nvSpPr>
          <p:spPr>
            <a:xfrm>
              <a:off x="389264" y="1741452"/>
              <a:ext cx="4872468" cy="45619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076382"/>
                </a:solidFill>
                <a:latin typeface="Verdana" panose="020B0604030504040204" pitchFamily="34" charset="0"/>
              </a:endParaRPr>
            </a:p>
          </p:txBody>
        </p:sp>
        <p:sp>
          <p:nvSpPr>
            <p:cNvPr id="114" name="Espaço Reservado para Conteúdo 1">
              <a:extLst>
                <a:ext uri="{FF2B5EF4-FFF2-40B4-BE49-F238E27FC236}">
                  <a16:creationId xmlns:a16="http://schemas.microsoft.com/office/drawing/2014/main" id="{9E9C27C4-69B6-7CFF-A9E8-FDFDEBBCC138}"/>
                </a:ext>
              </a:extLst>
            </p:cNvPr>
            <p:cNvSpPr txBox="1">
              <a:spLocks/>
            </p:cNvSpPr>
            <p:nvPr/>
          </p:nvSpPr>
          <p:spPr>
            <a:xfrm>
              <a:off x="557673" y="2119113"/>
              <a:ext cx="4534886" cy="3665713"/>
            </a:xfrm>
            <a:prstGeom prst="rect">
              <a:avLst/>
            </a:prstGeom>
            <a:grpFill/>
          </p:spPr>
          <p:txBody>
            <a:bodyPr vert="horz" lIns="0" tIns="0" rIns="0" bIns="0" rtlCol="0" anchor="ctr">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rgbClr val="076382"/>
                  </a:solidFill>
                </a:rPr>
                <a:t>Adolescents aged 12-19 years old</a:t>
              </a:r>
            </a:p>
          </p:txBody>
        </p:sp>
      </p:grpSp>
      <p:sp>
        <p:nvSpPr>
          <p:cNvPr id="115" name="Content Placeholder 1">
            <a:extLst>
              <a:ext uri="{FF2B5EF4-FFF2-40B4-BE49-F238E27FC236}">
                <a16:creationId xmlns:a16="http://schemas.microsoft.com/office/drawing/2014/main" id="{9772C505-57F2-3B36-A604-973B49AF0A07}"/>
              </a:ext>
            </a:extLst>
          </p:cNvPr>
          <p:cNvSpPr txBox="1">
            <a:spLocks/>
          </p:cNvSpPr>
          <p:nvPr/>
        </p:nvSpPr>
        <p:spPr>
          <a:xfrm>
            <a:off x="11012614" y="3627432"/>
            <a:ext cx="1265271" cy="6063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400" b="1" dirty="0">
                <a:solidFill>
                  <a:srgbClr val="FF890E"/>
                </a:solidFill>
              </a:rPr>
              <a:t>Target </a:t>
            </a:r>
            <a:r>
              <a:rPr lang="pt-BR" sz="1400" b="1" dirty="0" err="1">
                <a:solidFill>
                  <a:srgbClr val="FF890E"/>
                </a:solidFill>
              </a:rPr>
              <a:t>Population</a:t>
            </a:r>
            <a:endParaRPr lang="pt-BR" sz="1400" b="1" dirty="0">
              <a:solidFill>
                <a:srgbClr val="FF890E"/>
              </a:solidFill>
            </a:endParaRPr>
          </a:p>
        </p:txBody>
      </p:sp>
      <p:sp>
        <p:nvSpPr>
          <p:cNvPr id="36" name="Content Placeholder 1">
            <a:extLst>
              <a:ext uri="{FF2B5EF4-FFF2-40B4-BE49-F238E27FC236}">
                <a16:creationId xmlns:a16="http://schemas.microsoft.com/office/drawing/2014/main" id="{9772C505-57F2-3B36-A604-973B49AF0A07}"/>
              </a:ext>
            </a:extLst>
          </p:cNvPr>
          <p:cNvSpPr txBox="1">
            <a:spLocks/>
          </p:cNvSpPr>
          <p:nvPr/>
        </p:nvSpPr>
        <p:spPr>
          <a:xfrm>
            <a:off x="271371" y="4863746"/>
            <a:ext cx="1265271" cy="6063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400" b="1" dirty="0">
                <a:solidFill>
                  <a:srgbClr val="FF890E"/>
                </a:solidFill>
              </a:rPr>
              <a:t>Status</a:t>
            </a:r>
          </a:p>
        </p:txBody>
      </p:sp>
      <p:grpSp>
        <p:nvGrpSpPr>
          <p:cNvPr id="40" name="Group 111">
            <a:extLst>
              <a:ext uri="{FF2B5EF4-FFF2-40B4-BE49-F238E27FC236}">
                <a16:creationId xmlns:a16="http://schemas.microsoft.com/office/drawing/2014/main" id="{89E4CBF3-FC91-9FDA-9BFF-F7D7BE2F8405}"/>
              </a:ext>
            </a:extLst>
          </p:cNvPr>
          <p:cNvGrpSpPr/>
          <p:nvPr/>
        </p:nvGrpSpPr>
        <p:grpSpPr>
          <a:xfrm>
            <a:off x="8474635" y="4680214"/>
            <a:ext cx="2391866" cy="713012"/>
            <a:chOff x="389264" y="1741452"/>
            <a:chExt cx="4872468" cy="4561956"/>
          </a:xfrm>
          <a:solidFill>
            <a:srgbClr val="CEECF6"/>
          </a:solidFill>
        </p:grpSpPr>
        <p:sp>
          <p:nvSpPr>
            <p:cNvPr id="41" name="Retângulo de cantos arredondados 7">
              <a:extLst>
                <a:ext uri="{FF2B5EF4-FFF2-40B4-BE49-F238E27FC236}">
                  <a16:creationId xmlns:a16="http://schemas.microsoft.com/office/drawing/2014/main" id="{6759EC1D-E3DF-BA72-6659-FB3D86AFB7FB}"/>
                </a:ext>
              </a:extLst>
            </p:cNvPr>
            <p:cNvSpPr/>
            <p:nvPr/>
          </p:nvSpPr>
          <p:spPr>
            <a:xfrm>
              <a:off x="389264" y="1741452"/>
              <a:ext cx="4872468" cy="45619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076382"/>
                </a:solidFill>
                <a:latin typeface="Verdana" panose="020B0604030504040204" pitchFamily="34" charset="0"/>
              </a:endParaRPr>
            </a:p>
          </p:txBody>
        </p:sp>
        <p:sp>
          <p:nvSpPr>
            <p:cNvPr id="42" name="Espaço Reservado para Conteúdo 1">
              <a:extLst>
                <a:ext uri="{FF2B5EF4-FFF2-40B4-BE49-F238E27FC236}">
                  <a16:creationId xmlns:a16="http://schemas.microsoft.com/office/drawing/2014/main" id="{9E9C27C4-69B6-7CFF-A9E8-FDFDEBBCC138}"/>
                </a:ext>
              </a:extLst>
            </p:cNvPr>
            <p:cNvSpPr txBox="1">
              <a:spLocks/>
            </p:cNvSpPr>
            <p:nvPr/>
          </p:nvSpPr>
          <p:spPr>
            <a:xfrm>
              <a:off x="557673" y="2119113"/>
              <a:ext cx="4534886" cy="3665713"/>
            </a:xfrm>
            <a:prstGeom prst="rect">
              <a:avLst/>
            </a:prstGeom>
            <a:grpFill/>
          </p:spPr>
          <p:txBody>
            <a:bodyPr vert="horz" lIns="0" tIns="0" rIns="0" bIns="0" rtlCol="0" anchor="ctr">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rgbClr val="076382"/>
                  </a:solidFill>
                </a:rPr>
                <a:t>Not yet recruiting</a:t>
              </a:r>
            </a:p>
          </p:txBody>
        </p:sp>
      </p:grpSp>
      <p:sp>
        <p:nvSpPr>
          <p:cNvPr id="45" name="Content Placeholder 1">
            <a:extLst>
              <a:ext uri="{FF2B5EF4-FFF2-40B4-BE49-F238E27FC236}">
                <a16:creationId xmlns:a16="http://schemas.microsoft.com/office/drawing/2014/main" id="{6476841D-B842-A5B0-FFBD-9E48E7258D92}"/>
              </a:ext>
            </a:extLst>
          </p:cNvPr>
          <p:cNvSpPr txBox="1">
            <a:spLocks/>
          </p:cNvSpPr>
          <p:nvPr/>
        </p:nvSpPr>
        <p:spPr>
          <a:xfrm>
            <a:off x="11012614" y="2311667"/>
            <a:ext cx="1146508" cy="6063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400" b="1" dirty="0" err="1">
                <a:solidFill>
                  <a:srgbClr val="FF890E"/>
                </a:solidFill>
              </a:rPr>
              <a:t>Brief</a:t>
            </a:r>
            <a:r>
              <a:rPr lang="pt-BR" sz="1400" b="1" dirty="0">
                <a:solidFill>
                  <a:srgbClr val="FF890E"/>
                </a:solidFill>
              </a:rPr>
              <a:t> </a:t>
            </a:r>
            <a:r>
              <a:rPr lang="pt-BR" sz="1400" b="1" dirty="0" err="1">
                <a:solidFill>
                  <a:srgbClr val="FF890E"/>
                </a:solidFill>
              </a:rPr>
              <a:t>Summary</a:t>
            </a:r>
            <a:endParaRPr lang="pt-BR" sz="1400" b="1" dirty="0">
              <a:solidFill>
                <a:srgbClr val="FF890E"/>
              </a:solidFill>
            </a:endParaRPr>
          </a:p>
        </p:txBody>
      </p:sp>
      <p:sp>
        <p:nvSpPr>
          <p:cNvPr id="46" name="Content Placeholder 1">
            <a:extLst>
              <a:ext uri="{FF2B5EF4-FFF2-40B4-BE49-F238E27FC236}">
                <a16:creationId xmlns:a16="http://schemas.microsoft.com/office/drawing/2014/main" id="{9772C505-57F2-3B36-A604-973B49AF0A07}"/>
              </a:ext>
            </a:extLst>
          </p:cNvPr>
          <p:cNvSpPr txBox="1">
            <a:spLocks/>
          </p:cNvSpPr>
          <p:nvPr/>
        </p:nvSpPr>
        <p:spPr>
          <a:xfrm>
            <a:off x="208919" y="3756925"/>
            <a:ext cx="1265271" cy="6063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400" b="1" dirty="0">
                <a:solidFill>
                  <a:srgbClr val="FF890E"/>
                </a:solidFill>
              </a:rPr>
              <a:t>Target </a:t>
            </a:r>
            <a:r>
              <a:rPr lang="pt-BR" sz="1400" b="1" dirty="0" err="1">
                <a:solidFill>
                  <a:srgbClr val="FF890E"/>
                </a:solidFill>
              </a:rPr>
              <a:t>Population</a:t>
            </a:r>
            <a:endParaRPr lang="pt-BR" sz="1400" b="1" dirty="0">
              <a:solidFill>
                <a:srgbClr val="FF890E"/>
              </a:solidFill>
            </a:endParaRPr>
          </a:p>
        </p:txBody>
      </p:sp>
      <p:sp>
        <p:nvSpPr>
          <p:cNvPr id="47" name="Content Placeholder 1">
            <a:extLst>
              <a:ext uri="{FF2B5EF4-FFF2-40B4-BE49-F238E27FC236}">
                <a16:creationId xmlns:a16="http://schemas.microsoft.com/office/drawing/2014/main" id="{9772C505-57F2-3B36-A604-973B49AF0A07}"/>
              </a:ext>
            </a:extLst>
          </p:cNvPr>
          <p:cNvSpPr txBox="1">
            <a:spLocks/>
          </p:cNvSpPr>
          <p:nvPr/>
        </p:nvSpPr>
        <p:spPr>
          <a:xfrm>
            <a:off x="11012614" y="4722522"/>
            <a:ext cx="1265271" cy="6063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400" b="1" dirty="0">
                <a:solidFill>
                  <a:srgbClr val="FF890E"/>
                </a:solidFill>
              </a:rPr>
              <a:t>Status</a:t>
            </a:r>
          </a:p>
        </p:txBody>
      </p:sp>
      <p:sp>
        <p:nvSpPr>
          <p:cNvPr id="48" name="Freeform: Shape 19">
            <a:extLst>
              <a:ext uri="{FF2B5EF4-FFF2-40B4-BE49-F238E27FC236}">
                <a16:creationId xmlns:a16="http://schemas.microsoft.com/office/drawing/2014/main" id="{CF271C5B-399B-B2FA-757D-9514C85DEF70}"/>
              </a:ext>
            </a:extLst>
          </p:cNvPr>
          <p:cNvSpPr/>
          <p:nvPr/>
        </p:nvSpPr>
        <p:spPr>
          <a:xfrm>
            <a:off x="4619853" y="3533751"/>
            <a:ext cx="2680363" cy="1723035"/>
          </a:xfrm>
          <a:custGeom>
            <a:avLst/>
            <a:gdLst>
              <a:gd name="connsiteX0" fmla="*/ 0 w 3080552"/>
              <a:gd name="connsiteY0" fmla="*/ 998903 h 998903"/>
              <a:gd name="connsiteX1" fmla="*/ 1571348 w 3080552"/>
              <a:gd name="connsiteY1" fmla="*/ 75625 h 998903"/>
              <a:gd name="connsiteX2" fmla="*/ 3080552 w 3080552"/>
              <a:gd name="connsiteY2" fmla="*/ 31237 h 998903"/>
            </a:gdLst>
            <a:ahLst/>
            <a:cxnLst>
              <a:cxn ang="0">
                <a:pos x="connsiteX0" y="connsiteY0"/>
              </a:cxn>
              <a:cxn ang="0">
                <a:pos x="connsiteX1" y="connsiteY1"/>
              </a:cxn>
              <a:cxn ang="0">
                <a:pos x="connsiteX2" y="connsiteY2"/>
              </a:cxn>
            </a:cxnLst>
            <a:rect l="l" t="t" r="r" b="b"/>
            <a:pathLst>
              <a:path w="3080552" h="998903">
                <a:moveTo>
                  <a:pt x="0" y="998903"/>
                </a:moveTo>
                <a:cubicBezTo>
                  <a:pt x="528961" y="617903"/>
                  <a:pt x="1057923" y="236903"/>
                  <a:pt x="1571348" y="75625"/>
                </a:cubicBezTo>
                <a:cubicBezTo>
                  <a:pt x="2084773" y="-85653"/>
                  <a:pt x="2894121" y="66748"/>
                  <a:pt x="3080552" y="31237"/>
                </a:cubicBezTo>
              </a:path>
            </a:pathLst>
          </a:custGeom>
          <a:ln w="19050">
            <a:solidFill>
              <a:schemeClr val="accent2"/>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dirty="0">
              <a:latin typeface="Verdana" panose="020B0604030504040204" pitchFamily="34" charset="0"/>
            </a:endParaRPr>
          </a:p>
        </p:txBody>
      </p:sp>
      <p:sp>
        <p:nvSpPr>
          <p:cNvPr id="49" name="Freeform: Shape 19">
            <a:extLst>
              <a:ext uri="{FF2B5EF4-FFF2-40B4-BE49-F238E27FC236}">
                <a16:creationId xmlns:a16="http://schemas.microsoft.com/office/drawing/2014/main" id="{CF271C5B-399B-B2FA-757D-9514C85DEF70}"/>
              </a:ext>
            </a:extLst>
          </p:cNvPr>
          <p:cNvSpPr/>
          <p:nvPr/>
        </p:nvSpPr>
        <p:spPr>
          <a:xfrm rot="20637978">
            <a:off x="4421218" y="4075911"/>
            <a:ext cx="3360770" cy="804504"/>
          </a:xfrm>
          <a:custGeom>
            <a:avLst/>
            <a:gdLst>
              <a:gd name="connsiteX0" fmla="*/ 0 w 3080552"/>
              <a:gd name="connsiteY0" fmla="*/ 998903 h 998903"/>
              <a:gd name="connsiteX1" fmla="*/ 1571348 w 3080552"/>
              <a:gd name="connsiteY1" fmla="*/ 75625 h 998903"/>
              <a:gd name="connsiteX2" fmla="*/ 3080552 w 3080552"/>
              <a:gd name="connsiteY2" fmla="*/ 31237 h 998903"/>
            </a:gdLst>
            <a:ahLst/>
            <a:cxnLst>
              <a:cxn ang="0">
                <a:pos x="connsiteX0" y="connsiteY0"/>
              </a:cxn>
              <a:cxn ang="0">
                <a:pos x="connsiteX1" y="connsiteY1"/>
              </a:cxn>
              <a:cxn ang="0">
                <a:pos x="connsiteX2" y="connsiteY2"/>
              </a:cxn>
            </a:cxnLst>
            <a:rect l="l" t="t" r="r" b="b"/>
            <a:pathLst>
              <a:path w="3080552" h="998903">
                <a:moveTo>
                  <a:pt x="0" y="998903"/>
                </a:moveTo>
                <a:cubicBezTo>
                  <a:pt x="528961" y="617903"/>
                  <a:pt x="1057923" y="236903"/>
                  <a:pt x="1571348" y="75625"/>
                </a:cubicBezTo>
                <a:cubicBezTo>
                  <a:pt x="2084773" y="-85653"/>
                  <a:pt x="2894121" y="66748"/>
                  <a:pt x="3080552" y="31237"/>
                </a:cubicBezTo>
              </a:path>
            </a:pathLst>
          </a:custGeom>
          <a:ln w="19050">
            <a:solidFill>
              <a:schemeClr val="accent2"/>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dirty="0">
              <a:latin typeface="Verdana" panose="020B0604030504040204" pitchFamily="34" charset="0"/>
            </a:endParaRPr>
          </a:p>
        </p:txBody>
      </p:sp>
      <p:sp>
        <p:nvSpPr>
          <p:cNvPr id="50" name="Freeform: Shape 19">
            <a:extLst>
              <a:ext uri="{FF2B5EF4-FFF2-40B4-BE49-F238E27FC236}">
                <a16:creationId xmlns:a16="http://schemas.microsoft.com/office/drawing/2014/main" id="{CF271C5B-399B-B2FA-757D-9514C85DEF70}"/>
              </a:ext>
            </a:extLst>
          </p:cNvPr>
          <p:cNvSpPr/>
          <p:nvPr/>
        </p:nvSpPr>
        <p:spPr>
          <a:xfrm flipV="1">
            <a:off x="4611543" y="5336439"/>
            <a:ext cx="2288878" cy="102826"/>
          </a:xfrm>
          <a:custGeom>
            <a:avLst/>
            <a:gdLst>
              <a:gd name="connsiteX0" fmla="*/ 0 w 3080552"/>
              <a:gd name="connsiteY0" fmla="*/ 998903 h 998903"/>
              <a:gd name="connsiteX1" fmla="*/ 1571348 w 3080552"/>
              <a:gd name="connsiteY1" fmla="*/ 75625 h 998903"/>
              <a:gd name="connsiteX2" fmla="*/ 3080552 w 3080552"/>
              <a:gd name="connsiteY2" fmla="*/ 31237 h 998903"/>
            </a:gdLst>
            <a:ahLst/>
            <a:cxnLst>
              <a:cxn ang="0">
                <a:pos x="connsiteX0" y="connsiteY0"/>
              </a:cxn>
              <a:cxn ang="0">
                <a:pos x="connsiteX1" y="connsiteY1"/>
              </a:cxn>
              <a:cxn ang="0">
                <a:pos x="connsiteX2" y="connsiteY2"/>
              </a:cxn>
            </a:cxnLst>
            <a:rect l="l" t="t" r="r" b="b"/>
            <a:pathLst>
              <a:path w="3080552" h="998903">
                <a:moveTo>
                  <a:pt x="0" y="998903"/>
                </a:moveTo>
                <a:cubicBezTo>
                  <a:pt x="528961" y="617903"/>
                  <a:pt x="1057923" y="236903"/>
                  <a:pt x="1571348" y="75625"/>
                </a:cubicBezTo>
                <a:cubicBezTo>
                  <a:pt x="2084773" y="-85653"/>
                  <a:pt x="2894121" y="66748"/>
                  <a:pt x="3080552" y="31237"/>
                </a:cubicBezTo>
              </a:path>
            </a:pathLst>
          </a:custGeom>
          <a:ln w="19050">
            <a:solidFill>
              <a:schemeClr val="accent2"/>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dirty="0">
              <a:latin typeface="Verdana" panose="020B0604030504040204" pitchFamily="34" charset="0"/>
            </a:endParaRPr>
          </a:p>
        </p:txBody>
      </p:sp>
      <p:grpSp>
        <p:nvGrpSpPr>
          <p:cNvPr id="37" name="Group 108">
            <a:extLst>
              <a:ext uri="{FF2B5EF4-FFF2-40B4-BE49-F238E27FC236}">
                <a16:creationId xmlns:a16="http://schemas.microsoft.com/office/drawing/2014/main" id="{C53B384C-26EE-6E4B-12C8-097BB18A6E80}"/>
              </a:ext>
            </a:extLst>
          </p:cNvPr>
          <p:cNvGrpSpPr/>
          <p:nvPr/>
        </p:nvGrpSpPr>
        <p:grpSpPr>
          <a:xfrm>
            <a:off x="1379909" y="4677450"/>
            <a:ext cx="3265285" cy="713012"/>
            <a:chOff x="389264" y="1741452"/>
            <a:chExt cx="4872468" cy="4561956"/>
          </a:xfrm>
        </p:grpSpPr>
        <p:sp>
          <p:nvSpPr>
            <p:cNvPr id="38" name="Retângulo de cantos arredondados 7">
              <a:extLst>
                <a:ext uri="{FF2B5EF4-FFF2-40B4-BE49-F238E27FC236}">
                  <a16:creationId xmlns:a16="http://schemas.microsoft.com/office/drawing/2014/main" id="{064953A6-8E63-2B46-B0D1-58670188131F}"/>
                </a:ext>
              </a:extLst>
            </p:cNvPr>
            <p:cNvSpPr/>
            <p:nvPr/>
          </p:nvSpPr>
          <p:spPr>
            <a:xfrm>
              <a:off x="389264" y="1741452"/>
              <a:ext cx="4872468" cy="4561956"/>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latin typeface="Verdana" panose="020B0604030504040204" pitchFamily="34" charset="0"/>
              </a:endParaRPr>
            </a:p>
          </p:txBody>
        </p:sp>
        <p:sp>
          <p:nvSpPr>
            <p:cNvPr id="39" name="Espaço Reservado para Conteúdo 1">
              <a:extLst>
                <a:ext uri="{FF2B5EF4-FFF2-40B4-BE49-F238E27FC236}">
                  <a16:creationId xmlns:a16="http://schemas.microsoft.com/office/drawing/2014/main" id="{42B70C9C-2F9D-FCA3-CAA7-FBA56E816A91}"/>
                </a:ext>
              </a:extLst>
            </p:cNvPr>
            <p:cNvSpPr txBox="1">
              <a:spLocks/>
            </p:cNvSpPr>
            <p:nvPr/>
          </p:nvSpPr>
          <p:spPr>
            <a:xfrm>
              <a:off x="417512" y="1818185"/>
              <a:ext cx="4534884" cy="4408484"/>
            </a:xfrm>
            <a:prstGeom prst="rect">
              <a:avLst/>
            </a:prstGeom>
          </p:spPr>
          <p:txBody>
            <a:bodyPr vert="horz" lIns="0" tIns="0" rIns="0" bIns="0" rtlCol="0" anchor="ct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Verdana" panose="020B0604030504040204" pitchFamily="34" charset="0"/>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1"/>
                  </a:solidFill>
                </a:rPr>
                <a:t>Hasn’t Start yet</a:t>
              </a:r>
            </a:p>
          </p:txBody>
        </p:sp>
      </p:grpSp>
      <p:sp>
        <p:nvSpPr>
          <p:cNvPr id="14" name="Oval 13">
            <a:extLst>
              <a:ext uri="{FF2B5EF4-FFF2-40B4-BE49-F238E27FC236}">
                <a16:creationId xmlns:a16="http://schemas.microsoft.com/office/drawing/2014/main" id="{B9383E33-4869-D50F-F678-82ED86EF57FB}"/>
              </a:ext>
            </a:extLst>
          </p:cNvPr>
          <p:cNvSpPr/>
          <p:nvPr/>
        </p:nvSpPr>
        <p:spPr>
          <a:xfrm>
            <a:off x="7539225" y="3569497"/>
            <a:ext cx="114268" cy="120041"/>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15" name="Oval 14">
            <a:extLst>
              <a:ext uri="{FF2B5EF4-FFF2-40B4-BE49-F238E27FC236}">
                <a16:creationId xmlns:a16="http://schemas.microsoft.com/office/drawing/2014/main" id="{AB67319B-F6E2-2F73-CE38-CF027CFF6F5D}"/>
              </a:ext>
            </a:extLst>
          </p:cNvPr>
          <p:cNvSpPr/>
          <p:nvPr/>
        </p:nvSpPr>
        <p:spPr>
          <a:xfrm>
            <a:off x="6810837" y="5350075"/>
            <a:ext cx="114268" cy="120041"/>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13" name="Oval 12">
            <a:extLst>
              <a:ext uri="{FF2B5EF4-FFF2-40B4-BE49-F238E27FC236}">
                <a16:creationId xmlns:a16="http://schemas.microsoft.com/office/drawing/2014/main" id="{AB3A1D03-D0A5-316A-B7E8-BE103737D3C2}"/>
              </a:ext>
            </a:extLst>
          </p:cNvPr>
          <p:cNvSpPr/>
          <p:nvPr/>
        </p:nvSpPr>
        <p:spPr>
          <a:xfrm>
            <a:off x="7269891" y="3509477"/>
            <a:ext cx="114268" cy="120041"/>
          </a:xfrm>
          <a:prstGeom prst="ellipse">
            <a:avLst/>
          </a:prstGeom>
          <a:solidFill>
            <a:srgbClr val="07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Tree>
    <p:extLst>
      <p:ext uri="{BB962C8B-B14F-4D97-AF65-F5344CB8AC3E}">
        <p14:creationId xmlns:p14="http://schemas.microsoft.com/office/powerpoint/2010/main" val="19611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8" descr="ícone Engrenagem Livre de Octicons">
            <a:extLst>
              <a:ext uri="{FF2B5EF4-FFF2-40B4-BE49-F238E27FC236}">
                <a16:creationId xmlns:a16="http://schemas.microsoft.com/office/drawing/2014/main" id="{E14F035E-3767-8935-EE0B-6867CC555422}"/>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latin typeface="Verdana" panose="020B0604030504040204" pitchFamily="34" charset="0"/>
            </a:endParaRPr>
          </a:p>
        </p:txBody>
      </p:sp>
      <p:sp>
        <p:nvSpPr>
          <p:cNvPr id="18" name="AutoShape 10" descr="ícone Engrenagem Livre de Octicons">
            <a:extLst>
              <a:ext uri="{FF2B5EF4-FFF2-40B4-BE49-F238E27FC236}">
                <a16:creationId xmlns:a16="http://schemas.microsoft.com/office/drawing/2014/main" id="{57525F48-09D6-0160-8B84-97F8B796053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latin typeface="Verdana" panose="020B0604030504040204" pitchFamily="34" charset="0"/>
            </a:endParaRPr>
          </a:p>
        </p:txBody>
      </p:sp>
      <p:sp>
        <p:nvSpPr>
          <p:cNvPr id="28" name="AutoShape 2" descr="HPTN 083">
            <a:extLst>
              <a:ext uri="{FF2B5EF4-FFF2-40B4-BE49-F238E27FC236}">
                <a16:creationId xmlns:a16="http://schemas.microsoft.com/office/drawing/2014/main" id="{1F70ED19-B074-5747-7048-DAE2225BB3E7}"/>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latin typeface="Verdana" panose="020B0604030504040204" pitchFamily="34" charset="0"/>
            </a:endParaRPr>
          </a:p>
        </p:txBody>
      </p:sp>
      <p:grpSp>
        <p:nvGrpSpPr>
          <p:cNvPr id="4" name="Agrupar 3">
            <a:extLst>
              <a:ext uri="{FF2B5EF4-FFF2-40B4-BE49-F238E27FC236}">
                <a16:creationId xmlns:a16="http://schemas.microsoft.com/office/drawing/2014/main" id="{B4F6D539-23D5-72EB-7DC5-B901E3734531}"/>
              </a:ext>
            </a:extLst>
          </p:cNvPr>
          <p:cNvGrpSpPr/>
          <p:nvPr/>
        </p:nvGrpSpPr>
        <p:grpSpPr>
          <a:xfrm>
            <a:off x="1233324" y="2693726"/>
            <a:ext cx="9584010" cy="1470547"/>
            <a:chOff x="1233324" y="2693726"/>
            <a:chExt cx="9584010" cy="1470547"/>
          </a:xfrm>
        </p:grpSpPr>
        <p:sp>
          <p:nvSpPr>
            <p:cNvPr id="31" name="Retângulo de cantos arredondados 7">
              <a:extLst>
                <a:ext uri="{FF2B5EF4-FFF2-40B4-BE49-F238E27FC236}">
                  <a16:creationId xmlns:a16="http://schemas.microsoft.com/office/drawing/2014/main" id="{67C63FDB-4069-5190-262C-76971E06B90E}"/>
                </a:ext>
              </a:extLst>
            </p:cNvPr>
            <p:cNvSpPr/>
            <p:nvPr/>
          </p:nvSpPr>
          <p:spPr>
            <a:xfrm>
              <a:off x="1233324" y="2693726"/>
              <a:ext cx="3102000" cy="1470547"/>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32" name="Retângulo de cantos arredondados 8">
              <a:extLst>
                <a:ext uri="{FF2B5EF4-FFF2-40B4-BE49-F238E27FC236}">
                  <a16:creationId xmlns:a16="http://schemas.microsoft.com/office/drawing/2014/main" id="{C2FD889B-334C-DB0F-82A3-680BB456E8D1}"/>
                </a:ext>
              </a:extLst>
            </p:cNvPr>
            <p:cNvSpPr/>
            <p:nvPr/>
          </p:nvSpPr>
          <p:spPr>
            <a:xfrm>
              <a:off x="4668935" y="2693726"/>
              <a:ext cx="2880000" cy="1470547"/>
            </a:xfrm>
            <a:prstGeom prst="roundRect">
              <a:avLst/>
            </a:prstGeom>
            <a:solidFill>
              <a:srgbClr val="1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35" name="Retângulo de cantos arredondados 12">
              <a:extLst>
                <a:ext uri="{FF2B5EF4-FFF2-40B4-BE49-F238E27FC236}">
                  <a16:creationId xmlns:a16="http://schemas.microsoft.com/office/drawing/2014/main" id="{09937C27-F74A-EE28-BAC4-605C76451367}"/>
                </a:ext>
              </a:extLst>
            </p:cNvPr>
            <p:cNvSpPr/>
            <p:nvPr/>
          </p:nvSpPr>
          <p:spPr>
            <a:xfrm>
              <a:off x="7937334" y="2693726"/>
              <a:ext cx="2880000" cy="1470547"/>
            </a:xfrm>
            <a:prstGeom prst="roundRect">
              <a:avLst/>
            </a:prstGeom>
            <a:solidFill>
              <a:srgbClr val="FD8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36" name="Retângulo 35">
              <a:extLst>
                <a:ext uri="{FF2B5EF4-FFF2-40B4-BE49-F238E27FC236}">
                  <a16:creationId xmlns:a16="http://schemas.microsoft.com/office/drawing/2014/main" id="{F8A663FF-DC1F-EDEC-6E0B-64A416614EFF}"/>
                </a:ext>
              </a:extLst>
            </p:cNvPr>
            <p:cNvSpPr/>
            <p:nvPr/>
          </p:nvSpPr>
          <p:spPr>
            <a:xfrm>
              <a:off x="1355400" y="2954046"/>
              <a:ext cx="2857848" cy="1015663"/>
            </a:xfrm>
            <a:prstGeom prst="rect">
              <a:avLst/>
            </a:prstGeom>
          </p:spPr>
          <p:txBody>
            <a:bodyPr wrap="square">
              <a:spAutoFit/>
            </a:bodyPr>
            <a:lstStyle/>
            <a:p>
              <a:pPr algn="ctr">
                <a:spcBef>
                  <a:spcPct val="20000"/>
                </a:spcBef>
                <a:spcAft>
                  <a:spcPts val="1200"/>
                </a:spcAft>
                <a:defRPr/>
              </a:pPr>
              <a:r>
                <a:rPr lang="en-US" sz="2000" dirty="0">
                  <a:solidFill>
                    <a:schemeClr val="bg1"/>
                  </a:solidFill>
                  <a:latin typeface="Verdana" panose="020B0604030504040204" pitchFamily="34" charset="0"/>
                </a:rPr>
                <a:t>Drug-Level Advantages and Barriers</a:t>
              </a:r>
            </a:p>
          </p:txBody>
        </p:sp>
        <p:sp>
          <p:nvSpPr>
            <p:cNvPr id="37" name="Retângulo 36">
              <a:extLst>
                <a:ext uri="{FF2B5EF4-FFF2-40B4-BE49-F238E27FC236}">
                  <a16:creationId xmlns:a16="http://schemas.microsoft.com/office/drawing/2014/main" id="{1B488300-2A17-D32D-4482-4DE12310D9C4}"/>
                </a:ext>
              </a:extLst>
            </p:cNvPr>
            <p:cNvSpPr/>
            <p:nvPr/>
          </p:nvSpPr>
          <p:spPr>
            <a:xfrm>
              <a:off x="5008026" y="2954046"/>
              <a:ext cx="2218283" cy="1015663"/>
            </a:xfrm>
            <a:prstGeom prst="rect">
              <a:avLst/>
            </a:prstGeom>
          </p:spPr>
          <p:txBody>
            <a:bodyPr wrap="square">
              <a:spAutoFit/>
            </a:bodyPr>
            <a:lstStyle/>
            <a:p>
              <a:pPr algn="ctr">
                <a:spcBef>
                  <a:spcPct val="20000"/>
                </a:spcBef>
                <a:spcAft>
                  <a:spcPts val="1200"/>
                </a:spcAft>
                <a:defRPr/>
              </a:pPr>
              <a:r>
                <a:rPr lang="en-US" sz="2000" dirty="0">
                  <a:solidFill>
                    <a:schemeClr val="bg1"/>
                  </a:solidFill>
                  <a:latin typeface="Verdana" panose="020B0604030504040204" pitchFamily="34" charset="0"/>
                </a:rPr>
                <a:t>Patient-Level Advantages and Barriers</a:t>
              </a:r>
            </a:p>
          </p:txBody>
        </p:sp>
        <p:sp>
          <p:nvSpPr>
            <p:cNvPr id="40" name="Retângulo 39">
              <a:extLst>
                <a:ext uri="{FF2B5EF4-FFF2-40B4-BE49-F238E27FC236}">
                  <a16:creationId xmlns:a16="http://schemas.microsoft.com/office/drawing/2014/main" id="{FBD3DA4A-1DCE-1AE6-3639-3D4626F7884F}"/>
                </a:ext>
              </a:extLst>
            </p:cNvPr>
            <p:cNvSpPr/>
            <p:nvPr/>
          </p:nvSpPr>
          <p:spPr>
            <a:xfrm>
              <a:off x="8165388" y="2914657"/>
              <a:ext cx="2419144" cy="1015663"/>
            </a:xfrm>
            <a:prstGeom prst="rect">
              <a:avLst/>
            </a:prstGeom>
          </p:spPr>
          <p:txBody>
            <a:bodyPr wrap="square">
              <a:spAutoFit/>
            </a:bodyPr>
            <a:lstStyle/>
            <a:p>
              <a:pPr lvl="0" algn="ctr">
                <a:spcBef>
                  <a:spcPct val="20000"/>
                </a:spcBef>
                <a:spcAft>
                  <a:spcPts val="1200"/>
                </a:spcAft>
                <a:defRPr/>
              </a:pPr>
              <a:r>
                <a:rPr lang="en-US" sz="2000" dirty="0">
                  <a:solidFill>
                    <a:schemeClr val="bg1"/>
                  </a:solidFill>
                  <a:latin typeface="Verdana" panose="020B0604030504040204" pitchFamily="34" charset="0"/>
                </a:rPr>
                <a:t>System-Level Advantages and Barriers</a:t>
              </a:r>
            </a:p>
          </p:txBody>
        </p:sp>
      </p:grpSp>
      <p:sp>
        <p:nvSpPr>
          <p:cNvPr id="13" name="Título 3">
            <a:extLst>
              <a:ext uri="{FF2B5EF4-FFF2-40B4-BE49-F238E27FC236}">
                <a16:creationId xmlns:a16="http://schemas.microsoft.com/office/drawing/2014/main" id="{542C1E6D-935A-51D4-F2B0-70E2BE9C297B}"/>
              </a:ext>
            </a:extLst>
          </p:cNvPr>
          <p:cNvSpPr txBox="1">
            <a:spLocks/>
          </p:cNvSpPr>
          <p:nvPr/>
        </p:nvSpPr>
        <p:spPr>
          <a:xfrm>
            <a:off x="3220278" y="441324"/>
            <a:ext cx="8528813" cy="1470547"/>
          </a:xfrm>
          <a:prstGeom prst="rect">
            <a:avLst/>
          </a:prstGeom>
        </p:spPr>
        <p:txBody>
          <a:bodyPr vert="horz" lIns="0" tIns="0" rIns="0" bIns="0" rtlCol="0" anchor="t">
            <a:normAutofit fontScale="90000" lnSpcReduction="1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dirty="0">
                <a:latin typeface="Verdana" panose="020B0604030504040204" pitchFamily="34" charset="0"/>
              </a:rPr>
              <a:t>Advantages and challenges to effectively introducing of LA ART in LMICs</a:t>
            </a:r>
            <a:endParaRPr lang="pt-BR" dirty="0">
              <a:latin typeface="Verdana" panose="020B0604030504040204" pitchFamily="34" charset="0"/>
            </a:endParaRPr>
          </a:p>
        </p:txBody>
      </p:sp>
    </p:spTree>
    <p:extLst>
      <p:ext uri="{BB962C8B-B14F-4D97-AF65-F5344CB8AC3E}">
        <p14:creationId xmlns:p14="http://schemas.microsoft.com/office/powerpoint/2010/main" val="71099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7">
            <a:extLst>
              <a:ext uri="{FF2B5EF4-FFF2-40B4-BE49-F238E27FC236}">
                <a16:creationId xmlns:a16="http://schemas.microsoft.com/office/drawing/2014/main" id="{C764B677-7104-3608-D4D5-27DE508BA5DE}"/>
              </a:ext>
            </a:extLst>
          </p:cNvPr>
          <p:cNvSpPr/>
          <p:nvPr/>
        </p:nvSpPr>
        <p:spPr>
          <a:xfrm>
            <a:off x="389264" y="1741452"/>
            <a:ext cx="4107785" cy="4415868"/>
          </a:xfrm>
          <a:prstGeom prst="roundRect">
            <a:avLst/>
          </a:prstGeom>
          <a:solidFill>
            <a:srgbClr val="076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6" name="Retângulo de cantos arredondados 8">
            <a:extLst>
              <a:ext uri="{FF2B5EF4-FFF2-40B4-BE49-F238E27FC236}">
                <a16:creationId xmlns:a16="http://schemas.microsoft.com/office/drawing/2014/main" id="{A83FF8BE-3AB9-5CC8-CC63-592D8FF5BC99}"/>
              </a:ext>
            </a:extLst>
          </p:cNvPr>
          <p:cNvSpPr/>
          <p:nvPr/>
        </p:nvSpPr>
        <p:spPr>
          <a:xfrm>
            <a:off x="4886793" y="1741450"/>
            <a:ext cx="6735285" cy="4415869"/>
          </a:xfrm>
          <a:prstGeom prst="roundRect">
            <a:avLst/>
          </a:prstGeom>
          <a:solidFill>
            <a:srgbClr val="1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Verdana" panose="020B0604030504040204" pitchFamily="34" charset="0"/>
            </a:endParaRPr>
          </a:p>
        </p:txBody>
      </p:sp>
      <p:sp>
        <p:nvSpPr>
          <p:cNvPr id="2" name="Espaço Reservado para Conteúdo 1">
            <a:extLst>
              <a:ext uri="{FF2B5EF4-FFF2-40B4-BE49-F238E27FC236}">
                <a16:creationId xmlns:a16="http://schemas.microsoft.com/office/drawing/2014/main" id="{BB5591DC-6C75-6B2A-32B6-616A207D28A0}"/>
              </a:ext>
            </a:extLst>
          </p:cNvPr>
          <p:cNvSpPr>
            <a:spLocks noGrp="1"/>
          </p:cNvSpPr>
          <p:nvPr>
            <p:ph sz="quarter" idx="13"/>
          </p:nvPr>
        </p:nvSpPr>
        <p:spPr>
          <a:xfrm>
            <a:off x="772610" y="1996262"/>
            <a:ext cx="3634499" cy="3459649"/>
          </a:xfrm>
        </p:spPr>
        <p:txBody>
          <a:bodyPr/>
          <a:lstStyle/>
          <a:p>
            <a:r>
              <a:rPr lang="pt-BR" b="1" dirty="0" err="1">
                <a:solidFill>
                  <a:schemeClr val="bg1"/>
                </a:solidFill>
              </a:rPr>
              <a:t>Advantages</a:t>
            </a:r>
            <a:r>
              <a:rPr lang="pt-BR" b="1" dirty="0">
                <a:solidFill>
                  <a:schemeClr val="bg1"/>
                </a:solidFill>
              </a:rPr>
              <a:t> </a:t>
            </a: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kumimoji="0" lang="en-US" sz="2000" u="none" strike="noStrike" kern="1200" cap="none" spc="0" normalizeH="0" baseline="0" noProof="0" dirty="0">
                <a:ln>
                  <a:noFill/>
                </a:ln>
                <a:solidFill>
                  <a:schemeClr val="bg1"/>
                </a:solidFill>
                <a:effectLst/>
                <a:uLnTx/>
                <a:uFillTx/>
                <a:ea typeface="Verdana" panose="020B0604030504040204" pitchFamily="34" charset="0"/>
                <a:cs typeface="+mn-cs"/>
              </a:rPr>
              <a:t>Increases choice </a:t>
            </a: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lang="en-US" dirty="0">
                <a:solidFill>
                  <a:schemeClr val="bg1"/>
                </a:solidFill>
                <a:ea typeface="Verdana" panose="020B0604030504040204" pitchFamily="34" charset="0"/>
              </a:rPr>
              <a:t>Invisible/discreet/less stigmatizing</a:t>
            </a: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lang="en-US" dirty="0">
                <a:solidFill>
                  <a:schemeClr val="bg1"/>
                </a:solidFill>
                <a:ea typeface="Verdana" panose="020B0604030504040204" pitchFamily="34" charset="0"/>
              </a:rPr>
              <a:t>Facilitates adherence</a:t>
            </a: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kumimoji="0" lang="en-US" sz="2000" u="none" strike="noStrike" kern="1200" cap="none" spc="0" normalizeH="0" baseline="0" noProof="0" dirty="0">
                <a:ln>
                  <a:noFill/>
                </a:ln>
                <a:solidFill>
                  <a:schemeClr val="bg1"/>
                </a:solidFill>
                <a:effectLst/>
                <a:uLnTx/>
                <a:uFillTx/>
                <a:ea typeface="Verdana" panose="020B0604030504040204" pitchFamily="34" charset="0"/>
                <a:cs typeface="+mn-cs"/>
              </a:rPr>
              <a:t>DOT</a:t>
            </a: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lang="en-US" dirty="0">
                <a:solidFill>
                  <a:schemeClr val="bg1"/>
                </a:solidFill>
                <a:ea typeface="Verdana" panose="020B0604030504040204" pitchFamily="34" charset="0"/>
              </a:rPr>
              <a:t>Less frequent dosing</a:t>
            </a:r>
          </a:p>
          <a:p>
            <a:pPr marL="271463" marR="0" lvl="0" indent="-171450" algn="l" defTabSz="914400" rtl="0" eaLnBrk="1" fontAlgn="auto" latinLnBrk="0" hangingPunct="1">
              <a:lnSpc>
                <a:spcPct val="100000"/>
              </a:lnSpc>
              <a:spcBef>
                <a:spcPts val="1000"/>
              </a:spcBef>
              <a:spcAft>
                <a:spcPts val="0"/>
              </a:spcAft>
              <a:buClr>
                <a:srgbClr val="FF890D"/>
              </a:buClr>
              <a:buSzPct val="100000"/>
              <a:buFont typeface="Wingdings" panose="05000000000000000000" pitchFamily="2" charset="2"/>
              <a:buChar char="§"/>
              <a:tabLst/>
              <a:defRPr/>
            </a:pPr>
            <a:r>
              <a:rPr kumimoji="0" lang="en-US" sz="2000" u="none" strike="noStrike" kern="1200" cap="none" spc="0" normalizeH="0" baseline="0" noProof="0" dirty="0">
                <a:ln>
                  <a:noFill/>
                </a:ln>
                <a:solidFill>
                  <a:schemeClr val="bg1"/>
                </a:solidFill>
                <a:effectLst/>
                <a:uLnTx/>
                <a:uFillTx/>
                <a:ea typeface="Verdana" panose="020B0604030504040204" pitchFamily="34" charset="0"/>
                <a:cs typeface="+mn-cs"/>
              </a:rPr>
              <a:t>NRTI sparing regimen</a:t>
            </a:r>
            <a:endParaRPr kumimoji="0" lang="pt-BR" sz="2000" u="none" strike="noStrike" kern="1200" cap="none" spc="0" normalizeH="0" baseline="0" noProof="0" dirty="0">
              <a:ln>
                <a:noFill/>
              </a:ln>
              <a:solidFill>
                <a:schemeClr val="bg1"/>
              </a:solidFill>
              <a:effectLst/>
              <a:uLnTx/>
              <a:uFillTx/>
              <a:ea typeface="Verdana" panose="020B0604030504040204" pitchFamily="34" charset="0"/>
              <a:cs typeface="+mn-cs"/>
            </a:endParaRPr>
          </a:p>
          <a:p>
            <a:endParaRPr lang="pt-BR" dirty="0">
              <a:solidFill>
                <a:schemeClr val="bg1"/>
              </a:solidFill>
            </a:endParaRPr>
          </a:p>
        </p:txBody>
      </p:sp>
      <p:sp>
        <p:nvSpPr>
          <p:cNvPr id="3" name="Espaço Reservado para Conteúdo 2">
            <a:extLst>
              <a:ext uri="{FF2B5EF4-FFF2-40B4-BE49-F238E27FC236}">
                <a16:creationId xmlns:a16="http://schemas.microsoft.com/office/drawing/2014/main" id="{CB788134-A20F-464C-9491-FCEDF21C6603}"/>
              </a:ext>
            </a:extLst>
          </p:cNvPr>
          <p:cNvSpPr>
            <a:spLocks noGrp="1"/>
          </p:cNvSpPr>
          <p:nvPr>
            <p:ph sz="quarter" idx="14"/>
          </p:nvPr>
        </p:nvSpPr>
        <p:spPr>
          <a:xfrm>
            <a:off x="5329038" y="1996262"/>
            <a:ext cx="5943566" cy="4103687"/>
          </a:xfrm>
        </p:spPr>
        <p:txBody>
          <a:bodyPr>
            <a:normAutofit fontScale="85000" lnSpcReduction="20000"/>
          </a:bodyPr>
          <a:lstStyle/>
          <a:p>
            <a:r>
              <a:rPr lang="pt-BR" sz="2400" b="1" dirty="0" err="1">
                <a:solidFill>
                  <a:schemeClr val="bg1"/>
                </a:solidFill>
              </a:rPr>
              <a:t>Barriers</a:t>
            </a:r>
            <a:endParaRPr lang="pt-BR" sz="2400" b="1" dirty="0">
              <a:solidFill>
                <a:schemeClr val="bg1"/>
              </a:solidFill>
            </a:endParaRPr>
          </a:p>
          <a:p>
            <a:pPr marL="271463" indent="-171450" algn="l">
              <a:buClr>
                <a:srgbClr val="FF890D"/>
              </a:buClr>
              <a:buFont typeface="Wingdings" panose="05000000000000000000" pitchFamily="2" charset="2"/>
              <a:buChar char="§"/>
            </a:pPr>
            <a:r>
              <a:rPr lang="en-US" sz="1800" dirty="0">
                <a:solidFill>
                  <a:schemeClr val="bg1"/>
                </a:solidFill>
                <a:effectLst/>
                <a:ea typeface="Verdana" panose="020B0604030504040204" pitchFamily="34" charset="0"/>
              </a:rPr>
              <a:t>Oral lead-in</a:t>
            </a:r>
            <a:endParaRPr lang="pt-BR" sz="1800" dirty="0">
              <a:solidFill>
                <a:schemeClr val="bg1"/>
              </a:solidFill>
              <a:effectLst/>
              <a:ea typeface="Verdana" panose="020B0604030504040204" pitchFamily="34" charset="0"/>
            </a:endParaRPr>
          </a:p>
          <a:p>
            <a:pPr marL="271463" indent="-171450" algn="l">
              <a:buClr>
                <a:srgbClr val="FF890D"/>
              </a:buClr>
              <a:buFont typeface="Wingdings" panose="05000000000000000000" pitchFamily="2" charset="2"/>
              <a:buChar char="§"/>
            </a:pPr>
            <a:r>
              <a:rPr lang="en-US" sz="1800" dirty="0">
                <a:solidFill>
                  <a:schemeClr val="bg1"/>
                </a:solidFill>
                <a:effectLst/>
                <a:ea typeface="Verdana" panose="020B0604030504040204" pitchFamily="34" charset="0"/>
              </a:rPr>
              <a:t>High volume gluteal injections</a:t>
            </a:r>
            <a:endParaRPr lang="pt-BR" sz="1800" dirty="0">
              <a:solidFill>
                <a:schemeClr val="bg1"/>
              </a:solidFill>
              <a:effectLst/>
              <a:ea typeface="Verdana" panose="020B0604030504040204" pitchFamily="34" charset="0"/>
            </a:endParaRPr>
          </a:p>
          <a:p>
            <a:pPr marL="271463" indent="-171450" algn="l">
              <a:buClr>
                <a:srgbClr val="FF890D"/>
              </a:buClr>
              <a:buFont typeface="Wingdings" panose="05000000000000000000" pitchFamily="2" charset="2"/>
              <a:buChar char="§"/>
            </a:pPr>
            <a:r>
              <a:rPr lang="en-US" sz="1800" dirty="0">
                <a:solidFill>
                  <a:schemeClr val="bg1"/>
                </a:solidFill>
                <a:effectLst/>
                <a:ea typeface="Verdana" panose="020B0604030504040204" pitchFamily="34" charset="0"/>
              </a:rPr>
              <a:t>Injection site reactions</a:t>
            </a:r>
            <a:endParaRPr lang="pt-BR" sz="1800" dirty="0">
              <a:solidFill>
                <a:schemeClr val="bg1"/>
              </a:solidFill>
              <a:effectLst/>
              <a:ea typeface="Verdana" panose="020B0604030504040204" pitchFamily="34" charset="0"/>
            </a:endParaRPr>
          </a:p>
          <a:p>
            <a:pPr marL="271463" indent="-171450" algn="l">
              <a:buClr>
                <a:srgbClr val="FF890D"/>
              </a:buClr>
              <a:buFont typeface="Wingdings" panose="05000000000000000000" pitchFamily="2" charset="2"/>
              <a:buChar char="§"/>
            </a:pPr>
            <a:r>
              <a:rPr lang="en-US" sz="1800" dirty="0">
                <a:solidFill>
                  <a:schemeClr val="bg1"/>
                </a:solidFill>
                <a:effectLst/>
                <a:ea typeface="Verdana" panose="020B0604030504040204" pitchFamily="34" charset="0"/>
              </a:rPr>
              <a:t>Drug-drug interactions (Rifampin)</a:t>
            </a:r>
            <a:endParaRPr lang="pt-BR" sz="1800" dirty="0">
              <a:solidFill>
                <a:schemeClr val="bg1"/>
              </a:solidFill>
              <a:effectLst/>
              <a:ea typeface="Verdana" panose="020B0604030504040204" pitchFamily="34" charset="0"/>
            </a:endParaRPr>
          </a:p>
          <a:p>
            <a:pPr marL="271463" indent="-171450" algn="l">
              <a:buClr>
                <a:srgbClr val="FF890D"/>
              </a:buClr>
              <a:buFont typeface="Wingdings" panose="05000000000000000000" pitchFamily="2" charset="2"/>
              <a:buChar char="§"/>
            </a:pPr>
            <a:r>
              <a:rPr lang="en-US" sz="1800" dirty="0">
                <a:solidFill>
                  <a:schemeClr val="bg1"/>
                </a:solidFill>
                <a:effectLst/>
                <a:ea typeface="Verdana" panose="020B0604030504040204" pitchFamily="34" charset="0"/>
              </a:rPr>
              <a:t>Drug resistance (pharmacologic tail)</a:t>
            </a:r>
          </a:p>
          <a:p>
            <a:pPr marL="271463" indent="-171450" algn="l">
              <a:buClr>
                <a:srgbClr val="FF890D"/>
              </a:buClr>
              <a:buFont typeface="Wingdings" panose="05000000000000000000" pitchFamily="2" charset="2"/>
              <a:buChar char="§"/>
            </a:pPr>
            <a:r>
              <a:rPr lang="en-US" sz="1800" dirty="0">
                <a:solidFill>
                  <a:schemeClr val="bg1"/>
                </a:solidFill>
                <a:ea typeface="Verdana" panose="020B0604030504040204" pitchFamily="34" charset="0"/>
                <a:cs typeface="Times New Roman" panose="02020603050405020304" pitchFamily="18" charset="0"/>
              </a:rPr>
              <a:t>Not adequate for Hep B co-infected individuals</a:t>
            </a:r>
          </a:p>
          <a:p>
            <a:pPr marL="271463" indent="-171450" algn="l">
              <a:buClr>
                <a:srgbClr val="FF890D"/>
              </a:buClr>
              <a:buFont typeface="Wingdings" panose="05000000000000000000" pitchFamily="2" charset="2"/>
              <a:buChar char="§"/>
            </a:pPr>
            <a:r>
              <a:rPr lang="en-US" sz="1800" dirty="0">
                <a:solidFill>
                  <a:schemeClr val="bg1"/>
                </a:solidFill>
                <a:ea typeface="Verdana" panose="020B0604030504040204" pitchFamily="34" charset="0"/>
                <a:cs typeface="Times New Roman" panose="02020603050405020304" pitchFamily="18" charset="0"/>
              </a:rPr>
              <a:t>Cannot be withdrawn in the event of toxicity</a:t>
            </a:r>
          </a:p>
          <a:p>
            <a:pPr marL="271463" indent="-171450">
              <a:buClr>
                <a:srgbClr val="FF890D"/>
              </a:buClr>
              <a:buFont typeface="Wingdings" panose="05000000000000000000" pitchFamily="2" charset="2"/>
              <a:buChar char="§"/>
            </a:pPr>
            <a:r>
              <a:rPr lang="en-US" sz="1800" dirty="0">
                <a:solidFill>
                  <a:schemeClr val="bg1"/>
                </a:solidFill>
                <a:ea typeface="Verdana" panose="020B0604030504040204" pitchFamily="34" charset="0"/>
                <a:cs typeface="Times New Roman" panose="02020603050405020304" pitchFamily="18" charset="0"/>
              </a:rPr>
              <a:t>Limited safety and efficacy data in LMICs (high prevalence of NNRTI resistance)</a:t>
            </a:r>
          </a:p>
          <a:p>
            <a:pPr marL="271463" indent="-171450" algn="l">
              <a:buClr>
                <a:srgbClr val="FF890D"/>
              </a:buClr>
              <a:buFont typeface="Wingdings" panose="05000000000000000000" pitchFamily="2" charset="2"/>
              <a:buChar char="§"/>
            </a:pPr>
            <a:r>
              <a:rPr lang="en-US" sz="1800" dirty="0">
                <a:solidFill>
                  <a:schemeClr val="bg1"/>
                </a:solidFill>
                <a:effectLst/>
                <a:ea typeface="Verdana" panose="020B0604030504040204" pitchFamily="34" charset="0"/>
                <a:cs typeface="Times New Roman" panose="02020603050405020304" pitchFamily="18" charset="0"/>
              </a:rPr>
              <a:t>Requires oral lead in dose and IM injections (2 injections, large volume, not self administered)</a:t>
            </a:r>
          </a:p>
          <a:p>
            <a:pPr marL="271463" indent="-171450">
              <a:buClr>
                <a:srgbClr val="FF890D"/>
              </a:buClr>
              <a:buFont typeface="Wingdings" panose="05000000000000000000" pitchFamily="2" charset="2"/>
              <a:buChar char="§"/>
            </a:pPr>
            <a:r>
              <a:rPr lang="en-US" sz="1800" dirty="0">
                <a:solidFill>
                  <a:schemeClr val="bg1"/>
                </a:solidFill>
                <a:ea typeface="Verdana" panose="020B0604030504040204" pitchFamily="34" charset="0"/>
                <a:cs typeface="Times New Roman" panose="02020603050405020304" pitchFamily="18" charset="0"/>
              </a:rPr>
              <a:t>Limited safety and efficacy data in LMICs (high prevalence of NNRTI resistance)</a:t>
            </a:r>
          </a:p>
          <a:p>
            <a:pPr marL="271463" indent="-171450" algn="l">
              <a:buClr>
                <a:srgbClr val="2A525B"/>
              </a:buClr>
              <a:buFont typeface="Wingdings" panose="05000000000000000000" pitchFamily="2" charset="2"/>
              <a:buChar char="§"/>
            </a:pPr>
            <a:endParaRPr lang="en-US" sz="2000" dirty="0">
              <a:solidFill>
                <a:schemeClr val="bg1"/>
              </a:solidFill>
              <a:effectLst/>
              <a:ea typeface="Verdana" panose="020B0604030504040204" pitchFamily="34" charset="0"/>
              <a:cs typeface="Times New Roman" panose="02020603050405020304" pitchFamily="18" charset="0"/>
            </a:endParaRPr>
          </a:p>
          <a:p>
            <a:pPr marL="271463" indent="-171450" algn="l">
              <a:buClr>
                <a:srgbClr val="2A525B"/>
              </a:buClr>
              <a:buFont typeface="Wingdings" panose="05000000000000000000" pitchFamily="2" charset="2"/>
              <a:buChar char="§"/>
            </a:pPr>
            <a:endParaRPr lang="en-US" sz="2000" dirty="0">
              <a:solidFill>
                <a:schemeClr val="bg1"/>
              </a:solidFill>
              <a:effectLst/>
              <a:ea typeface="Verdana" panose="020B0604030504040204" pitchFamily="34" charset="0"/>
              <a:cs typeface="Times New Roman" panose="02020603050405020304" pitchFamily="18" charset="0"/>
            </a:endParaRPr>
          </a:p>
          <a:p>
            <a:pPr marL="271463" indent="-171450" algn="l">
              <a:buClr>
                <a:srgbClr val="2A525B"/>
              </a:buClr>
              <a:buFont typeface="Wingdings" panose="05000000000000000000" pitchFamily="2" charset="2"/>
              <a:buChar char="§"/>
            </a:pPr>
            <a:endParaRPr lang="pt-BR" sz="2000" dirty="0">
              <a:solidFill>
                <a:schemeClr val="bg1"/>
              </a:solidFill>
              <a:effectLst/>
              <a:ea typeface="Verdana" panose="020B0604030504040204" pitchFamily="34" charset="0"/>
              <a:cs typeface="Times New Roman" panose="02020603050405020304" pitchFamily="18" charset="0"/>
            </a:endParaRPr>
          </a:p>
          <a:p>
            <a:endParaRPr lang="pt-BR" dirty="0">
              <a:solidFill>
                <a:schemeClr val="bg1"/>
              </a:solidFill>
            </a:endParaRPr>
          </a:p>
        </p:txBody>
      </p:sp>
      <p:sp>
        <p:nvSpPr>
          <p:cNvPr id="4" name="Título 3">
            <a:extLst>
              <a:ext uri="{FF2B5EF4-FFF2-40B4-BE49-F238E27FC236}">
                <a16:creationId xmlns:a16="http://schemas.microsoft.com/office/drawing/2014/main" id="{1E3C9498-7789-6CC6-AC80-8A68EB8BB383}"/>
              </a:ext>
            </a:extLst>
          </p:cNvPr>
          <p:cNvSpPr>
            <a:spLocks noGrp="1"/>
          </p:cNvSpPr>
          <p:nvPr>
            <p:ph type="title"/>
          </p:nvPr>
        </p:nvSpPr>
        <p:spPr>
          <a:xfrm>
            <a:off x="4116391" y="441325"/>
            <a:ext cx="6511635" cy="1223964"/>
          </a:xfrm>
        </p:spPr>
        <p:txBody>
          <a:bodyPr>
            <a:normAutofit/>
          </a:bodyPr>
          <a:lstStyle/>
          <a:p>
            <a:r>
              <a:rPr lang="en-US" sz="3600" dirty="0"/>
              <a:t>Drug-Level advantages and barriers</a:t>
            </a:r>
            <a:endParaRPr lang="pt-BR" sz="3600" dirty="0"/>
          </a:p>
        </p:txBody>
      </p:sp>
    </p:spTree>
    <p:extLst>
      <p:ext uri="{BB962C8B-B14F-4D97-AF65-F5344CB8AC3E}">
        <p14:creationId xmlns:p14="http://schemas.microsoft.com/office/powerpoint/2010/main" val="2876310380"/>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2.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E06B7-DDBB-4F17-98CB-021724843583}">
  <ds:schemaRefs>
    <ds:schemaRef ds:uri="http://schemas.microsoft.com/office/infopath/2007/PartnerControls"/>
    <ds:schemaRef ds:uri="http://www.w3.org/XML/1998/namespace"/>
    <ds:schemaRef ds:uri="http://purl.org/dc/dcmitype/"/>
    <ds:schemaRef ds:uri="250929fa-9806-4449-af20-7947085fa170"/>
    <ds:schemaRef ds:uri="http://schemas.openxmlformats.org/package/2006/metadata/core-properties"/>
    <ds:schemaRef ds:uri="http://schemas.microsoft.com/office/2006/documentManagement/types"/>
    <ds:schemaRef ds:uri="http://purl.org/dc/elements/1.1/"/>
    <ds:schemaRef ds:uri="8f9d799d-7b27-4542-a589-fc3f0c3bda8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AIDS2022</Template>
  <TotalTime>7766</TotalTime>
  <Words>2475</Words>
  <Application>Microsoft Office PowerPoint</Application>
  <PresentationFormat>Widescreen</PresentationFormat>
  <Paragraphs>312</Paragraphs>
  <Slides>15</Slides>
  <Notes>15</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15</vt:i4>
      </vt:variant>
    </vt:vector>
  </HeadingPairs>
  <TitlesOfParts>
    <vt:vector size="25" baseType="lpstr">
      <vt:lpstr>Times New Roman</vt:lpstr>
      <vt:lpstr>IAS Ribbon Sans Regular</vt:lpstr>
      <vt:lpstr>IAS Ribbon Sans Bold</vt:lpstr>
      <vt:lpstr>Arial Narrow</vt:lpstr>
      <vt:lpstr>Courier New</vt:lpstr>
      <vt:lpstr>Verdana</vt:lpstr>
      <vt:lpstr>Calibri</vt:lpstr>
      <vt:lpstr>Arial</vt:lpstr>
      <vt:lpstr>Wingdings</vt:lpstr>
      <vt:lpstr>AIDS2022</vt:lpstr>
      <vt:lpstr>Challenges for long-acting ART in LMIC . </vt:lpstr>
      <vt:lpstr>Disclosure</vt:lpstr>
      <vt:lpstr>HIV testing and treatment cascade Global, 2021</vt:lpstr>
      <vt:lpstr>Will Long-Acting Injectable ART really be a Game Changer?</vt:lpstr>
      <vt:lpstr>Major studies with new Long-Acting ARVs (mid-2022)</vt:lpstr>
      <vt:lpstr>The Cares Study</vt:lpstr>
      <vt:lpstr>Studies in LMIC</vt:lpstr>
      <vt:lpstr>Apresentação do PowerPoint</vt:lpstr>
      <vt:lpstr>Drug-Level advantages and barriers</vt:lpstr>
      <vt:lpstr>Individual-Level advantages and barriers</vt:lpstr>
      <vt:lpstr>System-Level advantages and barriers</vt:lpstr>
      <vt:lpstr>Apresentação do PowerPoint</vt:lpstr>
      <vt:lpstr>Resource availability for HIV in LMIC 2000–2020 and 2025 target </vt:lpstr>
      <vt:lpstr>Acknowledgments</vt:lpstr>
      <vt:lpstr>Obrigada!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Long-acting PrEP implementation: . Fostering access and equity</dc:title>
  <dc:creator>Microsoft Office User</dc:creator>
  <cp:lastModifiedBy>Carol Coutinho</cp:lastModifiedBy>
  <cp:revision>70</cp:revision>
  <dcterms:created xsi:type="dcterms:W3CDTF">2022-07-11T12:21:23Z</dcterms:created>
  <dcterms:modified xsi:type="dcterms:W3CDTF">2022-07-23T01:42:18Z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