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12"/>
  </p:notesMasterIdLst>
  <p:sldIdLst>
    <p:sldId id="273" r:id="rId5"/>
    <p:sldId id="274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embeddedFontLst>
    <p:embeddedFont>
      <p:font typeface="IAS Ribbon Sans Bold" pitchFamily="50" charset="0"/>
      <p:bold r:id="rId13"/>
      <p:italic r:id="rId14"/>
      <p:boldItalic r:id="rId15"/>
    </p:embeddedFont>
    <p:embeddedFont>
      <p:font typeface="IAS Ribbon Sans Light" pitchFamily="50" charset="0"/>
      <p:regular r:id="rId16"/>
      <p:italic r:id="rId17"/>
    </p:embeddedFont>
    <p:embeddedFont>
      <p:font typeface="IAS Ribbon Sans Regular" pitchFamily="50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64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IAS Ribbon Sans Bold" pitchFamily="2" charset="0"/>
          <a:ea typeface="IAS Ribbon Sans Bold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AIDS 2022 IAS/ANRS Lange/van </a:t>
            </a:r>
            <a:r>
              <a:rPr lang="en-GB" dirty="0" err="1"/>
              <a:t>Tongeren</a:t>
            </a:r>
            <a:r>
              <a:rPr lang="en-GB" dirty="0"/>
              <a:t> Prizes for Young Investigators: Annual prizes</a:t>
            </a:r>
          </a:p>
        </p:txBody>
      </p:sp>
    </p:spTree>
    <p:extLst>
      <p:ext uri="{BB962C8B-B14F-4D97-AF65-F5344CB8AC3E}">
        <p14:creationId xmlns:p14="http://schemas.microsoft.com/office/powerpoint/2010/main" val="419923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/>
              <a:t>Marion Pardons for the abstract “Potent </a:t>
            </a:r>
            <a:r>
              <a:rPr lang="en-GB" sz="3600" dirty="0"/>
              <a:t>latency reversal enables in-depth transcriptomic analyses of the HIV </a:t>
            </a:r>
            <a:r>
              <a:rPr lang="en-GB" sz="3600" dirty="0" smtClean="0"/>
              <a:t>reservoir”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AIDS 2022 IAS/ANRS Lange/van </a:t>
            </a:r>
            <a:r>
              <a:rPr lang="en-GB" dirty="0" err="1"/>
              <a:t>Tongeren</a:t>
            </a:r>
            <a:r>
              <a:rPr lang="en-GB" dirty="0"/>
              <a:t> Prizes for Young Investigators </a:t>
            </a:r>
            <a:r>
              <a:rPr lang="en-GB" b="0" dirty="0" smtClean="0"/>
              <a:t>Track </a:t>
            </a:r>
            <a:r>
              <a:rPr lang="en-GB" b="0" dirty="0" smtClean="0"/>
              <a:t>A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04590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</a:rPr>
              <a:t>Vamshi Jogiraju for the abstract “Pharmacokinetics of a simplified subcutaneous </a:t>
            </a:r>
            <a:r>
              <a:rPr lang="en-GB" sz="3600" dirty="0" err="1">
                <a:solidFill>
                  <a:srgbClr val="000000"/>
                </a:solidFill>
              </a:rPr>
              <a:t>lenacapavir</a:t>
            </a:r>
            <a:r>
              <a:rPr lang="en-GB" sz="3600" dirty="0">
                <a:solidFill>
                  <a:srgbClr val="000000"/>
                </a:solidFill>
              </a:rPr>
              <a:t> regimen versus Phase 2/3 regimen”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AIDS 2022 IAS/ANRS Lange/van </a:t>
            </a:r>
            <a:r>
              <a:rPr lang="en-GB" dirty="0" err="1"/>
              <a:t>Tongeren</a:t>
            </a:r>
            <a:r>
              <a:rPr lang="en-GB" dirty="0"/>
              <a:t> Prizes for Young Investigators </a:t>
            </a:r>
            <a:r>
              <a:rPr lang="en-GB" b="0" dirty="0" smtClean="0"/>
              <a:t>Track </a:t>
            </a:r>
            <a:r>
              <a:rPr lang="en-GB" b="0" dirty="0" smtClean="0"/>
              <a:t>B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03266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rgbClr val="000000"/>
                </a:solidFill>
              </a:rPr>
              <a:t>Laurén</a:t>
            </a:r>
            <a:r>
              <a:rPr lang="en-GB" sz="3600" dirty="0">
                <a:solidFill>
                  <a:srgbClr val="000000"/>
                </a:solidFill>
              </a:rPr>
              <a:t> Gómez for the abstract “Association of prenatal PrEP exposure with neurodevelopmental and growth outcomes beyond 24 months among Kenyan children”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AIDS 2022 IAS/ANRS Lange/van </a:t>
            </a:r>
            <a:r>
              <a:rPr lang="en-GB" dirty="0" err="1"/>
              <a:t>Tongeren</a:t>
            </a:r>
            <a:r>
              <a:rPr lang="en-GB" dirty="0"/>
              <a:t> Prizes for Young Investigators </a:t>
            </a:r>
            <a:r>
              <a:rPr lang="en-GB" b="0" dirty="0" smtClean="0"/>
              <a:t>Track </a:t>
            </a:r>
            <a:r>
              <a:rPr lang="en-GB" b="0" dirty="0" smtClean="0"/>
              <a:t>C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12146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</a:rPr>
              <a:t>Fanghui Shi for the abstract “Racial residential segregation as a structural barrier to viral suppression among people living with HIV in Southern United States from 2013 to 2018: a county-level longitudinal study”</a:t>
            </a:r>
          </a:p>
          <a:p>
            <a:endParaRPr lang="en-GB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AIDS 2022 IAS/ANRS Lange/van </a:t>
            </a:r>
            <a:r>
              <a:rPr lang="en-GB" dirty="0" err="1"/>
              <a:t>Tongeren</a:t>
            </a:r>
            <a:r>
              <a:rPr lang="en-GB" dirty="0"/>
              <a:t> Prizes for Young Investigators </a:t>
            </a:r>
            <a:r>
              <a:rPr lang="en-GB" b="0" dirty="0" smtClean="0"/>
              <a:t>Track </a:t>
            </a:r>
            <a:r>
              <a:rPr lang="en-GB" b="0" dirty="0" smtClean="0"/>
              <a:t>D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99413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</a:rPr>
              <a:t>Nathan Lachowsky for the abstract “Undetectable Equals </a:t>
            </a:r>
            <a:r>
              <a:rPr lang="en-GB" sz="3600" dirty="0" err="1">
                <a:solidFill>
                  <a:srgbClr val="000000"/>
                </a:solidFill>
              </a:rPr>
              <a:t>Untransmittible</a:t>
            </a:r>
            <a:r>
              <a:rPr lang="en-GB" sz="3600" dirty="0">
                <a:solidFill>
                  <a:srgbClr val="000000"/>
                </a:solidFill>
              </a:rPr>
              <a:t>” (U=U) Knowledge and Practices by HIV and PrEP Status Among Gay, Bisexual, Queer, and Trans Men and Two-Spirit and Non-Binary People Across Canada, 2015-2021”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AIDS 2022 IAS/ANRS Lange/van </a:t>
            </a:r>
            <a:r>
              <a:rPr lang="en-GB" dirty="0" err="1"/>
              <a:t>Tongeren</a:t>
            </a:r>
            <a:r>
              <a:rPr lang="en-GB" dirty="0"/>
              <a:t> Prizes for Young Investigators </a:t>
            </a:r>
            <a:r>
              <a:rPr lang="en-GB" b="0" dirty="0" smtClean="0"/>
              <a:t>Track </a:t>
            </a:r>
            <a:r>
              <a:rPr lang="en-GB" b="0" dirty="0" smtClean="0"/>
              <a:t>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19224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0000"/>
                </a:solidFill>
              </a:rPr>
              <a:t>Mykyta Trofymenko for the abstract “Research on </a:t>
            </a:r>
            <a:r>
              <a:rPr lang="en-GB" sz="3600" dirty="0" err="1">
                <a:solidFill>
                  <a:srgbClr val="000000"/>
                </a:solidFill>
              </a:rPr>
              <a:t>evergreening</a:t>
            </a:r>
            <a:r>
              <a:rPr lang="en-GB" sz="3600" dirty="0">
                <a:solidFill>
                  <a:srgbClr val="000000"/>
                </a:solidFill>
              </a:rPr>
              <a:t> patents in Ukraine”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AIDS 2022 IAS/ANRS Lange/van </a:t>
            </a:r>
            <a:r>
              <a:rPr lang="en-GB" dirty="0" err="1"/>
              <a:t>Tongeren</a:t>
            </a:r>
            <a:r>
              <a:rPr lang="en-GB" dirty="0"/>
              <a:t> Prizes for Young Investigators </a:t>
            </a:r>
            <a:r>
              <a:rPr lang="en-GB" b="0" dirty="0" smtClean="0"/>
              <a:t>Track </a:t>
            </a:r>
            <a:r>
              <a:rPr lang="en-GB" b="0" dirty="0" smtClean="0"/>
              <a:t>F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614756248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">
      <a:majorFont>
        <a:latin typeface="IAS Ribbon Sans Light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AS Ribbon Sans Light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izabeth Taylor Human Rights Award.potx" id="{309553B8-297B-4624-B2ED-788F97B3533E}" vid="{676D0658-1D4C-4032-BD6A-85837F42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2D9F3E-9062-4E8A-8C3C-8CCFEAA8C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F9235A-A875-4F14-87F8-6F3082BAC00C}">
  <ds:schemaRefs>
    <ds:schemaRef ds:uri="http://purl.org/dc/terms/"/>
    <ds:schemaRef ds:uri="http://schemas.openxmlformats.org/package/2006/metadata/core-properties"/>
    <ds:schemaRef ds:uri="http://purl.org/dc/dcmitype/"/>
    <ds:schemaRef ds:uri="250929fa-9806-4449-af20-7947085fa17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8f9d799d-7b27-4542-a589-fc3f0c3bda8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5CB101-ECC2-49BD-AD13-BA55C3461F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Elizabeth Taylor Awards</Template>
  <TotalTime>22</TotalTime>
  <Words>226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IAS Ribbon Sans Bold</vt:lpstr>
      <vt:lpstr>IAS Ribbon Sans Light</vt:lpstr>
      <vt:lpstr>Courier New</vt:lpstr>
      <vt:lpstr>Arial</vt:lpstr>
      <vt:lpstr>IAS Ribbon Sans Regular</vt:lpstr>
      <vt:lpstr>Calibri</vt:lpstr>
      <vt:lpstr>AIDS2022</vt:lpstr>
      <vt:lpstr>AIDS 2022 IAS/ANRS Lange/van Tongeren Prizes for Young Investigators: Annual prizes</vt:lpstr>
      <vt:lpstr>AIDS 2022 IAS/ANRS Lange/van Tongeren Prizes for Young Investigators Track A</vt:lpstr>
      <vt:lpstr>AIDS 2022 IAS/ANRS Lange/van Tongeren Prizes for Young Investigators Track B</vt:lpstr>
      <vt:lpstr>AIDS 2022 IAS/ANRS Lange/van Tongeren Prizes for Young Investigators Track C</vt:lpstr>
      <vt:lpstr>AIDS 2022 IAS/ANRS Lange/van Tongeren Prizes for Young Investigators Track D</vt:lpstr>
      <vt:lpstr>AIDS 2022 IAS/ANRS Lange/van Tongeren Prizes for Young Investigators Track E</vt:lpstr>
      <vt:lpstr>AIDS 2022 IAS/ANRS Lange/van Tongeren Prizes for Young Investigators Track 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 Taylor Awards</dc:title>
  <dc:creator>Gearóid Fitzmaurice</dc:creator>
  <cp:lastModifiedBy>Gearóid Fitzmaurice</cp:lastModifiedBy>
  <cp:revision>5</cp:revision>
  <dcterms:created xsi:type="dcterms:W3CDTF">2022-07-24T20:58:56Z</dcterms:created>
  <dcterms:modified xsi:type="dcterms:W3CDTF">2022-07-24T21:22:02Z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