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5" r:id="rId2"/>
    <p:sldId id="273" r:id="rId3"/>
    <p:sldId id="274" r:id="rId4"/>
    <p:sldId id="272" r:id="rId5"/>
    <p:sldId id="266" r:id="rId6"/>
    <p:sldId id="276" r:id="rId7"/>
    <p:sldId id="271" r:id="rId8"/>
    <p:sldId id="263" r:id="rId9"/>
    <p:sldId id="278" r:id="rId10"/>
    <p:sldId id="282" r:id="rId11"/>
    <p:sldId id="283" r:id="rId12"/>
    <p:sldId id="284" r:id="rId13"/>
    <p:sldId id="25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FF1"/>
    <a:srgbClr val="5DADAB"/>
    <a:srgbClr val="D33597"/>
    <a:srgbClr val="E44D24"/>
    <a:srgbClr val="299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BAD7E-3494-46BD-B163-063AD070560C}" v="1" dt="2022-07-30T12:37:30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E67CE-E23B-44C5-B603-96712F39E62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AEA84F-8E99-4FEA-A1DB-5C56AD705394}">
      <dgm:prSet phldrT="[Text]"/>
      <dgm:spPr>
        <a:solidFill>
          <a:srgbClr val="B73D9D"/>
        </a:solidFill>
      </dgm:spPr>
      <dgm:t>
        <a:bodyPr/>
        <a:lstStyle/>
        <a:p>
          <a:r>
            <a:rPr lang="en-US" dirty="0"/>
            <a:t>Successes</a:t>
          </a:r>
        </a:p>
      </dgm:t>
    </dgm:pt>
    <dgm:pt modelId="{BA7157C9-A007-4BC5-9647-9B8A228DD8D2}" type="parTrans" cxnId="{12ECFD41-DD9A-4655-9F63-096C26195BAA}">
      <dgm:prSet/>
      <dgm:spPr/>
      <dgm:t>
        <a:bodyPr/>
        <a:lstStyle/>
        <a:p>
          <a:endParaRPr lang="en-US"/>
        </a:p>
      </dgm:t>
    </dgm:pt>
    <dgm:pt modelId="{2E64CA8B-6BB9-4F29-AC9B-E5156AE0FE44}" type="sibTrans" cxnId="{12ECFD41-DD9A-4655-9F63-096C26195BAA}">
      <dgm:prSet/>
      <dgm:spPr/>
      <dgm:t>
        <a:bodyPr/>
        <a:lstStyle/>
        <a:p>
          <a:endParaRPr lang="en-US"/>
        </a:p>
      </dgm:t>
    </dgm:pt>
    <dgm:pt modelId="{4D2F27BD-1C8F-467E-A96E-7CFBF048073E}">
      <dgm:prSet phldrT="[Text]"/>
      <dgm:spPr>
        <a:solidFill>
          <a:srgbClr val="F07C4E"/>
        </a:solidFill>
      </dgm:spPr>
      <dgm:t>
        <a:bodyPr/>
        <a:lstStyle/>
        <a:p>
          <a:r>
            <a:rPr lang="en-US" dirty="0"/>
            <a:t>Failures</a:t>
          </a:r>
        </a:p>
      </dgm:t>
    </dgm:pt>
    <dgm:pt modelId="{48F3CEBB-4092-4615-B1CA-D0F63A829AE6}" type="parTrans" cxnId="{BF62054C-A90E-420F-BB7A-4DDF35F3C652}">
      <dgm:prSet/>
      <dgm:spPr/>
      <dgm:t>
        <a:bodyPr/>
        <a:lstStyle/>
        <a:p>
          <a:endParaRPr lang="en-US"/>
        </a:p>
      </dgm:t>
    </dgm:pt>
    <dgm:pt modelId="{63218D35-EF5B-4DD3-BA33-71FCF84E9A59}" type="sibTrans" cxnId="{BF62054C-A90E-420F-BB7A-4DDF35F3C652}">
      <dgm:prSet/>
      <dgm:spPr/>
      <dgm:t>
        <a:bodyPr/>
        <a:lstStyle/>
        <a:p>
          <a:endParaRPr lang="en-US"/>
        </a:p>
      </dgm:t>
    </dgm:pt>
    <dgm:pt modelId="{07B63BDD-CAC5-4952-91CE-8ECDDDC02DE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Logjams</a:t>
          </a:r>
        </a:p>
      </dgm:t>
    </dgm:pt>
    <dgm:pt modelId="{C092B69D-CB28-42C8-BFA1-5B1B17C11213}" type="parTrans" cxnId="{3EB82A64-8FDA-4918-A07F-7F56E1726FAD}">
      <dgm:prSet/>
      <dgm:spPr/>
      <dgm:t>
        <a:bodyPr/>
        <a:lstStyle/>
        <a:p>
          <a:endParaRPr lang="en-US"/>
        </a:p>
      </dgm:t>
    </dgm:pt>
    <dgm:pt modelId="{CF49517A-04AD-4CAA-A464-020CDA00EE54}" type="sibTrans" cxnId="{3EB82A64-8FDA-4918-A07F-7F56E1726FAD}">
      <dgm:prSet/>
      <dgm:spPr/>
      <dgm:t>
        <a:bodyPr/>
        <a:lstStyle/>
        <a:p>
          <a:endParaRPr lang="en-US"/>
        </a:p>
      </dgm:t>
    </dgm:pt>
    <dgm:pt modelId="{7DE3AF44-2452-43A0-B90C-66C64D3278C5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Priorities</a:t>
          </a:r>
        </a:p>
      </dgm:t>
    </dgm:pt>
    <dgm:pt modelId="{68E985DF-72AF-4F6F-AD7D-6F47ABB37592}" type="parTrans" cxnId="{9264125F-7086-4350-B4BA-C2A932668837}">
      <dgm:prSet/>
      <dgm:spPr/>
      <dgm:t>
        <a:bodyPr/>
        <a:lstStyle/>
        <a:p>
          <a:endParaRPr lang="en-US"/>
        </a:p>
      </dgm:t>
    </dgm:pt>
    <dgm:pt modelId="{7928E588-9E78-4283-A31D-ACE25A4F030F}" type="sibTrans" cxnId="{9264125F-7086-4350-B4BA-C2A932668837}">
      <dgm:prSet/>
      <dgm:spPr/>
      <dgm:t>
        <a:bodyPr/>
        <a:lstStyle/>
        <a:p>
          <a:endParaRPr lang="en-US"/>
        </a:p>
      </dgm:t>
    </dgm:pt>
    <dgm:pt modelId="{9CEF0192-6AC3-4CD1-9EC8-4B63D9BAAED3}" type="pres">
      <dgm:prSet presAssocID="{72BE67CE-E23B-44C5-B603-96712F39E621}" presName="CompostProcess" presStyleCnt="0">
        <dgm:presLayoutVars>
          <dgm:dir/>
          <dgm:resizeHandles val="exact"/>
        </dgm:presLayoutVars>
      </dgm:prSet>
      <dgm:spPr/>
    </dgm:pt>
    <dgm:pt modelId="{546117DB-E8DA-409E-A4A3-B6B122F0514A}" type="pres">
      <dgm:prSet presAssocID="{72BE67CE-E23B-44C5-B603-96712F39E621}" presName="arrow" presStyleLbl="bgShp" presStyleIdx="0" presStyleCnt="1"/>
      <dgm:spPr/>
    </dgm:pt>
    <dgm:pt modelId="{6C26C737-1C8D-4618-88C7-578EE71407CB}" type="pres">
      <dgm:prSet presAssocID="{72BE67CE-E23B-44C5-B603-96712F39E621}" presName="linearProcess" presStyleCnt="0"/>
      <dgm:spPr/>
    </dgm:pt>
    <dgm:pt modelId="{E34B82B5-B7F5-4288-BD98-0B5E79CB1A5C}" type="pres">
      <dgm:prSet presAssocID="{F1AEA84F-8E99-4FEA-A1DB-5C56AD705394}" presName="textNode" presStyleLbl="node1" presStyleIdx="0" presStyleCnt="4" custLinFactX="53347" custLinFactNeighborX="100000" custLinFactNeighborY="-60533">
        <dgm:presLayoutVars>
          <dgm:bulletEnabled val="1"/>
        </dgm:presLayoutVars>
      </dgm:prSet>
      <dgm:spPr/>
    </dgm:pt>
    <dgm:pt modelId="{5CA94C97-0230-4657-9DA1-02C88F853FD0}" type="pres">
      <dgm:prSet presAssocID="{2E64CA8B-6BB9-4F29-AC9B-E5156AE0FE44}" presName="sibTrans" presStyleCnt="0"/>
      <dgm:spPr/>
    </dgm:pt>
    <dgm:pt modelId="{B7EDFF25-70D8-4629-9662-40E967729EB3}" type="pres">
      <dgm:prSet presAssocID="{4D2F27BD-1C8F-467E-A96E-7CFBF048073E}" presName="textNode" presStyleLbl="node1" presStyleIdx="1" presStyleCnt="4" custLinFactX="-35732" custLinFactNeighborX="-100000" custLinFactNeighborY="44497">
        <dgm:presLayoutVars>
          <dgm:bulletEnabled val="1"/>
        </dgm:presLayoutVars>
      </dgm:prSet>
      <dgm:spPr/>
    </dgm:pt>
    <dgm:pt modelId="{3757D3FD-709B-46C2-B79F-90CB27C67418}" type="pres">
      <dgm:prSet presAssocID="{63218D35-EF5B-4DD3-BA33-71FCF84E9A59}" presName="sibTrans" presStyleCnt="0"/>
      <dgm:spPr/>
    </dgm:pt>
    <dgm:pt modelId="{951ED146-6BC4-4822-B6DA-29BC8FF58F66}" type="pres">
      <dgm:prSet presAssocID="{07B63BDD-CAC5-4952-91CE-8ECDDDC02DED}" presName="textNode" presStyleLbl="node1" presStyleIdx="2" presStyleCnt="4" custLinFactX="-26658" custLinFactNeighborX="-100000" custLinFactNeighborY="0">
        <dgm:presLayoutVars>
          <dgm:bulletEnabled val="1"/>
        </dgm:presLayoutVars>
      </dgm:prSet>
      <dgm:spPr/>
    </dgm:pt>
    <dgm:pt modelId="{3CA4F207-C722-4806-897A-996C08932251}" type="pres">
      <dgm:prSet presAssocID="{CF49517A-04AD-4CAA-A464-020CDA00EE54}" presName="sibTrans" presStyleCnt="0"/>
      <dgm:spPr/>
    </dgm:pt>
    <dgm:pt modelId="{918B6C66-F951-4E34-A7A1-70E0660694D5}" type="pres">
      <dgm:prSet presAssocID="{7DE3AF44-2452-43A0-B90C-66C64D3278C5}" presName="textNode" presStyleLbl="node1" presStyleIdx="3" presStyleCnt="4" custLinFactX="-9044" custLinFactNeighborX="-100000" custLinFactNeighborY="847">
        <dgm:presLayoutVars>
          <dgm:bulletEnabled val="1"/>
        </dgm:presLayoutVars>
      </dgm:prSet>
      <dgm:spPr/>
    </dgm:pt>
  </dgm:ptLst>
  <dgm:cxnLst>
    <dgm:cxn modelId="{9264125F-7086-4350-B4BA-C2A932668837}" srcId="{72BE67CE-E23B-44C5-B603-96712F39E621}" destId="{7DE3AF44-2452-43A0-B90C-66C64D3278C5}" srcOrd="3" destOrd="0" parTransId="{68E985DF-72AF-4F6F-AD7D-6F47ABB37592}" sibTransId="{7928E588-9E78-4283-A31D-ACE25A4F030F}"/>
    <dgm:cxn modelId="{12ECFD41-DD9A-4655-9F63-096C26195BAA}" srcId="{72BE67CE-E23B-44C5-B603-96712F39E621}" destId="{F1AEA84F-8E99-4FEA-A1DB-5C56AD705394}" srcOrd="0" destOrd="0" parTransId="{BA7157C9-A007-4BC5-9647-9B8A228DD8D2}" sibTransId="{2E64CA8B-6BB9-4F29-AC9B-E5156AE0FE44}"/>
    <dgm:cxn modelId="{3EB82A64-8FDA-4918-A07F-7F56E1726FAD}" srcId="{72BE67CE-E23B-44C5-B603-96712F39E621}" destId="{07B63BDD-CAC5-4952-91CE-8ECDDDC02DED}" srcOrd="2" destOrd="0" parTransId="{C092B69D-CB28-42C8-BFA1-5B1B17C11213}" sibTransId="{CF49517A-04AD-4CAA-A464-020CDA00EE54}"/>
    <dgm:cxn modelId="{BF62054C-A90E-420F-BB7A-4DDF35F3C652}" srcId="{72BE67CE-E23B-44C5-B603-96712F39E621}" destId="{4D2F27BD-1C8F-467E-A96E-7CFBF048073E}" srcOrd="1" destOrd="0" parTransId="{48F3CEBB-4092-4615-B1CA-D0F63A829AE6}" sibTransId="{63218D35-EF5B-4DD3-BA33-71FCF84E9A59}"/>
    <dgm:cxn modelId="{D08F8751-5047-4B35-ADB1-C4F971C91768}" type="presOf" srcId="{F1AEA84F-8E99-4FEA-A1DB-5C56AD705394}" destId="{E34B82B5-B7F5-4288-BD98-0B5E79CB1A5C}" srcOrd="0" destOrd="0" presId="urn:microsoft.com/office/officeart/2005/8/layout/hProcess9"/>
    <dgm:cxn modelId="{C3A6C397-4568-4229-9186-7A323E04D391}" type="presOf" srcId="{72BE67CE-E23B-44C5-B603-96712F39E621}" destId="{9CEF0192-6AC3-4CD1-9EC8-4B63D9BAAED3}" srcOrd="0" destOrd="0" presId="urn:microsoft.com/office/officeart/2005/8/layout/hProcess9"/>
    <dgm:cxn modelId="{8DD687C2-6432-492A-9B55-629E2233016B}" type="presOf" srcId="{7DE3AF44-2452-43A0-B90C-66C64D3278C5}" destId="{918B6C66-F951-4E34-A7A1-70E0660694D5}" srcOrd="0" destOrd="0" presId="urn:microsoft.com/office/officeart/2005/8/layout/hProcess9"/>
    <dgm:cxn modelId="{7DE28BED-7E0E-41AD-ACCD-91CEF4B3443B}" type="presOf" srcId="{07B63BDD-CAC5-4952-91CE-8ECDDDC02DED}" destId="{951ED146-6BC4-4822-B6DA-29BC8FF58F66}" srcOrd="0" destOrd="0" presId="urn:microsoft.com/office/officeart/2005/8/layout/hProcess9"/>
    <dgm:cxn modelId="{09E535FC-F5BF-4713-99EE-AA44F6FDF6BB}" type="presOf" srcId="{4D2F27BD-1C8F-467E-A96E-7CFBF048073E}" destId="{B7EDFF25-70D8-4629-9662-40E967729EB3}" srcOrd="0" destOrd="0" presId="urn:microsoft.com/office/officeart/2005/8/layout/hProcess9"/>
    <dgm:cxn modelId="{2BBA7578-9403-428F-91F4-83D8ADB69DF5}" type="presParOf" srcId="{9CEF0192-6AC3-4CD1-9EC8-4B63D9BAAED3}" destId="{546117DB-E8DA-409E-A4A3-B6B122F0514A}" srcOrd="0" destOrd="0" presId="urn:microsoft.com/office/officeart/2005/8/layout/hProcess9"/>
    <dgm:cxn modelId="{FED5970B-32C3-462C-BFA6-06C82C5CE875}" type="presParOf" srcId="{9CEF0192-6AC3-4CD1-9EC8-4B63D9BAAED3}" destId="{6C26C737-1C8D-4618-88C7-578EE71407CB}" srcOrd="1" destOrd="0" presId="urn:microsoft.com/office/officeart/2005/8/layout/hProcess9"/>
    <dgm:cxn modelId="{74FFBC4C-D623-45E0-A4C1-717C7379AC00}" type="presParOf" srcId="{6C26C737-1C8D-4618-88C7-578EE71407CB}" destId="{E34B82B5-B7F5-4288-BD98-0B5E79CB1A5C}" srcOrd="0" destOrd="0" presId="urn:microsoft.com/office/officeart/2005/8/layout/hProcess9"/>
    <dgm:cxn modelId="{EC97E295-4B6A-4A8F-8987-420DFBBEC0F8}" type="presParOf" srcId="{6C26C737-1C8D-4618-88C7-578EE71407CB}" destId="{5CA94C97-0230-4657-9DA1-02C88F853FD0}" srcOrd="1" destOrd="0" presId="urn:microsoft.com/office/officeart/2005/8/layout/hProcess9"/>
    <dgm:cxn modelId="{EFB77DAE-CF44-495C-8A1C-8CF5111E3864}" type="presParOf" srcId="{6C26C737-1C8D-4618-88C7-578EE71407CB}" destId="{B7EDFF25-70D8-4629-9662-40E967729EB3}" srcOrd="2" destOrd="0" presId="urn:microsoft.com/office/officeart/2005/8/layout/hProcess9"/>
    <dgm:cxn modelId="{9DED66EE-19D6-40C7-A715-F71CCC3CAA6F}" type="presParOf" srcId="{6C26C737-1C8D-4618-88C7-578EE71407CB}" destId="{3757D3FD-709B-46C2-B79F-90CB27C67418}" srcOrd="3" destOrd="0" presId="urn:microsoft.com/office/officeart/2005/8/layout/hProcess9"/>
    <dgm:cxn modelId="{CAE9B2B3-150A-4AAE-8560-F11EAF719F7A}" type="presParOf" srcId="{6C26C737-1C8D-4618-88C7-578EE71407CB}" destId="{951ED146-6BC4-4822-B6DA-29BC8FF58F66}" srcOrd="4" destOrd="0" presId="urn:microsoft.com/office/officeart/2005/8/layout/hProcess9"/>
    <dgm:cxn modelId="{47E4FE20-DC76-4070-83CB-4D1FB2CF0C62}" type="presParOf" srcId="{6C26C737-1C8D-4618-88C7-578EE71407CB}" destId="{3CA4F207-C722-4806-897A-996C08932251}" srcOrd="5" destOrd="0" presId="urn:microsoft.com/office/officeart/2005/8/layout/hProcess9"/>
    <dgm:cxn modelId="{63A159BB-BCF4-4087-B93C-1899A4E1DA02}" type="presParOf" srcId="{6C26C737-1C8D-4618-88C7-578EE71407CB}" destId="{918B6C66-F951-4E34-A7A1-70E0660694D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117DB-E8DA-409E-A4A3-B6B122F0514A}">
      <dsp:nvSpPr>
        <dsp:cNvPr id="0" name=""/>
        <dsp:cNvSpPr/>
      </dsp:nvSpPr>
      <dsp:spPr>
        <a:xfrm>
          <a:off x="599288" y="0"/>
          <a:ext cx="6791933" cy="58699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B82B5-B7F5-4288-BD98-0B5E79CB1A5C}">
      <dsp:nvSpPr>
        <dsp:cNvPr id="0" name=""/>
        <dsp:cNvSpPr/>
      </dsp:nvSpPr>
      <dsp:spPr>
        <a:xfrm>
          <a:off x="1174771" y="339683"/>
          <a:ext cx="1862046" cy="2347990"/>
        </a:xfrm>
        <a:prstGeom prst="roundRect">
          <a:avLst/>
        </a:prstGeom>
        <a:solidFill>
          <a:srgbClr val="B73D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Successes</a:t>
          </a:r>
        </a:p>
      </dsp:txBody>
      <dsp:txXfrm>
        <a:off x="1265669" y="430581"/>
        <a:ext cx="1680250" cy="2166194"/>
      </dsp:txXfrm>
    </dsp:sp>
    <dsp:sp modelId="{B7EDFF25-70D8-4629-9662-40E967729EB3}">
      <dsp:nvSpPr>
        <dsp:cNvPr id="0" name=""/>
        <dsp:cNvSpPr/>
      </dsp:nvSpPr>
      <dsp:spPr>
        <a:xfrm>
          <a:off x="1198650" y="2805778"/>
          <a:ext cx="1862046" cy="2347990"/>
        </a:xfrm>
        <a:prstGeom prst="roundRect">
          <a:avLst/>
        </a:prstGeom>
        <a:solidFill>
          <a:srgbClr val="F07C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Failures</a:t>
          </a:r>
        </a:p>
      </dsp:txBody>
      <dsp:txXfrm>
        <a:off x="1289548" y="2896676"/>
        <a:ext cx="1680250" cy="2166194"/>
      </dsp:txXfrm>
    </dsp:sp>
    <dsp:sp modelId="{951ED146-6BC4-4822-B6DA-29BC8FF58F66}">
      <dsp:nvSpPr>
        <dsp:cNvPr id="0" name=""/>
        <dsp:cNvSpPr/>
      </dsp:nvSpPr>
      <dsp:spPr>
        <a:xfrm>
          <a:off x="3409133" y="1760992"/>
          <a:ext cx="1862046" cy="234799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Logjams</a:t>
          </a:r>
        </a:p>
      </dsp:txBody>
      <dsp:txXfrm>
        <a:off x="3500031" y="1851890"/>
        <a:ext cx="1680250" cy="2166194"/>
      </dsp:txXfrm>
    </dsp:sp>
    <dsp:sp modelId="{918B6C66-F951-4E34-A7A1-70E0660694D5}">
      <dsp:nvSpPr>
        <dsp:cNvPr id="0" name=""/>
        <dsp:cNvSpPr/>
      </dsp:nvSpPr>
      <dsp:spPr>
        <a:xfrm>
          <a:off x="5778635" y="1780880"/>
          <a:ext cx="1862046" cy="234799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Priorities</a:t>
          </a:r>
        </a:p>
      </dsp:txBody>
      <dsp:txXfrm>
        <a:off x="5869533" y="1871778"/>
        <a:ext cx="1680250" cy="2166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27BA7-7C64-42A4-91BB-06878BFF8096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F9DCC-DA7D-4BD4-BFB1-74C8D5001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3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F9DCC-DA7D-4BD4-BFB1-74C8D5001A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7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really do this, but could be nice to highlight the diversity of expertise in the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F9DCC-DA7D-4BD4-BFB1-74C8D5001A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7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F9DCC-DA7D-4BD4-BFB1-74C8D5001A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9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occurs through several domains including technical/ programmatic, political, legal and judicial, and through the coordination and partnerships of a range of actors.</a:t>
            </a:r>
            <a:endParaRPr lang="en-US" baseline="30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F9DCC-DA7D-4BD4-BFB1-74C8D5001A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2B9A-55CC-9A18-5ADA-8B66AA120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97761-DE98-BBB9-E1F5-396BAB53A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B33C4-3F9F-E7C1-72DE-42EB5DFB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9C9A-092B-452B-94FB-D1CB3749925F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D42AA-64F1-89E9-AE9E-0FD865E1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102D1-A36A-78A8-B12C-88C90F30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B95-D6F6-4298-A9BD-5F7D3364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2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7B84-1AE2-416A-DA19-F74BB9E7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02351-BBBC-A75B-248E-6C40B0448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CAE64-42DD-D8DE-9BED-751EB482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9C9A-092B-452B-94FB-D1CB3749925F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19137-57B7-B108-19BB-60E206AA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89657-76F6-E155-DC01-DD0DEA1D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B95-D6F6-4298-A9BD-5F7D3364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C39BF-A049-6364-58BC-99FC83292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CFC93-0D85-BDE7-6BAB-7E5BB86C2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96B76-6886-A585-6EB5-68FD4DD2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9C9A-092B-452B-94FB-D1CB3749925F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8BEA9-18E8-7EF5-F533-EC8EA9D7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B22C7-3480-795D-21D3-ED009025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B95-D6F6-4298-A9BD-5F7D3364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7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110635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C96D4-914A-FCAB-AD5A-7B4E0B8B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6360E-C656-D3EE-7023-0E6D52085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37C23-A24F-505A-2EA8-25E3FEF8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9C9A-092B-452B-94FB-D1CB3749925F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91333-A592-E5BB-D08E-2C41CCC5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FC1DA-9E94-5FD5-F40F-DFBF19DC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B95-D6F6-4298-A9BD-5F7D3364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9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5B5BB-CD4C-EEC0-9208-6CC3FBD1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3BD50-8B2B-3C4A-15DA-742EFAC72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8C0AC-6F8F-007E-860E-FA96F9BF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9C9A-092B-452B-94FB-D1CB3749925F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3E7C5-2CEA-C06B-C4F9-F38B198C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68495-BC85-3ACB-37FC-E51565C5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B95-D6F6-4298-A9BD-5F7D3364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0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EA2C-BFF0-D24A-DAF9-32A7748C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D047A-B993-702F-4D2A-D3E72471B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8AB4A-E4C6-F226-B8CF-E79BEF10B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5D660-A9E0-BC9A-B452-A7BA33EC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9C9A-092B-452B-94FB-D1CB3749925F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B90F2-0BB5-AABE-6EB3-87FA676C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C0A34-114A-8774-0165-6DEED682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B95-D6F6-4298-A9BD-5F7D3364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9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7BF8-B505-3DE4-2120-750AB8B5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F4A56-67EF-F4BB-3DA6-F9A988A98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5AAE8-6C22-478B-8995-E64800115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679D5-BEC1-D731-88F0-6D56ACCF3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A7E33-7EF6-1C1F-E513-DDAD09FB3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4602BD-66D0-D4F0-3EC2-98B9BC31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9C9A-092B-452B-94FB-D1CB3749925F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0FD6A-278B-1362-64B7-C8D4AA52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E02FF-F0A3-F49A-4CFF-4C9827A3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B95-D6F6-4298-A9BD-5F7D3364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3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39A1-5732-FB1D-C3D0-4A11261E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4CCFF-364D-2260-D2DF-F9C7A0A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9C9A-092B-452B-94FB-D1CB3749925F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0480A-C9AE-2F55-63F2-ACA9D8C9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24D6A-87FC-3CAC-059A-1CE01817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B95-D6F6-4298-A9BD-5F7D3364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E5B618-AE17-47FA-8437-CDE7261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9C9A-092B-452B-94FB-D1CB3749925F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6EAFB-5A04-8022-F358-3FE9FF8E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5FE22-E94D-5402-5D20-BBC96A19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B95-D6F6-4298-A9BD-5F7D3364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1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C1B4F-DD3B-0477-57FF-66821FF9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3A570-0E7D-2443-AEB2-59D934A3F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928E2-6EFA-BF7D-2851-C701D36C4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A52C0-E82D-DFF6-4448-EDFDD573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9C9A-092B-452B-94FB-D1CB3749925F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4D506-A551-09CB-E33B-17E23113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DF13F-7D98-00EE-8353-BAC9341A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B95-D6F6-4298-A9BD-5F7D3364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3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AF11-F19F-6F66-2520-FDF52094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2F191-5BCF-2133-A249-63FA95492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F5159-5F9C-5FE3-A8C8-F1306F683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48B71-6040-BC06-CA5D-E554A4959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9C9A-092B-452B-94FB-D1CB3749925F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7622D-A7CF-D4F2-E41D-C4C1C82C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44804-2C49-E8F2-4167-725F6869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7B95-D6F6-4298-A9BD-5F7D3364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3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65443-C57E-C187-4B74-56BD0EBC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5770E-4741-2681-AA46-A94E5400D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B5CFC-D747-C08F-57FE-83DEA93F2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9C9A-092B-452B-94FB-D1CB3749925F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7AF16-FDAD-0AB8-B842-1D59E7C0F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2FC58-7885-E030-50D0-988BB7CBA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7B95-D6F6-4298-A9BD-5F7D3364D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9CC9FAC-723C-2568-C3D1-3CB519802714}"/>
              </a:ext>
            </a:extLst>
          </p:cNvPr>
          <p:cNvSpPr txBox="1">
            <a:spLocks/>
          </p:cNvSpPr>
          <p:nvPr/>
        </p:nvSpPr>
        <p:spPr>
          <a:xfrm>
            <a:off x="1524000" y="1491343"/>
            <a:ext cx="9144000" cy="201862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Sexual and Reproductive Health and Human Rights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C4C4BC3-B231-6350-2325-1C65784D11D8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Lancet Commission on Health &amp; Human Rights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Stefan Baral, MD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MPH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Johns Hopkins School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221882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E045-0DCA-6DD7-2D26-8BD018A1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365125"/>
            <a:ext cx="11527972" cy="82391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E4FDB-474C-4D33-5AD2-F92E03025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41677"/>
            <a:ext cx="5157787" cy="823912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Successes &amp; 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4E45-2477-2345-0498-1B9742BFD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65589"/>
            <a:ext cx="5384799" cy="3684588"/>
          </a:xfrm>
        </p:spPr>
        <p:txBody>
          <a:bodyPr>
            <a:no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HIV treatment activists built successful alliances cutting across disciplinary and geographic divides.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Partnerships have helped articulate SRHR as relevant to health and well-being generally for all people.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ultiple different kinds of campaigns pull people in different directions. 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4DD000-55C2-65FD-21FE-42EEBC9D9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1677"/>
            <a:ext cx="5183188" cy="823912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Addressing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9081FC-92D6-0313-8C40-1A53F301C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265589"/>
            <a:ext cx="5464173" cy="3684588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Strong, active, and organized resistance to state-sponsored regression is fundamental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of human rights norms and standards to expose and address disparities connected to sex, gender, sexuality, and the sexual and reproductive health and wellbeing of all. 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51744F-C51B-2C76-6E66-C2F82A9A821D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5431971" y="1853633"/>
            <a:ext cx="565604" cy="0"/>
          </a:xfrm>
          <a:prstGeom prst="straightConnector1">
            <a:avLst/>
          </a:prstGeom>
          <a:ln w="1111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64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E045-0DCA-6DD7-2D26-8BD018A1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87" y="369095"/>
            <a:ext cx="11080070" cy="82391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E4FDB-474C-4D33-5AD2-F92E03025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7" y="1376362"/>
            <a:ext cx="5157787" cy="823912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Success &amp; 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4E45-2477-2345-0498-1B9742BFD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036988"/>
            <a:ext cx="5384799" cy="3684588"/>
          </a:xfrm>
        </p:spPr>
        <p:txBody>
          <a:bodyPr>
            <a:noAutofit/>
          </a:bodyPr>
          <a:lstStyle/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Inclusion of human rights standards in public health programming by WHO, UNAIDS and others.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sexual and reproductive rights in the context of their influence on health outcomes. </a:t>
            </a: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Limited efforts to effectively scale up SRHR initiatives and programming. 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Focus on limited data has been used as an excuse to not act. </a:t>
            </a:r>
          </a:p>
          <a:p>
            <a:pPr marL="45720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Rights-based programs remain underfunded.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4DD000-55C2-65FD-21FE-42EEBC9D9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399" y="1376362"/>
            <a:ext cx="5183188" cy="823912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Addressing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9081FC-92D6-0313-8C40-1A53F301C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036988"/>
            <a:ext cx="5638799" cy="3684588"/>
          </a:xfrm>
        </p:spPr>
        <p:txBody>
          <a:bodyPr>
            <a:normAutofit/>
          </a:bodyPr>
          <a:lstStyle/>
          <a:p>
            <a:pPr marL="457200" lvl="1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Leveraging the data currently available</a:t>
            </a:r>
          </a:p>
          <a:p>
            <a:pPr marL="457200" lvl="1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Establishing rights-based guidelines on routine data collection, and prioritization of data collection, use and dissemination.</a:t>
            </a:r>
          </a:p>
          <a:p>
            <a:pPr marL="457200" lvl="1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Establishing funding for programmatic and monitoring efforts can help to shift to right-based approaches for sexual and reproductive health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51744F-C51B-2C76-6E66-C2F82A9A821D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5116285" y="1788318"/>
            <a:ext cx="957489" cy="0"/>
          </a:xfrm>
          <a:prstGeom prst="straightConnector1">
            <a:avLst/>
          </a:prstGeom>
          <a:ln w="1111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56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E045-0DCA-6DD7-2D26-8BD018A1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9095"/>
            <a:ext cx="11156269" cy="82391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E4FDB-474C-4D33-5AD2-F92E03025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743" y="1193008"/>
            <a:ext cx="5496831" cy="823912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Successes &amp; 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4E45-2477-2345-0498-1B9742BFD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069" y="1919510"/>
            <a:ext cx="6381760" cy="3684588"/>
          </a:xfrm>
        </p:spPr>
        <p:txBody>
          <a:bodyPr>
            <a:noAutofit/>
          </a:bodyPr>
          <a:lstStyle/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 established legal instruments and covenants that can be used to protect SRHR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ountries amalgamated human rights-based laws into SRHR 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Benin, Kenya,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Mozambique, Namibia, The East African Community HIV/AIDS Prevention And Management Act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Legal restrictions or criminalization of SRHR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Restricted comprehensive sexuality education 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Enacted restrictive abortion laws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Criminalization of gender and sexual identities, and HIV transmission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Harmful policies affecting individuals in other countries</a:t>
            </a:r>
          </a:p>
          <a:p>
            <a:pPr marL="914400" lvl="2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Mexico City Policy (aka global gag rule) blocking federal US funding for any services related to abortion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4DD000-55C2-65FD-21FE-42EEBC9D9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3829" y="1193008"/>
            <a:ext cx="4671558" cy="823912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Addressing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9081FC-92D6-0313-8C40-1A53F301C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3829" y="1919510"/>
            <a:ext cx="5007428" cy="3684588"/>
          </a:xfrm>
        </p:spPr>
        <p:txBody>
          <a:bodyPr>
            <a:normAutofit/>
          </a:bodyPr>
          <a:lstStyle/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data-driven advocacy for decriminalization and establishing protective laws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Leveraging existing progressive jurisprudence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Strengthening the capacity of court systems through judicial colloquiums and regular trainings for judicial officers on sexual and reproductive health.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51744F-C51B-2C76-6E66-C2F82A9A821D}"/>
              </a:ext>
            </a:extLst>
          </p:cNvPr>
          <p:cNvCxnSpPr>
            <a:cxnSpLocks/>
          </p:cNvCxnSpPr>
          <p:nvPr/>
        </p:nvCxnSpPr>
        <p:spPr>
          <a:xfrm>
            <a:off x="5061856" y="1604964"/>
            <a:ext cx="1447801" cy="0"/>
          </a:xfrm>
          <a:prstGeom prst="straightConnector1">
            <a:avLst/>
          </a:prstGeom>
          <a:ln w="1111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19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E045-0DCA-6DD7-2D26-8BD018A1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365125"/>
            <a:ext cx="11527972" cy="82391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E4FDB-474C-4D33-5AD2-F92E03025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41677"/>
            <a:ext cx="5157787" cy="823912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4E45-2477-2345-0498-1B9742BFD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265589"/>
            <a:ext cx="5384799" cy="3684588"/>
          </a:xfrm>
        </p:spPr>
        <p:txBody>
          <a:bodyPr>
            <a:noAutofit/>
          </a:bodyPr>
          <a:lstStyle/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esistance and ideological attacks against gender equality, sexuality, reproductive freedom and self-determination.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ationalism and increased conservatism.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Lack of trust or support for multilateralism.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ascist tendencies and populist anger.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SRHR serving as a scapegoat.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4DD000-55C2-65FD-21FE-42EEBC9D9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41677"/>
            <a:ext cx="5183188" cy="823912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Addressing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9081FC-92D6-0313-8C40-1A53F301C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801" y="2265589"/>
            <a:ext cx="5638799" cy="3684588"/>
          </a:xfrm>
        </p:spPr>
        <p:txBody>
          <a:bodyPr>
            <a:normAutofit/>
          </a:bodyPr>
          <a:lstStyle/>
          <a:p>
            <a:pPr marL="457200" lvl="1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 relies on outside efforts by social movements to which states react and respond. </a:t>
            </a:r>
          </a:p>
          <a:p>
            <a:pPr marL="457200" marR="0" lvl="1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Engage more deeply with the full social architecture needed to </a:t>
            </a:r>
          </a:p>
          <a:p>
            <a:pPr marL="914400" lvl="2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sexual rights</a:t>
            </a:r>
          </a:p>
          <a:p>
            <a:pPr marL="914400" lvl="2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deliberately engage with the economic, social, cultural, and political contexts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51744F-C51B-2C76-6E66-C2F82A9A821D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3058886" y="1853633"/>
            <a:ext cx="2938689" cy="0"/>
          </a:xfrm>
          <a:prstGeom prst="straightConnector1">
            <a:avLst/>
          </a:prstGeom>
          <a:ln w="1111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86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593D0CC1-C908-531C-94B3-E700402D8B57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homePlate">
            <a:avLst/>
          </a:prstGeom>
          <a:solidFill>
            <a:srgbClr val="E2CFF1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A01A3-75AB-86DF-88DD-082E1836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25E6-E6A2-0187-CF3C-25574A59A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4" y="1458686"/>
            <a:ext cx="9742714" cy="5399314"/>
          </a:xfrm>
        </p:spPr>
        <p:txBody>
          <a:bodyPr>
            <a:normAutofit fontScale="55000" lnSpcReduction="20000"/>
          </a:bodyPr>
          <a:lstStyle/>
          <a:p>
            <a:pPr marL="457200" marR="0"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Coordinated efforts across the domains can move us forward, but importantly also ensure progress achieved to date is not lost.</a:t>
            </a:r>
          </a:p>
          <a:p>
            <a:pPr marL="457200" marR="0"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Civil society alliances addressing the intersectional nature of barriers to SRHR with strategic linkages with other health and rights concerns such as with youth and climate movements. 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Leveraging existing positive jurisprudence and epidemiological evidence to advocate for policy changes, increased funding for SRHR programming.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Continued support for efforts to challenge injustice and seek redress where rights violations have occurred.</a:t>
            </a:r>
          </a:p>
        </p:txBody>
      </p:sp>
    </p:spTree>
    <p:extLst>
      <p:ext uri="{BB962C8B-B14F-4D97-AF65-F5344CB8AC3E}">
        <p14:creationId xmlns:p14="http://schemas.microsoft.com/office/powerpoint/2010/main" val="135590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2624-8321-8E74-2C7E-185323E8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3F8E-FA23-92E1-0043-13F545B5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Assess the interrelationships between health, rights, justice, accountability, and sustainability in relationship to SRHR.</a:t>
            </a:r>
          </a:p>
          <a:p>
            <a:pPr>
              <a:spcAft>
                <a:spcPts val="12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Conduct a critical analysis of the state of progress in SRHR and path forward. </a:t>
            </a:r>
          </a:p>
          <a:p>
            <a:pPr>
              <a:spcAft>
                <a:spcPts val="12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Aim to reset the human rights framework and its application to sexual and reproductive health and human rights. </a:t>
            </a:r>
          </a:p>
        </p:txBody>
      </p:sp>
    </p:spTree>
    <p:extLst>
      <p:ext uri="{BB962C8B-B14F-4D97-AF65-F5344CB8AC3E}">
        <p14:creationId xmlns:p14="http://schemas.microsoft.com/office/powerpoint/2010/main" val="267008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937A-02FD-9D57-62F7-FF3D01F1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533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Leadership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99D3D-E2E9-405A-62BD-09A09ECD8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44269"/>
            <a:ext cx="3715967" cy="5012417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Sexual and reproductive health, infectious diseases and HIV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Medicine and epidemiology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engagement, research and advocacy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Rights-based programs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Law, ethics, governance, policy, health and rights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History and anthropology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Multidisciplinary approaches to global health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Stigma and structural determinants of health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Representation across different settings 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C4D96-79D1-46A5-BF1D-7D6AECCA5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116" y="1460844"/>
            <a:ext cx="1549480" cy="151137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127F4C-3929-41A7-AFE2-B99362E93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562" y="3168187"/>
            <a:ext cx="1492327" cy="151137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52705-416D-4FB6-91BA-207C660BF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571" y="1460844"/>
            <a:ext cx="1454225" cy="154312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AFA6F9-4B61-486A-B962-923723358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701" y="3155487"/>
            <a:ext cx="1492327" cy="151885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C2283-82F2-46DD-BF48-B148F6C48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8520" y="3120561"/>
            <a:ext cx="1505027" cy="152407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E945F-A327-4D42-B798-B626F1ABDA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9143" y="1467195"/>
            <a:ext cx="1524078" cy="150502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53B77EA-D997-41FB-B3C9-34124670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85" y="3155487"/>
            <a:ext cx="1524078" cy="1524078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with long hair smiling&#10;&#10;Description automatically generated with low confidence">
            <a:extLst>
              <a:ext uri="{FF2B5EF4-FFF2-40B4-BE49-F238E27FC236}">
                <a16:creationId xmlns:a16="http://schemas.microsoft.com/office/drawing/2014/main" id="{2F4BFC2B-D695-4B76-B505-3F77571EE9B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112" r="4583" b="21966"/>
          <a:stretch/>
        </p:blipFill>
        <p:spPr>
          <a:xfrm>
            <a:off x="3686950" y="1438618"/>
            <a:ext cx="1454225" cy="154312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58FA52D-E71C-47AE-ABAA-AE8E5C6C9B03}"/>
              </a:ext>
            </a:extLst>
          </p:cNvPr>
          <p:cNvSpPr txBox="1">
            <a:spLocks/>
          </p:cNvSpPr>
          <p:nvPr/>
        </p:nvSpPr>
        <p:spPr>
          <a:xfrm>
            <a:off x="2988734" y="4808705"/>
            <a:ext cx="889003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Carrie Lyons, Sofia Gruskin, Allan Maleche, Adeeba Kamarulzaman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Lucy Stackpool-Moore, Kasoka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Kasoka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Harriet Deacon, Chris Beyrer </a:t>
            </a:r>
          </a:p>
        </p:txBody>
      </p:sp>
    </p:spTree>
    <p:extLst>
      <p:ext uri="{BB962C8B-B14F-4D97-AF65-F5344CB8AC3E}">
        <p14:creationId xmlns:p14="http://schemas.microsoft.com/office/powerpoint/2010/main" val="82993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CAB67CA-515C-AFEA-E5CE-9C4BC9359A79}"/>
              </a:ext>
            </a:extLst>
          </p:cNvPr>
          <p:cNvSpPr/>
          <p:nvPr/>
        </p:nvSpPr>
        <p:spPr>
          <a:xfrm>
            <a:off x="474980" y="1288518"/>
            <a:ext cx="11242040" cy="5204357"/>
          </a:xfrm>
          <a:prstGeom prst="roundRect">
            <a:avLst/>
          </a:prstGeom>
          <a:solidFill>
            <a:srgbClr val="E2CFF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BD4AB-B690-0A22-F285-AB9D81EE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869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Sexual and Reproductive Health &amp; Rights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126B24-104F-40AE-04AA-361F6CD39614}"/>
              </a:ext>
            </a:extLst>
          </p:cNvPr>
          <p:cNvSpPr/>
          <p:nvPr/>
        </p:nvSpPr>
        <p:spPr>
          <a:xfrm>
            <a:off x="924560" y="1554480"/>
            <a:ext cx="1067526" cy="44698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EA54E1-F3FD-D618-A813-AD966DD1FBF0}"/>
              </a:ext>
            </a:extLst>
          </p:cNvPr>
          <p:cNvSpPr/>
          <p:nvPr/>
        </p:nvSpPr>
        <p:spPr>
          <a:xfrm flipH="1">
            <a:off x="10453373" y="1554479"/>
            <a:ext cx="986787" cy="455239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>
                <a:latin typeface="Gill Sans MT" panose="020B0502020104020203" pitchFamily="34" charset="0"/>
              </a:rPr>
              <a:t>RIGHTS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15ECCE-BADE-9C97-4EEB-FEB70E0BFF8D}"/>
              </a:ext>
            </a:extLst>
          </p:cNvPr>
          <p:cNvCxnSpPr>
            <a:cxnSpLocks/>
          </p:cNvCxnSpPr>
          <p:nvPr/>
        </p:nvCxnSpPr>
        <p:spPr>
          <a:xfrm>
            <a:off x="1992086" y="1965960"/>
            <a:ext cx="8461287" cy="0"/>
          </a:xfrm>
          <a:prstGeom prst="straightConnector1">
            <a:avLst/>
          </a:prstGeom>
          <a:ln w="1397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C22334C-8939-93E4-0F9E-44F8E8A4D986}"/>
              </a:ext>
            </a:extLst>
          </p:cNvPr>
          <p:cNvSpPr/>
          <p:nvPr/>
        </p:nvSpPr>
        <p:spPr>
          <a:xfrm>
            <a:off x="1738627" y="2079217"/>
            <a:ext cx="4713515" cy="34943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Sexuality and Gender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health (prevention and treatment services)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wellbeing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behaviors</a:t>
            </a:r>
          </a:p>
          <a:p>
            <a:pPr lvl="0"/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9CFACB-59D8-37FE-80A8-9FA54188BFC9}"/>
              </a:ext>
            </a:extLst>
          </p:cNvPr>
          <p:cNvSpPr/>
          <p:nvPr/>
        </p:nvSpPr>
        <p:spPr>
          <a:xfrm>
            <a:off x="5881732" y="2182608"/>
            <a:ext cx="4713515" cy="34943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Reproductive decisions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&amp; planning services (Contraception, Abortion)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and breastfeeding options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C12A2C-5881-2481-18DF-FA4794A8501A}"/>
              </a:ext>
            </a:extLst>
          </p:cNvPr>
          <p:cNvCxnSpPr>
            <a:cxnSpLocks/>
          </p:cNvCxnSpPr>
          <p:nvPr/>
        </p:nvCxnSpPr>
        <p:spPr>
          <a:xfrm>
            <a:off x="1992086" y="5823698"/>
            <a:ext cx="8461287" cy="0"/>
          </a:xfrm>
          <a:prstGeom prst="straightConnector1">
            <a:avLst/>
          </a:prstGeom>
          <a:ln w="1397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23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C18826D2-75DE-E8BF-0486-F282599B0A19}"/>
              </a:ext>
            </a:extLst>
          </p:cNvPr>
          <p:cNvSpPr/>
          <p:nvPr/>
        </p:nvSpPr>
        <p:spPr>
          <a:xfrm>
            <a:off x="1513113" y="1690688"/>
            <a:ext cx="9133115" cy="4954587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40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E8E00-44C1-8073-F3E7-C5168C52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Inclusion in Sexual and Reproductive Health &amp;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609E9-BBEC-6717-FA11-46A7D4920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5C2F77-F221-1B07-F295-A738760109CD}"/>
              </a:ext>
            </a:extLst>
          </p:cNvPr>
          <p:cNvSpPr/>
          <p:nvPr/>
        </p:nvSpPr>
        <p:spPr>
          <a:xfrm>
            <a:off x="3601720" y="1941195"/>
            <a:ext cx="4988560" cy="45516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Relevance to all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7E7B9-6643-6CA8-F789-0E00E43320B6}"/>
              </a:ext>
            </a:extLst>
          </p:cNvPr>
          <p:cNvSpPr/>
          <p:nvPr/>
        </p:nvSpPr>
        <p:spPr>
          <a:xfrm>
            <a:off x="576580" y="1991599"/>
            <a:ext cx="2829560" cy="670560"/>
          </a:xfrm>
          <a:prstGeom prst="rect">
            <a:avLst/>
          </a:prstGeom>
          <a:solidFill>
            <a:schemeClr val="bg1"/>
          </a:solidFill>
          <a:ln>
            <a:solidFill>
              <a:srgbClr val="E44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Identity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CCFE0-0623-9AE9-4BBD-E206EBAAB8E8}"/>
              </a:ext>
            </a:extLst>
          </p:cNvPr>
          <p:cNvSpPr/>
          <p:nvPr/>
        </p:nvSpPr>
        <p:spPr>
          <a:xfrm>
            <a:off x="576580" y="3666014"/>
            <a:ext cx="2829560" cy="670560"/>
          </a:xfrm>
          <a:prstGeom prst="rect">
            <a:avLst/>
          </a:prstGeom>
          <a:solidFill>
            <a:schemeClr val="bg1"/>
          </a:solidFill>
          <a:ln>
            <a:solidFill>
              <a:srgbClr val="E44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FE8B70-84B7-1928-03D6-7D71F52C415A}"/>
              </a:ext>
            </a:extLst>
          </p:cNvPr>
          <p:cNvSpPr/>
          <p:nvPr/>
        </p:nvSpPr>
        <p:spPr>
          <a:xfrm>
            <a:off x="576580" y="5463381"/>
            <a:ext cx="2829560" cy="670560"/>
          </a:xfrm>
          <a:prstGeom prst="rect">
            <a:avLst/>
          </a:prstGeom>
          <a:solidFill>
            <a:schemeClr val="bg1"/>
          </a:solidFill>
          <a:ln>
            <a:solidFill>
              <a:srgbClr val="E44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1CFE08-DB96-3EF2-3F5D-748F54DCCE13}"/>
              </a:ext>
            </a:extLst>
          </p:cNvPr>
          <p:cNvSpPr/>
          <p:nvPr/>
        </p:nvSpPr>
        <p:spPr>
          <a:xfrm>
            <a:off x="8785860" y="5460682"/>
            <a:ext cx="2829560" cy="670560"/>
          </a:xfrm>
          <a:prstGeom prst="rect">
            <a:avLst/>
          </a:prstGeom>
          <a:solidFill>
            <a:schemeClr val="bg1"/>
          </a:solidFill>
          <a:ln>
            <a:solidFill>
              <a:srgbClr val="E44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32EC6-31AB-713D-2642-D25FF548E232}"/>
              </a:ext>
            </a:extLst>
          </p:cNvPr>
          <p:cNvSpPr/>
          <p:nvPr/>
        </p:nvSpPr>
        <p:spPr>
          <a:xfrm>
            <a:off x="8785860" y="1991599"/>
            <a:ext cx="2829560" cy="670560"/>
          </a:xfrm>
          <a:prstGeom prst="rect">
            <a:avLst/>
          </a:prstGeom>
          <a:solidFill>
            <a:schemeClr val="bg1"/>
          </a:solidFill>
          <a:ln>
            <a:solidFill>
              <a:srgbClr val="E44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A2BF13-ED14-283B-CC0E-CF729A529F22}"/>
              </a:ext>
            </a:extLst>
          </p:cNvPr>
          <p:cNvSpPr/>
          <p:nvPr/>
        </p:nvSpPr>
        <p:spPr>
          <a:xfrm>
            <a:off x="8785860" y="3666014"/>
            <a:ext cx="2829560" cy="670560"/>
          </a:xfrm>
          <a:prstGeom prst="rect">
            <a:avLst/>
          </a:prstGeom>
          <a:solidFill>
            <a:schemeClr val="bg1"/>
          </a:solidFill>
          <a:ln>
            <a:solidFill>
              <a:srgbClr val="E44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</a:p>
        </p:txBody>
      </p:sp>
    </p:spTree>
    <p:extLst>
      <p:ext uri="{BB962C8B-B14F-4D97-AF65-F5344CB8AC3E}">
        <p14:creationId xmlns:p14="http://schemas.microsoft.com/office/powerpoint/2010/main" val="164643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937A-02FD-9D57-62F7-FF3D01F1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533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D79606-6014-FD38-6D55-291B3B2EF3D4}"/>
              </a:ext>
            </a:extLst>
          </p:cNvPr>
          <p:cNvSpPr txBox="1">
            <a:spLocks/>
          </p:cNvSpPr>
          <p:nvPr/>
        </p:nvSpPr>
        <p:spPr>
          <a:xfrm>
            <a:off x="838200" y="1480458"/>
            <a:ext cx="10515600" cy="4881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Identification of successes, failures, logjams, and priorities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leadership team prioritized successes, failures, logjams, and priorities.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Responses consolidated into successes, failures, logjams, and priorities framework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Synthesis of responses to identity themes by two team members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Iterative discussions to review emerged themes, categorize into domains, and finalize results.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5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B0397A-DD6F-44AB-AC57-7F93CF3DBCAC}"/>
              </a:ext>
            </a:extLst>
          </p:cNvPr>
          <p:cNvGraphicFramePr/>
          <p:nvPr/>
        </p:nvGraphicFramePr>
        <p:xfrm>
          <a:off x="4201490" y="623221"/>
          <a:ext cx="7990510" cy="586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3802F7-5626-4956-8C8C-2FF0A6F57D65}"/>
              </a:ext>
            </a:extLst>
          </p:cNvPr>
          <p:cNvSpPr txBox="1"/>
          <p:nvPr/>
        </p:nvSpPr>
        <p:spPr>
          <a:xfrm>
            <a:off x="540959" y="2503826"/>
            <a:ext cx="4263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Looking forward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Understand historical successes, failures, logjams to define future priorities</a:t>
            </a:r>
          </a:p>
        </p:txBody>
      </p:sp>
    </p:spTree>
    <p:extLst>
      <p:ext uri="{BB962C8B-B14F-4D97-AF65-F5344CB8AC3E}">
        <p14:creationId xmlns:p14="http://schemas.microsoft.com/office/powerpoint/2010/main" val="159171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7A1F455B-649A-5879-2A87-967A6AAE4BFB}"/>
              </a:ext>
            </a:extLst>
          </p:cNvPr>
          <p:cNvSpPr/>
          <p:nvPr/>
        </p:nvSpPr>
        <p:spPr>
          <a:xfrm>
            <a:off x="1552755" y="258792"/>
            <a:ext cx="8945592" cy="630591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62BD24-A966-8D46-438D-01D74F1B950B}"/>
              </a:ext>
            </a:extLst>
          </p:cNvPr>
          <p:cNvSpPr/>
          <p:nvPr/>
        </p:nvSpPr>
        <p:spPr>
          <a:xfrm>
            <a:off x="2841170" y="1130060"/>
            <a:ext cx="6379029" cy="47962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Domains for Action: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&amp; Reproductive Health &amp; Rights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EDA347E-C026-EB96-28E1-B72D4765FA0A}"/>
              </a:ext>
            </a:extLst>
          </p:cNvPr>
          <p:cNvSpPr/>
          <p:nvPr/>
        </p:nvSpPr>
        <p:spPr>
          <a:xfrm>
            <a:off x="146649" y="150962"/>
            <a:ext cx="3683479" cy="1561381"/>
          </a:xfrm>
          <a:prstGeom prst="roundRect">
            <a:avLst/>
          </a:prstGeom>
          <a:solidFill>
            <a:srgbClr val="5DA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F4EDE91-3203-D9B2-C1F9-FD2F511F10C4}"/>
              </a:ext>
            </a:extLst>
          </p:cNvPr>
          <p:cNvSpPr/>
          <p:nvPr/>
        </p:nvSpPr>
        <p:spPr>
          <a:xfrm>
            <a:off x="146648" y="5145656"/>
            <a:ext cx="3683479" cy="1561381"/>
          </a:xfrm>
          <a:prstGeom prst="roundRect">
            <a:avLst/>
          </a:prstGeom>
          <a:solidFill>
            <a:srgbClr val="E44D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Political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E77D426-709F-CD82-D974-C4AE4916387D}"/>
              </a:ext>
            </a:extLst>
          </p:cNvPr>
          <p:cNvSpPr/>
          <p:nvPr/>
        </p:nvSpPr>
        <p:spPr>
          <a:xfrm>
            <a:off x="8361873" y="5145656"/>
            <a:ext cx="3683479" cy="1561381"/>
          </a:xfrm>
          <a:prstGeom prst="roundRect">
            <a:avLst/>
          </a:prstGeom>
          <a:solidFill>
            <a:srgbClr val="D33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3A33F9-A305-AD4E-7A65-178F1A0AC00B}"/>
              </a:ext>
            </a:extLst>
          </p:cNvPr>
          <p:cNvSpPr/>
          <p:nvPr/>
        </p:nvSpPr>
        <p:spPr>
          <a:xfrm>
            <a:off x="8361872" y="150962"/>
            <a:ext cx="3683479" cy="1561381"/>
          </a:xfrm>
          <a:prstGeom prst="roundRect">
            <a:avLst/>
          </a:prstGeom>
          <a:solidFill>
            <a:srgbClr val="299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</p:spTree>
    <p:extLst>
      <p:ext uri="{BB962C8B-B14F-4D97-AF65-F5344CB8AC3E}">
        <p14:creationId xmlns:p14="http://schemas.microsoft.com/office/powerpoint/2010/main" val="341900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C67504-7C7F-D0CD-D10B-88135F312686}"/>
              </a:ext>
            </a:extLst>
          </p:cNvPr>
          <p:cNvSpPr/>
          <p:nvPr/>
        </p:nvSpPr>
        <p:spPr>
          <a:xfrm>
            <a:off x="457204" y="1368197"/>
            <a:ext cx="5638797" cy="2623458"/>
          </a:xfrm>
          <a:prstGeom prst="roundRect">
            <a:avLst/>
          </a:prstGeom>
          <a:solidFill>
            <a:srgbClr val="5DA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partnerships domain includes the roles, interaction, and collaboration between stakeholders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20E58C-923B-C78E-C444-C861758AA731}"/>
              </a:ext>
            </a:extLst>
          </p:cNvPr>
          <p:cNvSpPr/>
          <p:nvPr/>
        </p:nvSpPr>
        <p:spPr>
          <a:xfrm>
            <a:off x="6172209" y="4087129"/>
            <a:ext cx="5562591" cy="2623457"/>
          </a:xfrm>
          <a:prstGeom prst="roundRect">
            <a:avLst/>
          </a:prstGeom>
          <a:solidFill>
            <a:srgbClr val="D33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Legal: 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ormal parts of the HR system: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Office of the High Commissioner for Human Rights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 treaty monitoring bodies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Special rapporteurs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Court decisions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06F009-94EA-2A55-37B6-5A5EFDF17BB6}"/>
              </a:ext>
            </a:extLst>
          </p:cNvPr>
          <p:cNvSpPr/>
          <p:nvPr/>
        </p:nvSpPr>
        <p:spPr>
          <a:xfrm>
            <a:off x="457204" y="4087130"/>
            <a:ext cx="5638796" cy="2623458"/>
          </a:xfrm>
          <a:prstGeom prst="roundRect">
            <a:avLst/>
          </a:prstGeom>
          <a:solidFill>
            <a:srgbClr val="E44D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Political: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nternational, regional, and national government processes, with emphasis on global conferences given how articulations manifest around the world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E8C4C9-D4B7-B08F-2383-A644B734D314}"/>
              </a:ext>
            </a:extLst>
          </p:cNvPr>
          <p:cNvSpPr/>
          <p:nvPr/>
        </p:nvSpPr>
        <p:spPr>
          <a:xfrm>
            <a:off x="6172209" y="1368197"/>
            <a:ext cx="5562591" cy="2623457"/>
          </a:xfrm>
          <a:prstGeom prst="roundRect">
            <a:avLst/>
          </a:prstGeom>
          <a:solidFill>
            <a:srgbClr val="299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Technical: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Covers approaches and material developed by international agencies.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65984-CA4F-010B-6955-2F85E3D8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2" y="147412"/>
            <a:ext cx="10515600" cy="127861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Domains for Action: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Sexual &amp; Reproductive Health &amp; Rights</a:t>
            </a:r>
          </a:p>
        </p:txBody>
      </p:sp>
    </p:spTree>
    <p:extLst>
      <p:ext uri="{BB962C8B-B14F-4D97-AF65-F5344CB8AC3E}">
        <p14:creationId xmlns:p14="http://schemas.microsoft.com/office/powerpoint/2010/main" val="2157677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938</Words>
  <Application>Microsoft Office PowerPoint</Application>
  <PresentationFormat>Widescreen</PresentationFormat>
  <Paragraphs>132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Office Theme</vt:lpstr>
      <vt:lpstr>PowerPoint Presentation</vt:lpstr>
      <vt:lpstr>Objectives</vt:lpstr>
      <vt:lpstr>Leadership Team</vt:lpstr>
      <vt:lpstr>Sexual and Reproductive Health &amp; Rights</vt:lpstr>
      <vt:lpstr>Inclusion in Sexual and Reproductive Health &amp; Rights</vt:lpstr>
      <vt:lpstr>Methods</vt:lpstr>
      <vt:lpstr>PowerPoint Presentation</vt:lpstr>
      <vt:lpstr>PowerPoint Presentation</vt:lpstr>
      <vt:lpstr>Domains for Action:  Sexual &amp; Reproductive Health &amp; Rights</vt:lpstr>
      <vt:lpstr>Partnerships</vt:lpstr>
      <vt:lpstr>Technical</vt:lpstr>
      <vt:lpstr>Legal</vt:lpstr>
      <vt:lpstr>Political</vt:lpstr>
      <vt:lpstr>Moving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&amp; Reproductive Health &amp; Rights</dc:title>
  <dc:creator>Carrie Lyons</dc:creator>
  <cp:lastModifiedBy>Stefan Baral</cp:lastModifiedBy>
  <cp:revision>95</cp:revision>
  <dcterms:created xsi:type="dcterms:W3CDTF">2022-07-25T13:02:57Z</dcterms:created>
  <dcterms:modified xsi:type="dcterms:W3CDTF">2022-07-30T13:29:49Z</dcterms:modified>
</cp:coreProperties>
</file>