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1" r:id="rId6"/>
    <p:sldId id="257" r:id="rId7"/>
    <p:sldId id="272" r:id="rId8"/>
    <p:sldId id="279" r:id="rId9"/>
    <p:sldId id="269" r:id="rId10"/>
    <p:sldId id="274" r:id="rId11"/>
    <p:sldId id="260" r:id="rId12"/>
    <p:sldId id="275" r:id="rId13"/>
    <p:sldId id="276" r:id="rId14"/>
    <p:sldId id="277" r:id="rId15"/>
    <p:sldId id="27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3522D9-6DA4-388C-DDE7-19F9D99ABE61}" name="Martin, Natasha" initials="MN" userId="S::nam007@ucsd.edu::caf31316-c14f-4396-bc25-3b10923e2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65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43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:Dropbox:UCSD:CPDD%202017%20abstracts: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\Dropbox\Hopkins\health%20and%20human%20rights\escudo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\Dropbox\Hopkins\health%20and%20human%20rights\manuscript\escudo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Sheet1!$C$7:$C$8</c:f>
              <c:strCache>
                <c:ptCount val="2"/>
                <c:pt idx="0">
                  <c:v>Frequency of making an arrest for syringe possession in past 6 months</c:v>
                </c:pt>
                <c:pt idx="1">
                  <c:v>Frequency of making an arrest for heroin possession in past 6 months</c:v>
                </c:pt>
              </c:strCache>
            </c:strRef>
          </c:cat>
          <c:val>
            <c:numRef>
              <c:f>Sheet1!$K$7:$K$8</c:f>
              <c:numCache>
                <c:formatCode>General</c:formatCode>
                <c:ptCount val="2"/>
                <c:pt idx="0">
                  <c:v>41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8-491E-839C-B6282696E934}"/>
            </c:ext>
          </c:extLst>
        </c:ser>
        <c:ser>
          <c:idx val="1"/>
          <c:order val="1"/>
          <c:tx>
            <c:strRef>
              <c:f>Sheet1!$L$6</c:f>
              <c:strCache>
                <c:ptCount val="1"/>
                <c:pt idx="0">
                  <c:v>24-months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Sheet1!$C$7:$C$8</c:f>
              <c:strCache>
                <c:ptCount val="2"/>
                <c:pt idx="0">
                  <c:v>Frequency of making an arrest for syringe possession in past 6 months</c:v>
                </c:pt>
                <c:pt idx="1">
                  <c:v>Frequency of making an arrest for heroin possession in past 6 months</c:v>
                </c:pt>
              </c:strCache>
            </c:strRef>
          </c:cat>
          <c:val>
            <c:numRef>
              <c:f>Sheet1!$L$7:$L$8</c:f>
              <c:numCache>
                <c:formatCode>General</c:formatCode>
                <c:ptCount val="2"/>
                <c:pt idx="0">
                  <c:v>20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8-491E-839C-B6282696E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8985304"/>
        <c:axId val="-2038981768"/>
      </c:barChart>
      <c:catAx>
        <c:axId val="-203898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981768"/>
        <c:crosses val="autoZero"/>
        <c:auto val="1"/>
        <c:lblAlgn val="ctr"/>
        <c:lblOffset val="100"/>
        <c:noMultiLvlLbl val="0"/>
      </c:catAx>
      <c:valAx>
        <c:axId val="-203898176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>
                    <a:solidFill>
                      <a:sysClr val="windowText" lastClr="000000"/>
                    </a:solidFill>
                  </a:rPr>
                  <a:t>Sometimes/always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98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costs!$B$4</c:f>
              <c:strCache>
                <c:ptCount val="1"/>
                <c:pt idx="0">
                  <c:v>incarceration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costs!$L$1:$M$1</c:f>
              <c:strCache>
                <c:ptCount val="2"/>
                <c:pt idx="0">
                  <c:v>2-year cost (base case)</c:v>
                </c:pt>
                <c:pt idx="1">
                  <c:v>2-year cost (Escudo)</c:v>
                </c:pt>
              </c:strCache>
            </c:strRef>
          </c:cat>
          <c:val>
            <c:numRef>
              <c:f>costs!$L$2:$M$2</c:f>
              <c:numCache>
                <c:formatCode>General</c:formatCode>
                <c:ptCount val="2"/>
                <c:pt idx="0" formatCode="0.00E+00">
                  <c:v>387655.52034064103</c:v>
                </c:pt>
                <c:pt idx="1">
                  <c:v>134612.70913914111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E-4495-A4AE-6C2A7481666B}"/>
            </c:ext>
          </c:extLst>
        </c:ser>
        <c:ser>
          <c:idx val="1"/>
          <c:order val="1"/>
          <c:tx>
            <c:strRef>
              <c:f>costs!$B$5</c:f>
              <c:strCache>
                <c:ptCount val="1"/>
                <c:pt idx="0">
                  <c:v>ART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costs!$L$1:$M$1</c:f>
              <c:strCache>
                <c:ptCount val="2"/>
                <c:pt idx="0">
                  <c:v>2-year cost (base case)</c:v>
                </c:pt>
                <c:pt idx="1">
                  <c:v>2-year cost (Escudo)</c:v>
                </c:pt>
              </c:strCache>
            </c:strRef>
          </c:cat>
          <c:val>
            <c:numRef>
              <c:f>costs!$L$3:$M$3</c:f>
              <c:numCache>
                <c:formatCode>General</c:formatCode>
                <c:ptCount val="2"/>
                <c:pt idx="0">
                  <c:v>226843.16771067001</c:v>
                </c:pt>
                <c:pt idx="1">
                  <c:v>227784.48698668901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E-4495-A4AE-6C2A7481666B}"/>
            </c:ext>
          </c:extLst>
        </c:ser>
        <c:ser>
          <c:idx val="2"/>
          <c:order val="2"/>
          <c:tx>
            <c:strRef>
              <c:f>costs!$B$6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costs!$L$1:$M$1</c:f>
              <c:strCache>
                <c:ptCount val="2"/>
                <c:pt idx="0">
                  <c:v>2-year cost (base case)</c:v>
                </c:pt>
                <c:pt idx="1">
                  <c:v>2-year cost (Escudo)</c:v>
                </c:pt>
              </c:strCache>
            </c:strRef>
          </c:cat>
          <c:val>
            <c:numRef>
              <c:f>costs!$L$4:$M$4</c:f>
              <c:numCache>
                <c:formatCode>General</c:formatCode>
                <c:ptCount val="2"/>
                <c:pt idx="1">
                  <c:v>262897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E-4495-A4AE-6C2A74816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28494143"/>
        <c:axId val="1028495391"/>
      </c:barChart>
      <c:catAx>
        <c:axId val="1028494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95391"/>
        <c:crosses val="autoZero"/>
        <c:auto val="1"/>
        <c:lblAlgn val="ctr"/>
        <c:lblOffset val="100"/>
        <c:noMultiLvlLbl val="0"/>
      </c:catAx>
      <c:valAx>
        <c:axId val="1028495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>
                    <a:solidFill>
                      <a:sysClr val="windowText" lastClr="000000"/>
                    </a:solidFill>
                  </a:rPr>
                  <a:t>USD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9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'2yr and 10 yr impact'!$F$2:$F$7</c:f>
                <c:numCache>
                  <c:formatCode>General</c:formatCode>
                  <c:ptCount val="6"/>
                  <c:pt idx="0">
                    <c:v>7.6000000000000026E-3</c:v>
                  </c:pt>
                  <c:pt idx="1">
                    <c:v>3.0699999999999998E-2</c:v>
                  </c:pt>
                  <c:pt idx="2">
                    <c:v>0.11599999999999999</c:v>
                  </c:pt>
                  <c:pt idx="3">
                    <c:v>0.18</c:v>
                  </c:pt>
                  <c:pt idx="4">
                    <c:v>4.9999999999999933E-2</c:v>
                  </c:pt>
                  <c:pt idx="5">
                    <c:v>5.9999999999999942E-2</c:v>
                  </c:pt>
                </c:numCache>
              </c:numRef>
            </c:plus>
            <c:minus>
              <c:numRef>
                <c:f>'2yr and 10 yr impact'!$E$2:$E$8</c:f>
                <c:numCache>
                  <c:formatCode>General</c:formatCode>
                  <c:ptCount val="7"/>
                  <c:pt idx="0">
                    <c:v>1.32E-2</c:v>
                  </c:pt>
                  <c:pt idx="1">
                    <c:v>1.9099999999999999E-2</c:v>
                  </c:pt>
                  <c:pt idx="2">
                    <c:v>6.5000000000000002E-2</c:v>
                  </c:pt>
                  <c:pt idx="3">
                    <c:v>0.1</c:v>
                  </c:pt>
                  <c:pt idx="4">
                    <c:v>8.0000000000000071E-2</c:v>
                  </c:pt>
                  <c:pt idx="5">
                    <c:v>9.000000000000008E-2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'2yr and 10 yr impact'!$A$2:$A$5</c:f>
              <c:strCache>
                <c:ptCount val="4"/>
                <c:pt idx="0">
                  <c:v>HIV (2 yr intervention effect)</c:v>
                </c:pt>
                <c:pt idx="1">
                  <c:v>HIV (10 yr intervention effect)</c:v>
                </c:pt>
                <c:pt idx="2">
                  <c:v>Fatal overdose (2 yr intervention effect)</c:v>
                </c:pt>
                <c:pt idx="3">
                  <c:v>Fatal overdose (10 yr intervention effect)</c:v>
                </c:pt>
              </c:strCache>
            </c:strRef>
          </c:cat>
          <c:val>
            <c:numRef>
              <c:f>'2yr and 10 yr impact'!$B$2:$B$5</c:f>
              <c:numCache>
                <c:formatCode>General</c:formatCode>
                <c:ptCount val="4"/>
                <c:pt idx="0">
                  <c:v>1.6799999999999999E-2</c:v>
                </c:pt>
                <c:pt idx="1">
                  <c:v>3.1E-2</c:v>
                </c:pt>
                <c:pt idx="2">
                  <c:v>9.8000000000000004E-2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8-43CD-9566-53EE7B1BD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549456"/>
        <c:axId val="1252550288"/>
      </c:barChart>
      <c:catAx>
        <c:axId val="125254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50288"/>
        <c:crosses val="autoZero"/>
        <c:auto val="1"/>
        <c:lblAlgn val="ctr"/>
        <c:lblOffset val="100"/>
        <c:noMultiLvlLbl val="0"/>
      </c:catAx>
      <c:valAx>
        <c:axId val="1252550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ysClr val="windowText" lastClr="000000"/>
                    </a:solidFill>
                  </a:rPr>
                  <a:t>Proportion averted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Impact and cost-effectiveness of a police education </a:t>
            </a:r>
            <a:r>
              <a:rPr lang="en-US" sz="4000" dirty="0" err="1"/>
              <a:t>programme</a:t>
            </a:r>
            <a:r>
              <a:rPr lang="en-US" sz="4000" dirty="0"/>
              <a:t> on HIV and overdose among people who inject drugs in Tijuana, Mexico</a:t>
            </a:r>
            <a:endParaRPr lang="en-GB" sz="40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 and human rights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765175"/>
            <a:ext cx="7632700" cy="385199"/>
          </a:xfrm>
        </p:spPr>
        <p:txBody>
          <a:bodyPr>
            <a:normAutofit/>
          </a:bodyPr>
          <a:lstStyle/>
          <a:p>
            <a:r>
              <a:rPr lang="en-GB" dirty="0"/>
              <a:t>Javier Cepeda, Johns Hopkins Bloomberg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894" y="228889"/>
            <a:ext cx="10040364" cy="1223964"/>
          </a:xfrm>
        </p:spPr>
        <p:txBody>
          <a:bodyPr>
            <a:normAutofit/>
          </a:bodyPr>
          <a:lstStyle/>
          <a:p>
            <a:r>
              <a:rPr lang="en-US" dirty="0"/>
              <a:t>Impact and Cost-effectiveness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90E4C1E-11EA-51EA-355F-586560DE6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40725"/>
              </p:ext>
            </p:extLst>
          </p:nvPr>
        </p:nvGraphicFramePr>
        <p:xfrm>
          <a:off x="6384755" y="1701081"/>
          <a:ext cx="5807246" cy="395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46D664-67AC-5410-27F9-8DB1EE68F3AF}"/>
              </a:ext>
            </a:extLst>
          </p:cNvPr>
          <p:cNvSpPr txBox="1"/>
          <p:nvPr/>
        </p:nvSpPr>
        <p:spPr>
          <a:xfrm>
            <a:off x="461818" y="6049078"/>
            <a:ext cx="1041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 incremental cost-effectiveness ratio: $6,828 per DALY averted &lt; WTP threshold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3D0F91-387A-48BD-9E92-165ECC87C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7386"/>
              </p:ext>
            </p:extLst>
          </p:nvPr>
        </p:nvGraphicFramePr>
        <p:xfrm>
          <a:off x="-1" y="2171564"/>
          <a:ext cx="6244721" cy="399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30623A-DC08-0303-3FF7-F0D891D44F15}"/>
              </a:ext>
            </a:extLst>
          </p:cNvPr>
          <p:cNvSpPr txBox="1"/>
          <p:nvPr/>
        </p:nvSpPr>
        <p:spPr>
          <a:xfrm>
            <a:off x="1992889" y="1092020"/>
            <a:ext cx="3232251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00" b="1" dirty="0"/>
              <a:t>1.7% and 9% </a:t>
            </a:r>
            <a:r>
              <a:rPr lang="en-US" sz="1700" dirty="0"/>
              <a:t>of new HIV infections and overdoses averted with </a:t>
            </a:r>
            <a:r>
              <a:rPr lang="en-US" sz="1700" b="1" dirty="0"/>
              <a:t>2-year</a:t>
            </a:r>
            <a:r>
              <a:rPr lang="en-US" sz="1700" dirty="0"/>
              <a:t> intervention effect</a:t>
            </a:r>
          </a:p>
          <a:p>
            <a:pPr algn="l"/>
            <a:r>
              <a:rPr lang="en-US" sz="1700" b="1" dirty="0"/>
              <a:t>3.1%-14% </a:t>
            </a:r>
            <a:r>
              <a:rPr lang="en-US" sz="1700" dirty="0"/>
              <a:t>of new HIV infections and fatal overdoses averted with </a:t>
            </a:r>
            <a:r>
              <a:rPr lang="en-US" sz="1700" b="1" dirty="0"/>
              <a:t>10-year</a:t>
            </a:r>
            <a:r>
              <a:rPr lang="en-US" sz="1700" dirty="0"/>
              <a:t> intervention effect 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050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1161" y="1221709"/>
            <a:ext cx="9260839" cy="4861502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Decline in incarceration coincided with implementation of police training intervention – though require more evidence for causality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Modeling suggests modest but important impact on preventing HIV (~2% new infections averted) and overdose (~10% fatal overdoses averted) over 2-year follow-up. 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Police education could have additional benefits on HCV and other health harms 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Training police on public health principles is cost-effective and should be implemented as an evidence-based human rights focused structural intervention</a:t>
            </a:r>
          </a:p>
          <a:p>
            <a:endParaRPr lang="en-US" dirty="0"/>
          </a:p>
          <a:p>
            <a:endParaRPr lang="en-US" dirty="0"/>
          </a:p>
          <a:p>
            <a:endParaRPr lang="en-GB" noProof="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latin typeface="+mj-lt"/>
              </a:rPr>
              <a:t>Conclusions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43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F7944-A8F7-B8F5-52F3-1CCEE72B1C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8" y="2097091"/>
            <a:ext cx="6832090" cy="4103687"/>
          </a:xfrm>
        </p:spPr>
        <p:txBody>
          <a:bodyPr/>
          <a:lstStyle/>
          <a:p>
            <a:r>
              <a:rPr lang="en-US" b="1" dirty="0"/>
              <a:t>Collaborators</a:t>
            </a:r>
          </a:p>
          <a:p>
            <a:r>
              <a:rPr lang="en-US" dirty="0"/>
              <a:t>Natasha Martin (UCSD)</a:t>
            </a:r>
          </a:p>
          <a:p>
            <a:r>
              <a:rPr lang="en-US" dirty="0"/>
              <a:t>Leo </a:t>
            </a:r>
            <a:r>
              <a:rPr lang="en-US" dirty="0" err="1"/>
              <a:t>Beletsky</a:t>
            </a:r>
            <a:r>
              <a:rPr lang="en-US" dirty="0"/>
              <a:t> (UCSD)</a:t>
            </a:r>
          </a:p>
          <a:p>
            <a:r>
              <a:rPr lang="en-US" dirty="0"/>
              <a:t>Steffanie </a:t>
            </a:r>
            <a:r>
              <a:rPr lang="en-US" dirty="0" err="1"/>
              <a:t>Strathdee</a:t>
            </a:r>
            <a:r>
              <a:rPr lang="en-US" dirty="0"/>
              <a:t> (UCSD)</a:t>
            </a:r>
          </a:p>
          <a:p>
            <a:r>
              <a:rPr lang="en-US" dirty="0"/>
              <a:t>Daniela </a:t>
            </a:r>
            <a:r>
              <a:rPr lang="en-US" dirty="0" err="1"/>
              <a:t>Abramovitz</a:t>
            </a:r>
            <a:r>
              <a:rPr lang="en-US" dirty="0"/>
              <a:t> (UCSD)</a:t>
            </a:r>
          </a:p>
          <a:p>
            <a:r>
              <a:rPr lang="en-US" dirty="0"/>
              <a:t>Peter Vickerman (University of Bristol)</a:t>
            </a:r>
          </a:p>
          <a:p>
            <a:r>
              <a:rPr lang="en-US" dirty="0"/>
              <a:t>IAS-Lancet Commission on Health and Human Rights</a:t>
            </a:r>
          </a:p>
          <a:p>
            <a:r>
              <a:rPr lang="en-US" dirty="0"/>
              <a:t>(co-chairs Chris </a:t>
            </a:r>
            <a:r>
              <a:rPr lang="en-US" dirty="0" err="1"/>
              <a:t>Beyrer</a:t>
            </a:r>
            <a:r>
              <a:rPr lang="en-US" dirty="0"/>
              <a:t>, </a:t>
            </a:r>
            <a:r>
              <a:rPr lang="en-US" dirty="0" err="1"/>
              <a:t>Adeeba</a:t>
            </a:r>
            <a:r>
              <a:rPr lang="en-US" dirty="0"/>
              <a:t> </a:t>
            </a:r>
            <a:r>
              <a:rPr lang="en-US" dirty="0" err="1"/>
              <a:t>Kamarulzaman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B33DE-6659-FFFA-02C7-F5FF0094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8FCCF07-45FB-1A12-92DF-E4267F31F428}"/>
              </a:ext>
            </a:extLst>
          </p:cNvPr>
          <p:cNvSpPr txBox="1">
            <a:spLocks/>
          </p:cNvSpPr>
          <p:nvPr/>
        </p:nvSpPr>
        <p:spPr>
          <a:xfrm>
            <a:off x="5398432" y="2097090"/>
            <a:ext cx="6832090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Funders</a:t>
            </a:r>
          </a:p>
          <a:p>
            <a:r>
              <a:rPr lang="en-US" dirty="0"/>
              <a:t>National Institute on Drug Abuse</a:t>
            </a:r>
          </a:p>
          <a:p>
            <a:r>
              <a:rPr lang="en-US" dirty="0"/>
              <a:t>National Institute of Allergy and Infectious Diseases</a:t>
            </a:r>
          </a:p>
          <a:p>
            <a:r>
              <a:rPr lang="en-US" dirty="0"/>
              <a:t>Hopkins CFAR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0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Conflict of interest disclosure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8422E-D886-A5FE-B5F3-33B34C28C435}"/>
              </a:ext>
            </a:extLst>
          </p:cNvPr>
          <p:cNvSpPr txBox="1">
            <a:spLocks/>
          </p:cNvSpPr>
          <p:nvPr/>
        </p:nvSpPr>
        <p:spPr>
          <a:xfrm>
            <a:off x="2983346" y="2749275"/>
            <a:ext cx="6762043" cy="2050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/>
              <a:t>I have no relevant financial relationships with ineligible companies to disclose.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619" y="1865745"/>
            <a:ext cx="11490474" cy="4335033"/>
          </a:xfrm>
        </p:spPr>
        <p:txBody>
          <a:bodyPr>
            <a:normAutofit/>
          </a:bodyPr>
          <a:lstStyle/>
          <a:p>
            <a:r>
              <a:rPr lang="en-US" noProof="0" dirty="0"/>
              <a:t>Discretionary police behaviors targeting people who use drugs often conflict with evidence-based public health practice and fundamental human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Syringe confiscation associated with increased odds of syringe sharing</a:t>
            </a:r>
            <a:r>
              <a:rPr lang="en-GB" sz="1800" baseline="30000" dirty="0"/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Police often target harm reduction sites to harass or arrest people who inject drugs</a:t>
            </a:r>
            <a:r>
              <a:rPr lang="en-GB" sz="1800" baseline="30000" dirty="0"/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Police arrest often serves as a gateway to the justice system, with associated harms </a:t>
            </a:r>
          </a:p>
          <a:p>
            <a:pPr marL="906463" lvl="1" indent="-457200"/>
            <a:r>
              <a:rPr lang="en-GB" dirty="0"/>
              <a:t>Higher HIV and HCV incidence associated with history of incarceration</a:t>
            </a:r>
            <a:r>
              <a:rPr lang="en-GB" baseline="30000" dirty="0"/>
              <a:t>2</a:t>
            </a:r>
          </a:p>
          <a:p>
            <a:pPr marL="906463" lvl="1" indent="-457200"/>
            <a:r>
              <a:rPr lang="en-GB" dirty="0"/>
              <a:t>Elevated overdose mortality risk in immediate period post-release</a:t>
            </a:r>
            <a:r>
              <a:rPr lang="en-GB" baseline="30000" dirty="0"/>
              <a:t>3</a:t>
            </a:r>
            <a:endParaRPr lang="en-GB" baseline="30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6449B-29BA-FA96-04AA-F36B6DFB3EA5}"/>
              </a:ext>
            </a:extLst>
          </p:cNvPr>
          <p:cNvSpPr txBox="1"/>
          <p:nvPr/>
        </p:nvSpPr>
        <p:spPr>
          <a:xfrm>
            <a:off x="445258" y="5790600"/>
            <a:ext cx="7928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Baker et al., </a:t>
            </a:r>
            <a:r>
              <a:rPr lang="en-US" sz="1200" dirty="0" err="1"/>
              <a:t>Epidem</a:t>
            </a:r>
            <a:r>
              <a:rPr lang="en-US" sz="1200" dirty="0"/>
              <a:t> Rev. 2020; 2. Stone et al., Lancet ID, 2018, 3. </a:t>
            </a:r>
            <a:r>
              <a:rPr lang="en-US" sz="1200" dirty="0" err="1"/>
              <a:t>Merrall</a:t>
            </a:r>
            <a:r>
              <a:rPr lang="en-US" sz="1200" dirty="0"/>
              <a:t> et al., Addiction 2010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617" y="2087682"/>
            <a:ext cx="11824526" cy="46702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Major city along the U.S. – Mexico and nexus of drug trafficking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Strong associations between police exposures and injection-related risk behaviors</a:t>
            </a:r>
          </a:p>
          <a:p>
            <a:pPr marL="906463" lvl="1" indent="-457200"/>
            <a:r>
              <a:rPr lang="en-US" dirty="0"/>
              <a:t>Arrest for sterile syringe possession associated with 2.87 higher odds of receptive syringe sharing</a:t>
            </a:r>
            <a:r>
              <a:rPr lang="en-US" baseline="30000" dirty="0"/>
              <a:t>1</a:t>
            </a:r>
          </a:p>
          <a:p>
            <a:pPr marL="906463" lvl="1" indent="-457200"/>
            <a:r>
              <a:rPr lang="en-US" dirty="0"/>
              <a:t>Arrest more likely to occur outside certified addiction treatment programs</a:t>
            </a:r>
            <a:r>
              <a:rPr lang="en-US" baseline="30000" dirty="0"/>
              <a:t>2</a:t>
            </a:r>
          </a:p>
          <a:p>
            <a:r>
              <a:rPr lang="en-US" dirty="0"/>
              <a:t>	</a:t>
            </a:r>
            <a:endParaRPr lang="en-US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noProof="0" dirty="0"/>
              <a:t>ovel police education program (Proyecto Escudo [Project Shield]) was conducted to align policing practices with evidence-based public health principles </a:t>
            </a:r>
          </a:p>
          <a:p>
            <a:pPr marL="906463" lvl="1" indent="-45720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07" y="0"/>
            <a:ext cx="8784218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Police education program in Tijuana, Mexico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1117C-C0AE-49C6-4198-47AA300BA832}"/>
              </a:ext>
            </a:extLst>
          </p:cNvPr>
          <p:cNvSpPr txBox="1"/>
          <p:nvPr/>
        </p:nvSpPr>
        <p:spPr>
          <a:xfrm>
            <a:off x="445258" y="5790600"/>
            <a:ext cx="5107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Pollini et al., Addiction. 2008; 2. </a:t>
            </a:r>
            <a:r>
              <a:rPr lang="en-US" sz="1200" dirty="0" err="1"/>
              <a:t>Werb</a:t>
            </a:r>
            <a:r>
              <a:rPr lang="en-US" sz="1200" dirty="0"/>
              <a:t> et al., Addiction, 2016</a:t>
            </a:r>
          </a:p>
        </p:txBody>
      </p:sp>
    </p:spTree>
    <p:extLst>
      <p:ext uri="{BB962C8B-B14F-4D97-AF65-F5344CB8AC3E}">
        <p14:creationId xmlns:p14="http://schemas.microsoft.com/office/powerpoint/2010/main" val="30949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617" y="1486791"/>
            <a:ext cx="11824526" cy="46702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1806 municipal police officers in Tijuana received training on </a:t>
            </a:r>
          </a:p>
          <a:p>
            <a:pPr marL="906463" lvl="1" indent="-457200"/>
            <a:r>
              <a:rPr lang="en-US" noProof="0" dirty="0"/>
              <a:t>1) harm reduction, including the public health benefits of syringe service programs and methadone maintenance therapy</a:t>
            </a:r>
          </a:p>
          <a:p>
            <a:pPr marL="906463" lvl="1" indent="-457200"/>
            <a:r>
              <a:rPr lang="en-US" noProof="0" dirty="0"/>
              <a:t>2) decriminalization reforms passed by the federal government in 2009 establishing threshold amounts for drug possession and mandated treatment for repeat offenders </a:t>
            </a:r>
          </a:p>
          <a:p>
            <a:pPr marL="906463" lvl="1" indent="-457200"/>
            <a:r>
              <a:rPr lang="en-US" noProof="0" dirty="0"/>
              <a:t>3) occupational safety to enhance knowledge and capacity on averting accidental needlestick injuries and basic HIV and HCV epidemiology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Outcomes measured among:</a:t>
            </a:r>
          </a:p>
          <a:p>
            <a:pPr marL="720725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Officers followed for 2 years </a:t>
            </a:r>
          </a:p>
          <a:p>
            <a:pPr marL="720725" lvl="2" indent="-457200"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Parallel cohort of PWID before, during, and after the training (El </a:t>
            </a:r>
            <a:r>
              <a:rPr lang="en-US" sz="2000" dirty="0" err="1"/>
              <a:t>Cuete</a:t>
            </a:r>
            <a:r>
              <a:rPr lang="en-US" sz="2000" dirty="0"/>
              <a:t>, PI </a:t>
            </a:r>
            <a:r>
              <a:rPr lang="en-US" sz="2000" dirty="0" err="1"/>
              <a:t>Strathdee</a:t>
            </a:r>
            <a:r>
              <a:rPr lang="en-US" sz="2000" dirty="0"/>
              <a:t>)</a:t>
            </a:r>
          </a:p>
          <a:p>
            <a:pPr marL="906463" lvl="1" indent="-45720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07" y="0"/>
            <a:ext cx="8784218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Police education program in Tijuana, Mexico</a:t>
            </a:r>
          </a:p>
        </p:txBody>
      </p:sp>
    </p:spTree>
    <p:extLst>
      <p:ext uri="{BB962C8B-B14F-4D97-AF65-F5344CB8AC3E}">
        <p14:creationId xmlns:p14="http://schemas.microsoft.com/office/powerpoint/2010/main" val="312291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534" y="92099"/>
            <a:ext cx="10040364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Behaviors among police officers before and after police education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9EF2D1-10E2-FE65-7F92-90D40E77F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88014"/>
              </p:ext>
            </p:extLst>
          </p:nvPr>
        </p:nvGraphicFramePr>
        <p:xfrm>
          <a:off x="2031534" y="1428982"/>
          <a:ext cx="8554404" cy="52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261AB5-96B8-6F52-6C53-E19C6A587320}"/>
              </a:ext>
            </a:extLst>
          </p:cNvPr>
          <p:cNvSpPr txBox="1"/>
          <p:nvPr/>
        </p:nvSpPr>
        <p:spPr>
          <a:xfrm>
            <a:off x="4292419" y="2282877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p&lt;0.001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EF67E3B-6AA3-664E-4525-E980C827D31F}"/>
              </a:ext>
            </a:extLst>
          </p:cNvPr>
          <p:cNvSpPr/>
          <p:nvPr/>
        </p:nvSpPr>
        <p:spPr>
          <a:xfrm rot="5400000">
            <a:off x="4533634" y="2427549"/>
            <a:ext cx="450102" cy="112526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D12EF-278B-F314-E1CC-0D26A9D0A727}"/>
              </a:ext>
            </a:extLst>
          </p:cNvPr>
          <p:cNvSpPr txBox="1"/>
          <p:nvPr/>
        </p:nvSpPr>
        <p:spPr>
          <a:xfrm>
            <a:off x="7788715" y="2282877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p&lt;0.001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97349AA-8CE1-E675-80BA-3342D4D9E459}"/>
              </a:ext>
            </a:extLst>
          </p:cNvPr>
          <p:cNvSpPr/>
          <p:nvPr/>
        </p:nvSpPr>
        <p:spPr>
          <a:xfrm rot="5400000">
            <a:off x="8029930" y="2338824"/>
            <a:ext cx="450102" cy="112526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0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636" y="228889"/>
            <a:ext cx="10040364" cy="1223964"/>
          </a:xfrm>
        </p:spPr>
        <p:txBody>
          <a:bodyPr>
            <a:normAutofit/>
          </a:bodyPr>
          <a:lstStyle/>
          <a:p>
            <a:r>
              <a:rPr lang="en-US" dirty="0"/>
              <a:t>Trends in incarceration in parallel cohort of PWID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83651-DA47-67BE-0B5D-C8C1D967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06" y="1367156"/>
            <a:ext cx="8436494" cy="5005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7BC03-CB9B-24DF-3EF2-87A05BC9CF6A}"/>
              </a:ext>
            </a:extLst>
          </p:cNvPr>
          <p:cNvSpPr txBox="1"/>
          <p:nvPr/>
        </p:nvSpPr>
        <p:spPr>
          <a:xfrm>
            <a:off x="4386926" y="2392714"/>
            <a:ext cx="430449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Individuals were 68% (95% CI: 0.26 – 0.40) less likely to have been incarcerated in post-training period compared to the pre-training 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1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2600" b="0" noProof="0" dirty="0">
                <a:solidFill>
                  <a:schemeClr val="tx1"/>
                </a:solidFill>
                <a:latin typeface="+mj-lt"/>
              </a:rPr>
              <a:t>Unique opportunity to assess the impact and value for money of a structural, human-rights based HIV prevention intervention on reducing HIV incidence and fatal overdose associated with law enforcement and justice involvement</a:t>
            </a:r>
          </a:p>
          <a:p>
            <a:endParaRPr lang="en-US" sz="2600" b="0" dirty="0">
              <a:solidFill>
                <a:schemeClr val="tx1"/>
              </a:solidFill>
              <a:latin typeface="+mj-lt"/>
            </a:endParaRPr>
          </a:p>
          <a:p>
            <a:r>
              <a:rPr lang="en-US" sz="2600" b="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en-US" sz="2600" b="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was to evaluate the impact and cost-effectiveness of Escudo on preventing HIV transmission and fatal overdose among PWID in Tijuana, Mexico. </a:t>
            </a:r>
            <a:endParaRPr lang="en-GB" sz="2600" b="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GB" noProof="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441325"/>
            <a:ext cx="7632703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+mj-lt"/>
              </a:rPr>
              <a:t>Rationale and Objective of modelling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226" y="1516693"/>
            <a:ext cx="11490474" cy="4670286"/>
          </a:xfrm>
        </p:spPr>
        <p:txBody>
          <a:bodyPr>
            <a:normAutofit/>
          </a:bodyPr>
          <a:lstStyle/>
          <a:p>
            <a:r>
              <a:rPr lang="en-US" u="sng" dirty="0"/>
              <a:t>Model</a:t>
            </a:r>
            <a:r>
              <a:rPr lang="en-US" dirty="0"/>
              <a:t>: Adapted a published dynamic HIV transmission model among PWID calibrated to HIV prevalence, incidence, and incarceration in Tijuana, Mexico</a:t>
            </a:r>
            <a:r>
              <a:rPr lang="en-US" baseline="30000" dirty="0"/>
              <a:t>1,2</a:t>
            </a:r>
          </a:p>
          <a:p>
            <a:r>
              <a:rPr lang="en-GB" u="sng" dirty="0"/>
              <a:t>Intervention and Comparator</a:t>
            </a:r>
            <a:r>
              <a:rPr lang="en-GB" dirty="0"/>
              <a:t>: Simulated observed declines in incarceration among PWID after Escudo (68% reduction) for 2 years [observed impact] and 10 years [sustained impact] compared to a counterfactual of no incarceration changes.</a:t>
            </a:r>
          </a:p>
          <a:p>
            <a:r>
              <a:rPr lang="en-GB" u="sng" dirty="0"/>
              <a:t>Costs</a:t>
            </a:r>
            <a:r>
              <a:rPr lang="en-GB" dirty="0"/>
              <a:t>: Costs of Escudo obtained via micro-costing methods ($129 per officer trained). </a:t>
            </a:r>
            <a:r>
              <a:rPr lang="en-GB" u="sng" dirty="0"/>
              <a:t>Outcomes</a:t>
            </a:r>
            <a:r>
              <a:rPr lang="en-GB" dirty="0"/>
              <a:t>: HIV incidence, fatal overdose over 2 and 10 years</a:t>
            </a:r>
          </a:p>
          <a:p>
            <a:r>
              <a:rPr lang="en-GB" u="sng" dirty="0"/>
              <a:t>Cost-Effectiveness</a:t>
            </a:r>
            <a:r>
              <a:rPr lang="en-GB" dirty="0"/>
              <a:t>: Use 2 year intervention effect and 50 year time horizon. Track costs ($USD 2020) and health utilities (DALYs) among PWID and ex-PWID. Incremental cost-effectiveness ratio (ICER) compared to a willingness-to-pay threshold of per capita GDP in Mexico: $8,347 in 2020.</a:t>
            </a:r>
          </a:p>
          <a:p>
            <a:pPr marL="906463" lvl="1" indent="-45720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925" y="187349"/>
            <a:ext cx="9707855" cy="1223964"/>
          </a:xfrm>
        </p:spPr>
        <p:txBody>
          <a:bodyPr>
            <a:normAutofit/>
          </a:bodyPr>
          <a:lstStyle/>
          <a:p>
            <a:r>
              <a:rPr lang="en-US" dirty="0"/>
              <a:t>Modeling and economic evaluation of Escudo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B15D5-9790-2BB7-954E-B7631AF855E4}"/>
              </a:ext>
            </a:extLst>
          </p:cNvPr>
          <p:cNvSpPr txBox="1"/>
          <p:nvPr/>
        </p:nvSpPr>
        <p:spPr>
          <a:xfrm>
            <a:off x="445258" y="5790600"/>
            <a:ext cx="4641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dirty="0" err="1"/>
              <a:t>Borquez</a:t>
            </a:r>
            <a:r>
              <a:rPr lang="en-US" sz="1200" dirty="0"/>
              <a:t> et al., Lancet Public Health. 2018; 2. Cepeda et al., JIAS, 2020</a:t>
            </a:r>
          </a:p>
        </p:txBody>
      </p:sp>
    </p:spTree>
    <p:extLst>
      <p:ext uri="{BB962C8B-B14F-4D97-AF65-F5344CB8AC3E}">
        <p14:creationId xmlns:p14="http://schemas.microsoft.com/office/powerpoint/2010/main" val="271070064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566</TotalTime>
  <Words>839</Words>
  <Application>Microsoft Office PowerPoint</Application>
  <PresentationFormat>Widescreen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Verdana</vt:lpstr>
      <vt:lpstr>Courier New</vt:lpstr>
      <vt:lpstr>Arial</vt:lpstr>
      <vt:lpstr>AIDS2022</vt:lpstr>
      <vt:lpstr>Impact and cost-effectiveness of a police education programme on HIV and overdose among people who inject drugs in Tijuana, Mexico</vt:lpstr>
      <vt:lpstr>Conflict of interest disclosure</vt:lpstr>
      <vt:lpstr>Background</vt:lpstr>
      <vt:lpstr>Police education program in Tijuana, Mexico</vt:lpstr>
      <vt:lpstr>Police education program in Tijuana, Mexico</vt:lpstr>
      <vt:lpstr>Behaviors among police officers before and after police education</vt:lpstr>
      <vt:lpstr>Trends in incarceration in parallel cohort of PWID</vt:lpstr>
      <vt:lpstr>Rationale and Objective of modelling</vt:lpstr>
      <vt:lpstr>Modeling and economic evaluation of Escudo</vt:lpstr>
      <vt:lpstr>Impact and Cost-effectiveness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Cepeda, Javier</dc:creator>
  <cp:lastModifiedBy>Cepeda, Javier</cp:lastModifiedBy>
  <cp:revision>21</cp:revision>
  <dcterms:created xsi:type="dcterms:W3CDTF">2022-07-12T02:02:00Z</dcterms:created>
  <dcterms:modified xsi:type="dcterms:W3CDTF">2022-07-29T13:11:46Z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