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60" r:id="rId6"/>
    <p:sldId id="264" r:id="rId7"/>
    <p:sldId id="262" r:id="rId8"/>
    <p:sldId id="259" r:id="rId9"/>
    <p:sldId id="265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382"/>
    <a:srgbClr val="FF890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7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Recommendations from the IAS-Lancet Commission on Health and Human Rights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Session</a:t>
            </a:r>
            <a:r>
              <a:rPr lang="en-GB" dirty="0"/>
              <a:t>: Health and Human Rights</a:t>
            </a:r>
            <a:endParaRPr lang="en-GB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GB" sz="2000" b="1" dirty="0"/>
              <a:t>Sandra Hsu Hnin Mon </a:t>
            </a:r>
            <a:r>
              <a:rPr lang="en-GB" i="1" dirty="0"/>
              <a:t>Johns Hopkins University,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6300" y="1377156"/>
            <a:ext cx="7632700" cy="4103687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i="1" dirty="0"/>
              <a:t>I have no relevant financial relationships with ineligible companies to disclose.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883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73" y="1468106"/>
            <a:ext cx="10145253" cy="3921787"/>
          </a:xfrm>
        </p:spPr>
        <p:txBody>
          <a:bodyPr wrap="square" anchor="ctr">
            <a:noAutofit/>
          </a:bodyPr>
          <a:lstStyle/>
          <a:p>
            <a:r>
              <a:rPr lang="en-GB" sz="2800" b="1" dirty="0">
                <a:latin typeface="+mj-lt"/>
              </a:rPr>
              <a:t>Re-centre human rights </a:t>
            </a:r>
            <a:r>
              <a:rPr lang="en-GB" sz="2800" dirty="0">
                <a:latin typeface="+mj-lt"/>
              </a:rPr>
              <a:t>for human survival, </a:t>
            </a:r>
            <a:br>
              <a:rPr lang="en-GB" sz="2800" dirty="0">
                <a:latin typeface="+mj-lt"/>
              </a:rPr>
            </a:br>
            <a:br>
              <a:rPr lang="en-GB" sz="2800" dirty="0">
                <a:latin typeface="+mj-lt"/>
              </a:rPr>
            </a:br>
            <a:r>
              <a:rPr lang="en-GB" sz="2800" b="1" dirty="0">
                <a:latin typeface="+mj-lt"/>
              </a:rPr>
              <a:t>Recognize dignity </a:t>
            </a:r>
            <a:r>
              <a:rPr lang="en-GB" sz="2800" dirty="0">
                <a:latin typeface="+mj-lt"/>
              </a:rPr>
              <a:t>of the individual and equity within the collective,</a:t>
            </a:r>
            <a:br>
              <a:rPr lang="en-GB" sz="2800" dirty="0">
                <a:latin typeface="+mj-lt"/>
              </a:rPr>
            </a:br>
            <a:br>
              <a:rPr lang="en-GB" sz="2800" dirty="0">
                <a:latin typeface="+mj-lt"/>
              </a:rPr>
            </a:br>
            <a:r>
              <a:rPr lang="en-GB" sz="2800" b="1" dirty="0">
                <a:latin typeface="+mj-lt"/>
              </a:rPr>
              <a:t>Revitalize common cause </a:t>
            </a:r>
            <a:r>
              <a:rPr lang="en-GB" sz="2800" dirty="0">
                <a:latin typeface="+mj-lt"/>
              </a:rPr>
              <a:t>for cross-sector, transnational solidarity,</a:t>
            </a:r>
            <a:br>
              <a:rPr lang="en-GB" sz="2800" dirty="0">
                <a:latin typeface="+mj-lt"/>
              </a:rPr>
            </a:br>
            <a:br>
              <a:rPr lang="en-GB" sz="2800" dirty="0">
                <a:latin typeface="+mj-lt"/>
              </a:rPr>
            </a:br>
            <a:r>
              <a:rPr lang="en-GB" sz="2800" b="1" dirty="0">
                <a:latin typeface="+mj-lt"/>
              </a:rPr>
              <a:t>End impunity </a:t>
            </a:r>
            <a:r>
              <a:rPr lang="en-GB" sz="2800" dirty="0">
                <a:latin typeface="+mj-lt"/>
              </a:rPr>
              <a:t>to achieve justice for the bottom billion.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98567E4-9F4E-8C45-8BFE-9165224DF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373" y="5412248"/>
            <a:ext cx="8937938" cy="417035"/>
          </a:xfrm>
        </p:spPr>
        <p:txBody>
          <a:bodyPr>
            <a:noAutofit/>
          </a:bodyPr>
          <a:lstStyle/>
          <a:p>
            <a:pPr algn="r">
              <a:buSzPct val="200000"/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Overarching Goals,</a:t>
            </a:r>
            <a:br>
              <a:rPr lang="en-GB" sz="2000" b="1" i="1" dirty="0">
                <a:solidFill>
                  <a:schemeClr val="accent1"/>
                </a:solidFill>
                <a:latin typeface="+mj-lt"/>
              </a:rPr>
            </a:br>
            <a:r>
              <a:rPr lang="en-GB" sz="2000" b="1" i="1" dirty="0">
                <a:solidFill>
                  <a:schemeClr val="accent1"/>
                </a:solidFill>
                <a:latin typeface="+mj-lt"/>
              </a:rPr>
              <a:t>IAS-Lancet Commission on Health and Human Rights</a:t>
            </a:r>
          </a:p>
        </p:txBody>
      </p:sp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296" y="1839398"/>
            <a:ext cx="4828998" cy="4408292"/>
          </a:xfrm>
        </p:spPr>
        <p:txBody>
          <a:bodyPr anchor="ctr">
            <a:normAutofit/>
          </a:bodyPr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GB" noProof="0" dirty="0"/>
              <a:t>Acknowledgement</a:t>
            </a:r>
            <a:r>
              <a:rPr lang="en-GB" noProof="0" dirty="0">
                <a:solidFill>
                  <a:schemeClr val="accent2"/>
                </a:solidFill>
              </a:rPr>
              <a:t> &amp; </a:t>
            </a:r>
            <a:r>
              <a:rPr lang="en-GB" noProof="0" dirty="0"/>
              <a:t>Commitment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endParaRPr lang="en-GB" noProof="0" dirty="0"/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Analysis </a:t>
            </a:r>
            <a:r>
              <a:rPr lang="en-GB" dirty="0">
                <a:solidFill>
                  <a:schemeClr val="accent2"/>
                </a:solidFill>
              </a:rPr>
              <a:t>&amp; </a:t>
            </a:r>
            <a:r>
              <a:rPr lang="en-GB" dirty="0"/>
              <a:t>Documentation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endParaRPr lang="en-GB" dirty="0"/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GB" noProof="0" dirty="0"/>
              <a:t>Solidarity </a:t>
            </a:r>
            <a:r>
              <a:rPr lang="en-GB" noProof="0" dirty="0">
                <a:solidFill>
                  <a:schemeClr val="accent2"/>
                </a:solidFill>
              </a:rPr>
              <a:t>&amp;</a:t>
            </a:r>
            <a:r>
              <a:rPr lang="en-GB" noProof="0" dirty="0"/>
              <a:t> Mobilization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endParaRPr lang="en-GB" noProof="0" dirty="0"/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GB" noProof="0" dirty="0"/>
              <a:t>Accountability </a:t>
            </a:r>
            <a:r>
              <a:rPr lang="en-GB" noProof="0" dirty="0">
                <a:solidFill>
                  <a:schemeClr val="accent2"/>
                </a:solidFill>
              </a:rPr>
              <a:t>&amp;</a:t>
            </a:r>
            <a:r>
              <a:rPr lang="en-GB" noProof="0" dirty="0"/>
              <a:t> Reform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endParaRPr lang="en-GB" noProof="0" dirty="0"/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Alignment </a:t>
            </a:r>
            <a:r>
              <a:rPr lang="en-GB" dirty="0">
                <a:solidFill>
                  <a:schemeClr val="accent2"/>
                </a:solidFill>
              </a:rPr>
              <a:t>&amp;</a:t>
            </a:r>
            <a:r>
              <a:rPr lang="en-GB" dirty="0"/>
              <a:t> Cross-Adherence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endParaRPr lang="en-GB" dirty="0"/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GB" noProof="0" dirty="0"/>
              <a:t>Translation </a:t>
            </a:r>
            <a:r>
              <a:rPr lang="en-GB" noProof="0" dirty="0">
                <a:solidFill>
                  <a:schemeClr val="accent2"/>
                </a:solidFill>
              </a:rPr>
              <a:t>&amp;</a:t>
            </a:r>
            <a:r>
              <a:rPr lang="en-GB" noProof="0" dirty="0"/>
              <a:t> Implementation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795" y="269894"/>
            <a:ext cx="8464024" cy="1223964"/>
          </a:xfrm>
        </p:spPr>
        <p:txBody>
          <a:bodyPr/>
          <a:lstStyle/>
          <a:p>
            <a:r>
              <a:rPr lang="en-GB" noProof="0" dirty="0"/>
              <a:t>Commission Recommendations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B876C1-8AAA-6D47-99C1-1B0149791C5D}"/>
              </a:ext>
            </a:extLst>
          </p:cNvPr>
          <p:cNvSpPr txBox="1">
            <a:spLocks/>
          </p:cNvSpPr>
          <p:nvPr/>
        </p:nvSpPr>
        <p:spPr>
          <a:xfrm>
            <a:off x="5672126" y="1745390"/>
            <a:ext cx="6321777" cy="832715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+mn-lt"/>
                <a:ea typeface="IAS Ribbon Sans Bold" pitchFamily="2" charset="0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b="0" dirty="0">
                <a:solidFill>
                  <a:schemeClr val="tx1"/>
                </a:solidFill>
              </a:rPr>
              <a:t>Mainstream and </a:t>
            </a:r>
            <a:r>
              <a:rPr lang="en-GB" sz="1700" dirty="0">
                <a:solidFill>
                  <a:schemeClr val="tx1"/>
                </a:solidFill>
              </a:rPr>
              <a:t>re-centre human rights in global health</a:t>
            </a:r>
            <a:r>
              <a:rPr lang="en-GB" sz="1700" b="0" dirty="0">
                <a:solidFill>
                  <a:schemeClr val="tx1"/>
                </a:solidFill>
              </a:rPr>
              <a:t>, common cause based on social justice, inclusion and equity. </a:t>
            </a:r>
            <a:endParaRPr lang="en-US" sz="17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146D43D-5391-F84F-8CFF-73E48DF07B3D}"/>
              </a:ext>
            </a:extLst>
          </p:cNvPr>
          <p:cNvSpPr txBox="1">
            <a:spLocks/>
          </p:cNvSpPr>
          <p:nvPr/>
        </p:nvSpPr>
        <p:spPr>
          <a:xfrm>
            <a:off x="5672126" y="2630633"/>
            <a:ext cx="6321777" cy="654756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+mn-lt"/>
                <a:ea typeface="IAS Ribbon Sans Bold" pitchFamily="2" charset="0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0" dirty="0">
                <a:solidFill>
                  <a:schemeClr val="tx1"/>
                </a:solidFill>
              </a:rPr>
              <a:t>Strengthen and broaden the </a:t>
            </a:r>
            <a:r>
              <a:rPr lang="en-US" sz="1700" dirty="0">
                <a:solidFill>
                  <a:schemeClr val="tx1"/>
                </a:solidFill>
              </a:rPr>
              <a:t>evidence base for rights abuses as social determinants of health</a:t>
            </a:r>
            <a:r>
              <a:rPr lang="en-US" sz="1700" b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85AB04C-6E62-094A-86D3-EEDFDF34B2D1}"/>
              </a:ext>
            </a:extLst>
          </p:cNvPr>
          <p:cNvSpPr txBox="1">
            <a:spLocks/>
          </p:cNvSpPr>
          <p:nvPr/>
        </p:nvSpPr>
        <p:spPr>
          <a:xfrm>
            <a:off x="5672126" y="4123200"/>
            <a:ext cx="6321777" cy="654756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vert="horz" lIns="0" tIns="0" rIns="0" bIns="0" rtlCol="0" anchor="ctr"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+mn-lt"/>
                <a:ea typeface="IAS Ribbon Sans Bold" pitchFamily="2" charset="0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Remove impunity </a:t>
            </a:r>
            <a:r>
              <a:rPr lang="en-US" b="0" dirty="0">
                <a:solidFill>
                  <a:schemeClr val="tx1"/>
                </a:solidFill>
              </a:rPr>
              <a:t>by establishing transnational accountability mechanisms for health and human rights obligations.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B1B2DAF-8E1E-DD4C-9EAC-37BF5C833626}"/>
              </a:ext>
            </a:extLst>
          </p:cNvPr>
          <p:cNvSpPr txBox="1">
            <a:spLocks/>
          </p:cNvSpPr>
          <p:nvPr/>
        </p:nvSpPr>
        <p:spPr>
          <a:xfrm>
            <a:off x="5672126" y="4852997"/>
            <a:ext cx="6321777" cy="654756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+mn-lt"/>
                <a:ea typeface="IAS Ribbon Sans Bold" pitchFamily="2" charset="0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0" dirty="0">
                <a:solidFill>
                  <a:schemeClr val="tx1"/>
                </a:solidFill>
              </a:rPr>
              <a:t>Leverage </a:t>
            </a:r>
            <a:r>
              <a:rPr lang="en-US" sz="1700" dirty="0">
                <a:solidFill>
                  <a:schemeClr val="tx1"/>
                </a:solidFill>
              </a:rPr>
              <a:t>existing human rights architecture </a:t>
            </a:r>
            <a:r>
              <a:rPr lang="en-US" sz="1700" b="0" dirty="0">
                <a:solidFill>
                  <a:schemeClr val="tx1"/>
                </a:solidFill>
              </a:rPr>
              <a:t>to promote health and wellbeing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2C46B6-F893-6D44-8C42-F0F356F3B2EE}"/>
              </a:ext>
            </a:extLst>
          </p:cNvPr>
          <p:cNvSpPr txBox="1">
            <a:spLocks/>
          </p:cNvSpPr>
          <p:nvPr/>
        </p:nvSpPr>
        <p:spPr>
          <a:xfrm>
            <a:off x="5672126" y="5605372"/>
            <a:ext cx="6321777" cy="654756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+mn-lt"/>
                <a:ea typeface="IAS Ribbon Sans Bold" pitchFamily="2" charset="0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0" dirty="0">
                <a:solidFill>
                  <a:schemeClr val="tx1"/>
                </a:solidFill>
              </a:rPr>
              <a:t>Translate human rights principles into </a:t>
            </a:r>
            <a:r>
              <a:rPr lang="en-US" sz="1700" dirty="0">
                <a:solidFill>
                  <a:schemeClr val="tx1"/>
                </a:solidFill>
              </a:rPr>
              <a:t>actionable policies</a:t>
            </a:r>
            <a:r>
              <a:rPr lang="en-US" sz="1700" b="0" dirty="0">
                <a:solidFill>
                  <a:schemeClr val="tx1"/>
                </a:solidFill>
              </a:rPr>
              <a:t> that ensure all above.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6DCA9F-DB69-5A44-89A0-3D6FE9ADC3DA}"/>
              </a:ext>
            </a:extLst>
          </p:cNvPr>
          <p:cNvSpPr txBox="1">
            <a:spLocks/>
          </p:cNvSpPr>
          <p:nvPr/>
        </p:nvSpPr>
        <p:spPr>
          <a:xfrm>
            <a:off x="5672126" y="3360773"/>
            <a:ext cx="6321777" cy="654756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vert="horz" lIns="0" tIns="0" rIns="0" bIns="0" rtlCol="0" anchor="ctr">
            <a:normAutofit fontScale="925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+mn-lt"/>
                <a:ea typeface="IAS Ribbon Sans Bold" pitchFamily="2" charset="0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Empower </a:t>
            </a:r>
            <a:r>
              <a:rPr lang="en-US" dirty="0">
                <a:solidFill>
                  <a:schemeClr val="tx1"/>
                </a:solidFill>
              </a:rPr>
              <a:t>collective, proactive, and effective action </a:t>
            </a:r>
            <a:r>
              <a:rPr lang="en-US" b="0" dirty="0">
                <a:solidFill>
                  <a:schemeClr val="tx1"/>
                </a:solidFill>
              </a:rPr>
              <a:t>to advance health and human rights protections.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42B4643-0C79-B047-A8AA-83F4A32DC645}"/>
              </a:ext>
            </a:extLst>
          </p:cNvPr>
          <p:cNvCxnSpPr>
            <a:cxnSpLocks/>
          </p:cNvCxnSpPr>
          <p:nvPr/>
        </p:nvCxnSpPr>
        <p:spPr>
          <a:xfrm flipV="1">
            <a:off x="4178666" y="2931901"/>
            <a:ext cx="1305242" cy="1"/>
          </a:xfrm>
          <a:prstGeom prst="straightConnector1">
            <a:avLst/>
          </a:prstGeom>
          <a:ln w="31750" cmpd="sng">
            <a:solidFill>
              <a:schemeClr val="accent1">
                <a:alpha val="63000"/>
              </a:schemeClr>
            </a:solidFill>
            <a:prstDash val="lgDash"/>
            <a:miter lim="800000"/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493CC0-D053-A34D-BFFE-368EC04B6F1B}"/>
              </a:ext>
            </a:extLst>
          </p:cNvPr>
          <p:cNvCxnSpPr>
            <a:cxnSpLocks/>
          </p:cNvCxnSpPr>
          <p:nvPr/>
        </p:nvCxnSpPr>
        <p:spPr>
          <a:xfrm flipV="1">
            <a:off x="5142803" y="2165938"/>
            <a:ext cx="341105" cy="1"/>
          </a:xfrm>
          <a:prstGeom prst="straightConnector1">
            <a:avLst/>
          </a:prstGeom>
          <a:ln w="31750" cmpd="sng">
            <a:solidFill>
              <a:schemeClr val="accent1">
                <a:alpha val="63000"/>
              </a:schemeClr>
            </a:solidFill>
            <a:prstDash val="lgDash"/>
            <a:miter lim="800000"/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1A1A1F9-D4C1-4244-98E3-97850AA37C3E}"/>
              </a:ext>
            </a:extLst>
          </p:cNvPr>
          <p:cNvCxnSpPr>
            <a:cxnSpLocks/>
          </p:cNvCxnSpPr>
          <p:nvPr/>
        </p:nvCxnSpPr>
        <p:spPr>
          <a:xfrm flipV="1">
            <a:off x="3943394" y="3675625"/>
            <a:ext cx="1540514" cy="1"/>
          </a:xfrm>
          <a:prstGeom prst="straightConnector1">
            <a:avLst/>
          </a:prstGeom>
          <a:ln w="31750" cmpd="sng">
            <a:solidFill>
              <a:schemeClr val="accent1">
                <a:alpha val="63000"/>
              </a:schemeClr>
            </a:solidFill>
            <a:prstDash val="lgDash"/>
            <a:miter lim="800000"/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222A47C-2F1A-D448-891A-C5C817999952}"/>
              </a:ext>
            </a:extLst>
          </p:cNvPr>
          <p:cNvCxnSpPr>
            <a:cxnSpLocks/>
          </p:cNvCxnSpPr>
          <p:nvPr/>
        </p:nvCxnSpPr>
        <p:spPr>
          <a:xfrm flipV="1">
            <a:off x="3943394" y="4429518"/>
            <a:ext cx="1540514" cy="1"/>
          </a:xfrm>
          <a:prstGeom prst="straightConnector1">
            <a:avLst/>
          </a:prstGeom>
          <a:ln w="31750" cmpd="sng">
            <a:solidFill>
              <a:schemeClr val="accent1">
                <a:alpha val="63000"/>
              </a:schemeClr>
            </a:solidFill>
            <a:prstDash val="lgDash"/>
            <a:miter lim="800000"/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E6C3D61-9A42-F146-807C-40D2670FB5DC}"/>
              </a:ext>
            </a:extLst>
          </p:cNvPr>
          <p:cNvCxnSpPr>
            <a:cxnSpLocks/>
          </p:cNvCxnSpPr>
          <p:nvPr/>
        </p:nvCxnSpPr>
        <p:spPr>
          <a:xfrm flipV="1">
            <a:off x="4623549" y="5155323"/>
            <a:ext cx="849279" cy="1"/>
          </a:xfrm>
          <a:prstGeom prst="straightConnector1">
            <a:avLst/>
          </a:prstGeom>
          <a:ln w="31750" cmpd="sng">
            <a:solidFill>
              <a:schemeClr val="accent1">
                <a:alpha val="63000"/>
              </a:schemeClr>
            </a:solidFill>
            <a:prstDash val="lgDash"/>
            <a:miter lim="800000"/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4D554DA-7F34-5F44-9122-E8BFB5861E72}"/>
              </a:ext>
            </a:extLst>
          </p:cNvPr>
          <p:cNvCxnSpPr>
            <a:cxnSpLocks/>
          </p:cNvCxnSpPr>
          <p:nvPr/>
        </p:nvCxnSpPr>
        <p:spPr>
          <a:xfrm flipV="1">
            <a:off x="4638725" y="5907698"/>
            <a:ext cx="849279" cy="1"/>
          </a:xfrm>
          <a:prstGeom prst="straightConnector1">
            <a:avLst/>
          </a:prstGeom>
          <a:ln w="31750" cmpd="sng">
            <a:solidFill>
              <a:schemeClr val="accent1">
                <a:alpha val="63000"/>
              </a:schemeClr>
            </a:solidFill>
            <a:prstDash val="lgDash"/>
            <a:miter lim="800000"/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966" y="165378"/>
            <a:ext cx="7632700" cy="833375"/>
          </a:xfrm>
        </p:spPr>
        <p:txBody>
          <a:bodyPr anchor="ctr"/>
          <a:lstStyle/>
          <a:p>
            <a:r>
              <a:rPr lang="en-GB" dirty="0"/>
              <a:t>Process &amp; Next Steps</a:t>
            </a:r>
            <a:endParaRPr lang="en-GB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B2C9C8E-3879-6C4E-BECE-2D775FA9839C}"/>
              </a:ext>
            </a:extLst>
          </p:cNvPr>
          <p:cNvSpPr txBox="1">
            <a:spLocks/>
          </p:cNvSpPr>
          <p:nvPr/>
        </p:nvSpPr>
        <p:spPr>
          <a:xfrm>
            <a:off x="2695966" y="2026014"/>
            <a:ext cx="3312352" cy="2805971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+mn-lt"/>
                <a:ea typeface="IAS Ribbon Sans Bold" pitchFamily="2" charset="0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In active revision,</a:t>
            </a:r>
          </a:p>
          <a:p>
            <a:r>
              <a:rPr lang="en-GB" sz="2400" dirty="0">
                <a:solidFill>
                  <a:schemeClr val="tx1"/>
                </a:solidFill>
              </a:rPr>
              <a:t>Input welcome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02C7AC-6509-B94A-8934-26D5C2BD5210}"/>
              </a:ext>
            </a:extLst>
          </p:cNvPr>
          <p:cNvSpPr/>
          <p:nvPr/>
        </p:nvSpPr>
        <p:spPr>
          <a:xfrm>
            <a:off x="6008318" y="1316915"/>
            <a:ext cx="5506871" cy="4751387"/>
          </a:xfrm>
          <a:prstGeom prst="rect">
            <a:avLst/>
          </a:prstGeom>
          <a:solidFill>
            <a:srgbClr val="07638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913"/>
            <a:r>
              <a:rPr lang="en-GB" sz="2000" b="1" dirty="0">
                <a:solidFill>
                  <a:schemeClr val="bg2"/>
                </a:solidFill>
                <a:latin typeface="+mj-lt"/>
              </a:rPr>
              <a:t>Commissioners &amp; Key Contributors</a:t>
            </a:r>
          </a:p>
          <a:p>
            <a:pPr marL="61913"/>
            <a:br>
              <a:rPr lang="en-GB" sz="1700" i="1" dirty="0">
                <a:solidFill>
                  <a:schemeClr val="bg2"/>
                </a:solidFill>
              </a:rPr>
            </a:br>
            <a:r>
              <a:rPr lang="en-GB" sz="1700" i="1" dirty="0">
                <a:solidFill>
                  <a:schemeClr val="bg2"/>
                </a:solidFill>
              </a:rPr>
              <a:t>Co-chairs: </a:t>
            </a:r>
            <a:r>
              <a:rPr lang="en-GB" sz="1700" dirty="0" err="1">
                <a:solidFill>
                  <a:schemeClr val="bg2"/>
                </a:solidFill>
              </a:rPr>
              <a:t>Adeeba</a:t>
            </a:r>
            <a:r>
              <a:rPr lang="en-GB" sz="1700" dirty="0">
                <a:solidFill>
                  <a:schemeClr val="bg2"/>
                </a:solidFill>
              </a:rPr>
              <a:t> Kamarulzaman, Chris </a:t>
            </a:r>
            <a:r>
              <a:rPr lang="en-GB" sz="1700" dirty="0" err="1">
                <a:solidFill>
                  <a:schemeClr val="bg2"/>
                </a:solidFill>
              </a:rPr>
              <a:t>Beyrer</a:t>
            </a:r>
            <a:r>
              <a:rPr lang="en-GB" sz="1700" dirty="0">
                <a:solidFill>
                  <a:schemeClr val="bg2"/>
                </a:solidFill>
              </a:rPr>
              <a:t> </a:t>
            </a:r>
          </a:p>
          <a:p>
            <a:pPr marL="61913"/>
            <a:endParaRPr lang="en-GB" sz="1700" dirty="0">
              <a:solidFill>
                <a:schemeClr val="bg2"/>
              </a:solidFill>
            </a:endParaRPr>
          </a:p>
          <a:p>
            <a:pPr marL="61913"/>
            <a:r>
              <a:rPr lang="en-GB" sz="1700" dirty="0">
                <a:solidFill>
                  <a:schemeClr val="bg2"/>
                </a:solidFill>
              </a:rPr>
              <a:t>Pascale </a:t>
            </a:r>
            <a:r>
              <a:rPr lang="en-GB" sz="1700" dirty="0" err="1">
                <a:solidFill>
                  <a:schemeClr val="bg2"/>
                </a:solidFill>
              </a:rPr>
              <a:t>Allotey</a:t>
            </a:r>
            <a:r>
              <a:rPr lang="en-GB" sz="1700" dirty="0">
                <a:solidFill>
                  <a:schemeClr val="bg2"/>
                </a:solidFill>
              </a:rPr>
              <a:t>, Joseph J Amon, Stefan D </a:t>
            </a:r>
            <a:r>
              <a:rPr lang="en-GB" sz="1700" dirty="0" err="1">
                <a:solidFill>
                  <a:schemeClr val="bg2"/>
                </a:solidFill>
              </a:rPr>
              <a:t>Baral</a:t>
            </a:r>
            <a:r>
              <a:rPr lang="en-GB" sz="1700" dirty="0">
                <a:solidFill>
                  <a:schemeClr val="bg2"/>
                </a:solidFill>
              </a:rPr>
              <a:t>, Mary T Bassett, Javier Cepeda, Harriet Deacon, Lorraine T Dean, </a:t>
            </a:r>
            <a:r>
              <a:rPr lang="en-GB" sz="1700" dirty="0" err="1">
                <a:solidFill>
                  <a:schemeClr val="bg2"/>
                </a:solidFill>
              </a:rPr>
              <a:t>Lilianne</a:t>
            </a:r>
            <a:r>
              <a:rPr lang="en-GB" sz="1700" dirty="0">
                <a:solidFill>
                  <a:schemeClr val="bg2"/>
                </a:solidFill>
              </a:rPr>
              <a:t> Fan, Rita </a:t>
            </a:r>
            <a:r>
              <a:rPr lang="en-GB" sz="1700" dirty="0" err="1">
                <a:solidFill>
                  <a:schemeClr val="bg2"/>
                </a:solidFill>
              </a:rPr>
              <a:t>Giacaman</a:t>
            </a:r>
            <a:r>
              <a:rPr lang="en-GB" sz="1700" dirty="0">
                <a:solidFill>
                  <a:schemeClr val="bg2"/>
                </a:solidFill>
              </a:rPr>
              <a:t>, Carolyn Gomes, Sofia </a:t>
            </a:r>
            <a:r>
              <a:rPr lang="en-GB" sz="1700" dirty="0" err="1">
                <a:solidFill>
                  <a:schemeClr val="bg2"/>
                </a:solidFill>
              </a:rPr>
              <a:t>Gruskin</a:t>
            </a:r>
            <a:r>
              <a:rPr lang="en-GB" sz="1700" dirty="0">
                <a:solidFill>
                  <a:schemeClr val="bg2"/>
                </a:solidFill>
              </a:rPr>
              <a:t>, Michael Isbell, Samer </a:t>
            </a:r>
            <a:r>
              <a:rPr lang="en-GB" sz="1700" dirty="0" err="1">
                <a:solidFill>
                  <a:schemeClr val="bg2"/>
                </a:solidFill>
              </a:rPr>
              <a:t>Jabbour</a:t>
            </a:r>
            <a:r>
              <a:rPr lang="en-GB" sz="1700" dirty="0">
                <a:solidFill>
                  <a:schemeClr val="bg2"/>
                </a:solidFill>
              </a:rPr>
              <a:t>, </a:t>
            </a:r>
            <a:r>
              <a:rPr lang="en-GB" sz="1700" dirty="0" err="1">
                <a:solidFill>
                  <a:schemeClr val="bg2"/>
                </a:solidFill>
              </a:rPr>
              <a:t>Kasoka</a:t>
            </a:r>
            <a:r>
              <a:rPr lang="en-GB" sz="1700" dirty="0">
                <a:solidFill>
                  <a:schemeClr val="bg2"/>
                </a:solidFill>
              </a:rPr>
              <a:t> </a:t>
            </a:r>
            <a:r>
              <a:rPr lang="en-GB" sz="1700" dirty="0" err="1">
                <a:solidFill>
                  <a:schemeClr val="bg2"/>
                </a:solidFill>
              </a:rPr>
              <a:t>Kasoka</a:t>
            </a:r>
            <a:r>
              <a:rPr lang="en-GB" sz="1700" dirty="0">
                <a:solidFill>
                  <a:schemeClr val="bg2"/>
                </a:solidFill>
              </a:rPr>
              <a:t>, Michel Kazatchkine, Carrie Lyons, Lucy </a:t>
            </a:r>
            <a:r>
              <a:rPr lang="en-GB" sz="1700" dirty="0" err="1">
                <a:solidFill>
                  <a:schemeClr val="bg2"/>
                </a:solidFill>
              </a:rPr>
              <a:t>Stackpool</a:t>
            </a:r>
            <a:r>
              <a:rPr lang="en-GB" sz="1700" dirty="0">
                <a:solidFill>
                  <a:schemeClr val="bg2"/>
                </a:solidFill>
              </a:rPr>
              <a:t>-Moore, Allan </a:t>
            </a:r>
            <a:r>
              <a:rPr lang="en-GB" sz="1700" dirty="0" err="1">
                <a:solidFill>
                  <a:schemeClr val="bg2"/>
                </a:solidFill>
              </a:rPr>
              <a:t>Maleche</a:t>
            </a:r>
            <a:r>
              <a:rPr lang="en-GB" sz="1700" dirty="0">
                <a:solidFill>
                  <a:schemeClr val="bg2"/>
                </a:solidFill>
              </a:rPr>
              <a:t>, Natasha Martin, Martin McKee, </a:t>
            </a:r>
            <a:r>
              <a:rPr lang="en-GB" sz="1700" dirty="0" err="1">
                <a:solidFill>
                  <a:schemeClr val="bg2"/>
                </a:solidFill>
              </a:rPr>
              <a:t>Sharmistha</a:t>
            </a:r>
            <a:r>
              <a:rPr lang="en-GB" sz="1700" dirty="0">
                <a:solidFill>
                  <a:schemeClr val="bg2"/>
                </a:solidFill>
              </a:rPr>
              <a:t> Mishra, Sandra Hsu Hnin Mon, Vera Paiva, Alena </a:t>
            </a:r>
            <a:r>
              <a:rPr lang="en-GB" sz="1700" dirty="0" err="1">
                <a:solidFill>
                  <a:schemeClr val="bg2"/>
                </a:solidFill>
              </a:rPr>
              <a:t>Peryskina</a:t>
            </a:r>
            <a:r>
              <a:rPr lang="en-GB" sz="1700" dirty="0">
                <a:solidFill>
                  <a:schemeClr val="bg2"/>
                </a:solidFill>
              </a:rPr>
              <a:t>, </a:t>
            </a:r>
            <a:r>
              <a:rPr lang="en-GB" sz="1700" dirty="0" err="1">
                <a:solidFill>
                  <a:schemeClr val="bg2"/>
                </a:solidFill>
              </a:rPr>
              <a:t>Dainius</a:t>
            </a:r>
            <a:r>
              <a:rPr lang="en-GB" sz="1700" dirty="0">
                <a:solidFill>
                  <a:schemeClr val="bg2"/>
                </a:solidFill>
              </a:rPr>
              <a:t> </a:t>
            </a:r>
            <a:r>
              <a:rPr lang="en-GB" sz="1700" dirty="0" err="1">
                <a:solidFill>
                  <a:schemeClr val="bg2"/>
                </a:solidFill>
              </a:rPr>
              <a:t>Pūras</a:t>
            </a:r>
            <a:r>
              <a:rPr lang="en-GB" sz="1700" dirty="0">
                <a:solidFill>
                  <a:schemeClr val="bg2"/>
                </a:solidFill>
              </a:rPr>
              <a:t>, Leonard Rubenstein, </a:t>
            </a:r>
            <a:r>
              <a:rPr lang="en-GB" sz="1700" dirty="0" err="1">
                <a:solidFill>
                  <a:schemeClr val="bg2"/>
                </a:solidFill>
              </a:rPr>
              <a:t>Gergon</a:t>
            </a:r>
            <a:r>
              <a:rPr lang="en-GB" sz="1700" dirty="0">
                <a:solidFill>
                  <a:schemeClr val="bg2"/>
                </a:solidFill>
              </a:rPr>
              <a:t> </a:t>
            </a:r>
            <a:r>
              <a:rPr lang="en-GB" sz="1700" dirty="0" err="1">
                <a:solidFill>
                  <a:schemeClr val="bg2"/>
                </a:solidFill>
              </a:rPr>
              <a:t>Smoger</a:t>
            </a:r>
            <a:r>
              <a:rPr lang="en-GB" sz="1700" dirty="0">
                <a:solidFill>
                  <a:schemeClr val="bg2"/>
                </a:solidFill>
              </a:rPr>
              <a:t>, and Peter Vickerman.</a:t>
            </a:r>
          </a:p>
          <a:p>
            <a:pPr marL="61913"/>
            <a:endParaRPr lang="en-GB" sz="1700" dirty="0">
              <a:solidFill>
                <a:schemeClr val="bg2"/>
              </a:solidFill>
            </a:endParaRPr>
          </a:p>
          <a:p>
            <a:pPr marL="61913"/>
            <a:r>
              <a:rPr lang="en-GB" sz="1700" dirty="0">
                <a:solidFill>
                  <a:schemeClr val="bg2"/>
                </a:solidFill>
              </a:rPr>
              <a:t>(Coordination by Jenny Jun)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1D54A-A86A-1340-8833-E07E5568DBD3}"/>
              </a:ext>
            </a:extLst>
          </p:cNvPr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FF890E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2331A-2A7D-404C-8778-37F3305DD445}"/>
              </a:ext>
            </a:extLst>
          </p:cNvPr>
          <p:cNvSpPr txBox="1"/>
          <p:nvPr/>
        </p:nvSpPr>
        <p:spPr>
          <a:xfrm>
            <a:off x="3030070" y="2844224"/>
            <a:ext cx="6131859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0" b="1" dirty="0">
                <a:solidFill>
                  <a:schemeClr val="bg2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04746224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5E06B7-DDBB-4F17-98CB-021724843583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8f9d799d-7b27-4542-a589-fc3f0c3bda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</Template>
  <TotalTime>483</TotalTime>
  <Words>324</Words>
  <Application>Microsoft Macintosh PowerPoint</Application>
  <PresentationFormat>Widescreen</PresentationFormat>
  <Paragraphs>36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Verdana</vt:lpstr>
      <vt:lpstr>Courier New</vt:lpstr>
      <vt:lpstr>AIDS2022</vt:lpstr>
      <vt:lpstr>Recommendations from the IAS-Lancet Commission on Health and Human Rights</vt:lpstr>
      <vt:lpstr>PowerPoint Presentation</vt:lpstr>
      <vt:lpstr>Re-centre human rights for human survival,   Recognize dignity of the individual and equity within the collective,  Revitalize common cause for cross-sector, transnational solidarity,  End impunity to achieve justice for the bottom billion.</vt:lpstr>
      <vt:lpstr>Commission Recommendations</vt:lpstr>
      <vt:lpstr>Process &amp;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Sandra Hsu Hnin Mon</dc:creator>
  <cp:lastModifiedBy>Sandra Hsu Hnin Mon</cp:lastModifiedBy>
  <cp:revision>7</cp:revision>
  <dcterms:created xsi:type="dcterms:W3CDTF">2022-07-22T19:39:09Z</dcterms:created>
  <dcterms:modified xsi:type="dcterms:W3CDTF">2022-07-23T03:48:54Z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