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4"/>
  </p:sldMasterIdLst>
  <p:notesMasterIdLst>
    <p:notesMasterId r:id="rId22"/>
  </p:notesMasterIdLst>
  <p:sldIdLst>
    <p:sldId id="256" r:id="rId5"/>
    <p:sldId id="271" r:id="rId6"/>
    <p:sldId id="272" r:id="rId7"/>
    <p:sldId id="278" r:id="rId8"/>
    <p:sldId id="279" r:id="rId9"/>
    <p:sldId id="273" r:id="rId10"/>
    <p:sldId id="281" r:id="rId11"/>
    <p:sldId id="280" r:id="rId12"/>
    <p:sldId id="275" r:id="rId13"/>
    <p:sldId id="277" r:id="rId14"/>
    <p:sldId id="282" r:id="rId15"/>
    <p:sldId id="288" r:id="rId16"/>
    <p:sldId id="290" r:id="rId17"/>
    <p:sldId id="293" r:id="rId18"/>
    <p:sldId id="285" r:id="rId19"/>
    <p:sldId id="291" r:id="rId20"/>
    <p:sldId id="289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Source Sans Pro" panose="020B0503030403020204" pitchFamily="3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382"/>
    <a:srgbClr val="FF9D3B"/>
    <a:srgbClr val="FF890E"/>
    <a:srgbClr val="0A89B6"/>
    <a:srgbClr val="07BEBA"/>
    <a:srgbClr val="2F1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4" autoAdjust="0"/>
    <p:restoredTop sz="78909" autoAdjust="0"/>
  </p:normalViewPr>
  <p:slideViewPr>
    <p:cSldViewPr snapToGrid="0" snapToObjects="1">
      <p:cViewPr>
        <p:scale>
          <a:sx n="61" d="100"/>
          <a:sy n="61" d="100"/>
        </p:scale>
        <p:origin x="626" y="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inbowhealthontario.ca/TransHealthGuide/intro-needforcare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Thanks for inviting me to present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312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Masculinizing hormone therapy is associated with: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Increased muscle mass and strength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Body fat redistribution from buttock, hip and thighs to the abdomen and mid-section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Increased total cholesterol, LDL 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triglicerydes</a:t>
            </a:r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as well as decreased HDL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And increase in bone density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185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AdvOT46dcae81"/>
              </a:rPr>
              <a:t>Hormone therapy increases body weight in both gender identities. </a:t>
            </a:r>
          </a:p>
          <a:p>
            <a:endParaRPr lang="en-US" sz="1800" b="0" i="0" dirty="0">
              <a:solidFill>
                <a:srgbClr val="000000"/>
              </a:solidFill>
              <a:effectLst/>
              <a:latin typeface="AdvOT46dcae81"/>
            </a:endParaRP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AdvOT46dcae81"/>
              </a:rPr>
              <a:t>In a longitudinal study of 470 individuals in the US, treatment with gender-af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dvOT46dcae81+fb"/>
              </a:rPr>
              <a:t>fi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dvOT46dcae81"/>
              </a:rPr>
              <a:t>rming hormone therapy was associated with an increase in mean body weight within 2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dvOT46dcae81+20"/>
              </a:rPr>
              <a:t>–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dvOT46dcae81"/>
              </a:rPr>
              <a:t>4 months among trans men and after 22 months among trans women.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1800" b="0" i="0" dirty="0">
              <a:solidFill>
                <a:srgbClr val="000000"/>
              </a:solidFill>
              <a:effectLst/>
              <a:latin typeface="AdvOT46dcae81"/>
            </a:endParaRP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AdvOT46dcae81"/>
              </a:rPr>
              <a:t>As compared with transfeminine individuals, transmasculine individuals have greater rates of obesity and weight gain before and during hormone therapy.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953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what to expect in a context of hormone therapy and ARV concomitant use, especially the new ARVs?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878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concomitant</a:t>
            </a:r>
            <a:r>
              <a:rPr lang="pt-BR" dirty="0"/>
              <a:t> use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hormone</a:t>
            </a:r>
            <a:r>
              <a:rPr lang="pt-BR" dirty="0"/>
              <a:t> </a:t>
            </a:r>
            <a:r>
              <a:rPr lang="pt-BR" dirty="0" err="1"/>
              <a:t>therapy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ARVs</a:t>
            </a:r>
            <a:r>
              <a:rPr lang="pt-BR" dirty="0"/>
              <a:t> </a:t>
            </a:r>
            <a:r>
              <a:rPr lang="pt-BR" dirty="0" err="1"/>
              <a:t>raises</a:t>
            </a:r>
            <a:r>
              <a:rPr lang="pt-BR" dirty="0"/>
              <a:t> some </a:t>
            </a:r>
            <a:r>
              <a:rPr lang="pt-BR" dirty="0" err="1"/>
              <a:t>concerns</a:t>
            </a:r>
            <a:r>
              <a:rPr lang="pt-BR" dirty="0"/>
              <a:t> </a:t>
            </a:r>
            <a:r>
              <a:rPr lang="pt-BR" dirty="0" err="1"/>
              <a:t>such</a:t>
            </a:r>
            <a:r>
              <a:rPr lang="pt-BR" dirty="0"/>
              <a:t> as </a:t>
            </a:r>
            <a:r>
              <a:rPr lang="pt-BR" dirty="0" err="1"/>
              <a:t>potential</a:t>
            </a:r>
            <a:r>
              <a:rPr lang="pt-BR" dirty="0"/>
              <a:t> </a:t>
            </a:r>
            <a:r>
              <a:rPr lang="pt-BR" dirty="0" err="1"/>
              <a:t>drug</a:t>
            </a:r>
            <a:r>
              <a:rPr lang="pt-BR" dirty="0"/>
              <a:t> </a:t>
            </a:r>
            <a:r>
              <a:rPr lang="pt-BR" dirty="0" err="1"/>
              <a:t>drug</a:t>
            </a:r>
            <a:r>
              <a:rPr lang="pt-BR" dirty="0"/>
              <a:t> </a:t>
            </a:r>
            <a:r>
              <a:rPr lang="pt-BR" dirty="0" err="1"/>
              <a:t>interactions</a:t>
            </a:r>
            <a:r>
              <a:rPr lang="pt-BR" dirty="0"/>
              <a:t>, </a:t>
            </a:r>
            <a:r>
              <a:rPr lang="pt-BR" dirty="0" err="1"/>
              <a:t>impact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efficacy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increases</a:t>
            </a:r>
            <a:r>
              <a:rPr lang="pt-BR" dirty="0"/>
              <a:t> adverse </a:t>
            </a:r>
            <a:r>
              <a:rPr lang="pt-BR" dirty="0" err="1"/>
              <a:t>effects</a:t>
            </a:r>
            <a:r>
              <a:rPr lang="pt-BR" dirty="0"/>
              <a:t>. </a:t>
            </a:r>
          </a:p>
          <a:p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those</a:t>
            </a:r>
            <a:r>
              <a:rPr lang="pt-BR" dirty="0"/>
              <a:t> </a:t>
            </a:r>
            <a:r>
              <a:rPr lang="pt-BR" dirty="0" err="1"/>
              <a:t>concerns</a:t>
            </a:r>
            <a:r>
              <a:rPr lang="pt-BR" dirty="0"/>
              <a:t>, </a:t>
            </a:r>
            <a:r>
              <a:rPr lang="pt-BR" dirty="0" err="1"/>
              <a:t>health</a:t>
            </a:r>
            <a:r>
              <a:rPr lang="pt-BR" dirty="0"/>
              <a:t> </a:t>
            </a:r>
            <a:r>
              <a:rPr lang="pt-BR" dirty="0" err="1"/>
              <a:t>providers</a:t>
            </a:r>
            <a:r>
              <a:rPr lang="pt-BR" dirty="0"/>
              <a:t> </a:t>
            </a:r>
            <a:r>
              <a:rPr lang="pt-BR" dirty="0" err="1"/>
              <a:t>tend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suboptimal</a:t>
            </a:r>
            <a:r>
              <a:rPr lang="pt-BR" dirty="0"/>
              <a:t> approaches </a:t>
            </a:r>
            <a:r>
              <a:rPr lang="pt-BR" dirty="0" err="1"/>
              <a:t>among</a:t>
            </a:r>
            <a:r>
              <a:rPr lang="pt-BR" dirty="0"/>
              <a:t> trans </a:t>
            </a:r>
            <a:r>
              <a:rPr lang="pt-BR" dirty="0" err="1"/>
              <a:t>clients</a:t>
            </a:r>
            <a:r>
              <a:rPr lang="pt-BR" dirty="0"/>
              <a:t>.</a:t>
            </a:r>
          </a:p>
          <a:p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Other </a:t>
            </a:r>
            <a:r>
              <a:rPr lang="pt-BR" dirty="0" err="1"/>
              <a:t>hand</a:t>
            </a:r>
            <a:r>
              <a:rPr lang="pt-BR" dirty="0"/>
              <a:t>, trans </a:t>
            </a:r>
            <a:r>
              <a:rPr lang="pt-BR" dirty="0" err="1"/>
              <a:t>individuals</a:t>
            </a:r>
            <a:r>
              <a:rPr lang="pt-BR" dirty="0"/>
              <a:t> 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use </a:t>
            </a:r>
            <a:r>
              <a:rPr lang="pt-BR" dirty="0" err="1"/>
              <a:t>their</a:t>
            </a:r>
            <a:r>
              <a:rPr lang="pt-BR" dirty="0"/>
              <a:t> </a:t>
            </a:r>
            <a:r>
              <a:rPr lang="pt-BR" dirty="0" err="1"/>
              <a:t>medication</a:t>
            </a:r>
            <a:r>
              <a:rPr lang="pt-BR" dirty="0"/>
              <a:t> as </a:t>
            </a:r>
            <a:r>
              <a:rPr lang="pt-BR" dirty="0" err="1"/>
              <a:t>recommended</a:t>
            </a:r>
            <a:r>
              <a:rPr lang="pt-BR" dirty="0"/>
              <a:t>, 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ultimately</a:t>
            </a:r>
            <a:r>
              <a:rPr lang="pt-BR" dirty="0"/>
              <a:t> </a:t>
            </a:r>
            <a:r>
              <a:rPr lang="pt-BR" dirty="0" err="1"/>
              <a:t>impacts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adherence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187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Among</a:t>
            </a:r>
            <a:r>
              <a:rPr lang="pt-BR" dirty="0"/>
              <a:t> </a:t>
            </a:r>
            <a:r>
              <a:rPr lang="pt-BR" dirty="0" err="1"/>
              <a:t>people</a:t>
            </a:r>
            <a:r>
              <a:rPr lang="pt-BR" dirty="0"/>
              <a:t> living </a:t>
            </a:r>
            <a:r>
              <a:rPr lang="pt-BR" dirty="0" err="1"/>
              <a:t>with</a:t>
            </a:r>
            <a:r>
              <a:rPr lang="pt-BR" dirty="0"/>
              <a:t> HIV,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discussion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weight</a:t>
            </a:r>
            <a:r>
              <a:rPr lang="pt-BR" dirty="0"/>
              <a:t> </a:t>
            </a:r>
            <a:r>
              <a:rPr lang="pt-BR" dirty="0" err="1"/>
              <a:t>gain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gender</a:t>
            </a:r>
            <a:r>
              <a:rPr lang="pt-BR" dirty="0"/>
              <a:t> </a:t>
            </a:r>
            <a:r>
              <a:rPr lang="pt-BR" dirty="0" err="1"/>
              <a:t>gained</a:t>
            </a:r>
            <a:r>
              <a:rPr lang="pt-BR" dirty="0"/>
              <a:t> momentum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ADVANCE</a:t>
            </a:r>
            <a:r>
              <a:rPr lang="pt-BR" dirty="0"/>
              <a:t> </a:t>
            </a:r>
            <a:r>
              <a:rPr lang="pt-BR" dirty="0" err="1"/>
              <a:t>study</a:t>
            </a:r>
            <a:r>
              <a:rPr lang="pt-BR" dirty="0"/>
              <a:t>, a r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ScalaLancetPro-Bold"/>
              </a:rPr>
              <a:t>andomised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ScalaLancetPro-Bold"/>
              </a:rPr>
              <a:t>, open-label, non-inferiority phase 3 trial</a:t>
            </a:r>
            <a:r>
              <a:rPr lang="en-US" dirty="0"/>
              <a:t> conducted in South Africa to c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ompare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the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efficacy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and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safety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of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three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ARV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combinations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. The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study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results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identified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that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weight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gain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was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more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pronounced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among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females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regardless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of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the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 ART </a:t>
            </a:r>
            <a:r>
              <a:rPr lang="pt-BR" sz="1800" b="1" i="0" dirty="0" err="1">
                <a:solidFill>
                  <a:srgbClr val="242021"/>
                </a:solidFill>
                <a:effectLst/>
                <a:latin typeface="ScalaLancetPro-Bold"/>
              </a:rPr>
              <a:t>regimen</a:t>
            </a:r>
            <a:r>
              <a:rPr lang="pt-BR" sz="1800" b="1" i="0" dirty="0">
                <a:solidFill>
                  <a:srgbClr val="242021"/>
                </a:solidFill>
                <a:effectLst/>
                <a:latin typeface="ScalaLancetPro-Bold"/>
              </a:rPr>
              <a:t>.</a:t>
            </a:r>
          </a:p>
          <a:p>
            <a:br>
              <a:rPr lang="en-US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78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Among</a:t>
            </a:r>
            <a:r>
              <a:rPr lang="pt-BR" dirty="0"/>
              <a:t> </a:t>
            </a:r>
            <a:r>
              <a:rPr lang="pt-BR" dirty="0" err="1"/>
              <a:t>low</a:t>
            </a:r>
            <a:r>
              <a:rPr lang="pt-BR" dirty="0"/>
              <a:t> </a:t>
            </a:r>
            <a:r>
              <a:rPr lang="pt-BR" dirty="0" err="1"/>
              <a:t>risk</a:t>
            </a:r>
            <a:r>
              <a:rPr lang="pt-BR" dirty="0"/>
              <a:t>, HIV-negative </a:t>
            </a:r>
            <a:r>
              <a:rPr lang="pt-BR" dirty="0" err="1"/>
              <a:t>individuals</a:t>
            </a:r>
            <a:r>
              <a:rPr lang="pt-BR" dirty="0"/>
              <a:t>, HPTN 077, a 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randomized, double-blind placebo-controlled phase 2a trial conducted at 8 sites in Brazil, Malawi, South Africa, and the US, identified no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associa</a:t>
            </a:r>
            <a:r>
              <a:rPr lang="pt-BR" dirty="0" err="1"/>
              <a:t>tion</a:t>
            </a:r>
            <a:r>
              <a:rPr lang="pt-BR" dirty="0"/>
              <a:t> </a:t>
            </a:r>
            <a:r>
              <a:rPr lang="pt-BR" dirty="0" err="1"/>
              <a:t>between</a:t>
            </a:r>
            <a:r>
              <a:rPr lang="pt-BR" dirty="0"/>
              <a:t> </a:t>
            </a:r>
            <a:r>
              <a:rPr lang="pt-BR" dirty="0" err="1"/>
              <a:t>cabotegravir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weight</a:t>
            </a:r>
            <a:r>
              <a:rPr lang="pt-BR" dirty="0"/>
              <a:t> </a:t>
            </a:r>
            <a:r>
              <a:rPr lang="pt-BR" dirty="0" err="1"/>
              <a:t>gain</a:t>
            </a:r>
            <a:r>
              <a:rPr lang="pt-BR" dirty="0"/>
              <a:t> </a:t>
            </a:r>
            <a:r>
              <a:rPr lang="pt-BR" dirty="0" err="1"/>
              <a:t>among</a:t>
            </a:r>
            <a:r>
              <a:rPr lang="pt-BR" dirty="0"/>
              <a:t> 200 </a:t>
            </a:r>
            <a:r>
              <a:rPr lang="pt-BR" dirty="0" err="1"/>
              <a:t>individuals</a:t>
            </a:r>
            <a:r>
              <a:rPr lang="pt-BR" dirty="0"/>
              <a:t>, </a:t>
            </a:r>
            <a:r>
              <a:rPr lang="pt-BR" dirty="0" err="1"/>
              <a:t>including</a:t>
            </a:r>
            <a:r>
              <a:rPr lang="pt-BR" dirty="0"/>
              <a:t> trans </a:t>
            </a:r>
            <a:r>
              <a:rPr lang="pt-BR" dirty="0" err="1"/>
              <a:t>participants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this conference, we present HPTN 083 data specifically on trans women. With 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largest enrollment number of trans women ever enrolled in a PrEP clinical trial, HPTN 083 represents a great opportunity to evaluate the interactions between weight and the concomitant use of LA cabotegravir and hormones.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ea typeface="IAS Ribbon Sans Regular" pitchFamily="2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067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  <a:t>Despite the need to inform trans-specific HIV prevention and care, rigorous medical intervention outcomes studies among transgender people remain rare. M</a:t>
            </a:r>
            <a:r>
              <a:rPr lang="en-US" dirty="0"/>
              <a:t>ost published research includes cross-sectional studies and small single-site cohort studies.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  <a:t>There is a lack of trans-specific studies or disaggregated analysis.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  <a:t>Usually, trans people are considered a hard to reach and engage population, especially due to the lack of surveillance efforts including trans populations. In addition, prior negative experiences in healthcare settings lead to </a:t>
            </a:r>
            <a:r>
              <a:rPr lang="en-US" dirty="0"/>
              <a:t>avoidance of health care and medical mistrust.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r>
              <a:rPr lang="en-US" dirty="0"/>
              <a:t>The limitations of current data may not refrain clinicians from providing hormone therapy to trans individuals concomitantly to PrEP or ART. </a:t>
            </a:r>
            <a:endParaRPr lang="pt-BR" dirty="0"/>
          </a:p>
          <a:p>
            <a:endParaRPr lang="en-US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537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Thanks</a:t>
            </a:r>
            <a:r>
              <a:rPr lang="pt-BR" dirty="0"/>
              <a:t> </a:t>
            </a:r>
            <a:r>
              <a:rPr lang="pt-BR" dirty="0" err="1"/>
              <a:t>very</a:t>
            </a:r>
            <a:r>
              <a:rPr lang="pt-BR" dirty="0"/>
              <a:t> </a:t>
            </a:r>
            <a:r>
              <a:rPr lang="pt-BR" dirty="0" err="1"/>
              <a:t>much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45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nothing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disclose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63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MinionPro-Regular"/>
              </a:rPr>
              <a:t>Transgender individuals, defined as individuals whose sex assigned at birth is different than their gender identity or whose gender identity is incongruent with gender norms, have a disproportionate burden of HIV worldwide and thus are considered a priority population for HIV prevention and care. </a:t>
            </a:r>
            <a:endParaRPr lang="en-US" dirty="0"/>
          </a:p>
          <a:p>
            <a:r>
              <a:rPr lang="en-US" dirty="0"/>
              <a:t>The high vulnerability of HIV is present not only among trans women but also among trans men who have sex with men.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52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Transitioning is not a linear process, and each person may have different pathways and goals.  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Many trans people will seek medical assistance in order to bring their physical appearance in line with their </a:t>
            </a:r>
            <a:r>
              <a:rPr lang="en-US" b="1" i="0" u="none" strike="noStrike" dirty="0">
                <a:solidFill>
                  <a:srgbClr val="0388BF"/>
                </a:solidFill>
                <a:effectLst/>
                <a:latin typeface="Roboto" panose="02000000000000000000" pitchFamily="2" charset="0"/>
                <a:hlinkClick r:id="rId3"/>
              </a:rPr>
              <a:t>gender identity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 This could include </a:t>
            </a:r>
            <a:r>
              <a:rPr lang="en-US" b="1" i="0" u="none" strike="noStrike" dirty="0">
                <a:solidFill>
                  <a:srgbClr val="0388BF"/>
                </a:solidFill>
                <a:effectLst/>
                <a:latin typeface="Roboto" panose="02000000000000000000" pitchFamily="2" charset="0"/>
                <a:hlinkClick r:id="rId3"/>
              </a:rPr>
              <a:t>hormone therapy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/>
              <a:t>Gender-affirming hormones are used by approximately half of trans and gender-diverse people, although a higher percentage (almost 80%) are interested in accessing this care in their lifetime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56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goal of hormone therapy in transfeminine patients is to reduce the endogenous effects of testosterone and to induce feminine secondary sex characteristics. This requires a suppression of endogenous androgens and the addition of estrogen, so usually the feminizing hormone therapy combines an anti-androgen agent to one estrogen.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box presents the most common </a:t>
            </a: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formulations and recommended doses of hormones used for feminization.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40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degree and rate of physical effects of the hormone therapy are largely dependent on patient-specific factors such as age, genetics, body habitus and lifestyle, and to some extent the dose and route used.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Physical changes related to androgen blockade and estrogen may take months to appear and are generally considered to be complete after 2-3 years on hormone therapy.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583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The feminizing hormone therapy is associated with: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Decreased muscle mass and strength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Body fat redistribution from abdomen and mid-section to the buttocks, hips and thighs.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Data on changes in lipid profile are inconsistent but in general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BookmanOldStyle"/>
              </a:rPr>
              <a:t> lipid profile is favorably changed in trans women.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Also, the feminizing hormone therapy has variable effect on bone density.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7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cornerstone of hormone therapy for trans men is testosterone aiming to develop masculine secondary sexual characteristics.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Injectable formulations are most commonly used, due to their superior efficacy and affordability.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273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ypically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patients taking testosterone will experience masculinizing changes over a period of months to years.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7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B309050-9054-D04E-9F48-6712928E9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E9838-9331-2646-832C-3F14E16166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527" y="-12526"/>
            <a:ext cx="5080000" cy="2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CF88D-A3E6-2F46-9667-2E1662497E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949" y="4075223"/>
            <a:ext cx="3790063" cy="247628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097087"/>
            <a:ext cx="7632700" cy="41036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16089-C6C1-484F-807A-E6437A6C68CB}"/>
              </a:ext>
            </a:extLst>
          </p:cNvPr>
          <p:cNvSpPr txBox="1"/>
          <p:nvPr userDrawn="1"/>
        </p:nvSpPr>
        <p:spPr>
          <a:xfrm>
            <a:off x="8075613" y="0"/>
            <a:ext cx="3673474" cy="4413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CE7B83-A267-FE4B-B22D-B04ED8CC9174}"/>
              </a:ext>
            </a:extLst>
          </p:cNvPr>
          <p:cNvSpPr txBox="1"/>
          <p:nvPr userDrawn="1"/>
        </p:nvSpPr>
        <p:spPr>
          <a:xfrm>
            <a:off x="4116389" y="-1"/>
            <a:ext cx="1763712" cy="4413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60FDB-A672-194A-8015-15EF87CA8E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231490"/>
            <a:ext cx="7632700" cy="433798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A5847-221C-FD44-96A5-ECB756A29F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765175"/>
            <a:ext cx="7632700" cy="385199"/>
          </a:xfrm>
        </p:spPr>
        <p:txBody>
          <a:bodyPr anchor="b">
            <a:norm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Presenter name &amp; affiliation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F9883-2A5D-DB4A-BEBE-7B3D801EF74A}"/>
              </a:ext>
            </a:extLst>
          </p:cNvPr>
          <p:cNvSpPr txBox="1"/>
          <p:nvPr userDrawn="1"/>
        </p:nvSpPr>
        <p:spPr>
          <a:xfrm>
            <a:off x="6312024" y="1"/>
            <a:ext cx="1763589" cy="44132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</p:spTree>
    <p:extLst>
      <p:ext uri="{BB962C8B-B14F-4D97-AF65-F5344CB8AC3E}">
        <p14:creationId xmlns:p14="http://schemas.microsoft.com/office/powerpoint/2010/main" val="226467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6E968-03DB-5047-969A-43A70EB6F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Caption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Caption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38CBA2-8719-D043-A084-DE0E737BA2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A5833C-8FCE-AB4B-A9CF-A50F7A3B6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8527" y="520526"/>
            <a:ext cx="6096000" cy="6350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F847C3-14BD-324D-A46A-F58ED3D20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EB1B20-2713-DB46-A908-339A2ECB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F754-F487-1B41-808F-364ACB0A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5D96D-48E3-0C44-90BC-172903528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4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EB1B20-2713-DB46-A908-339A2ECB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F754-F487-1B41-808F-364ACB0A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4" y="441325"/>
            <a:ext cx="11306173" cy="597535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91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A97BB-34E9-7C49-B047-86820BA08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latin typeface="+mj-lt"/>
                <a:ea typeface="IAS Ribbon Sans Regular" pitchFamily="2" charset="0"/>
              </a:defRPr>
            </a:lvl1pPr>
          </a:lstStyle>
          <a:p>
            <a:r>
              <a:rPr lang="en-GB" dirty="0"/>
              <a:t>“Click to edit Master title style”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8D95D-57D6-3B4E-A545-963A46D668F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7AFB9-1E01-0C42-8541-A572CC639D40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BEB96-CCAD-0F4A-97FC-66037E3A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5977731" cy="835818"/>
          </a:xfrm>
        </p:spPr>
        <p:txBody>
          <a:bodyPr>
            <a:normAutofit/>
          </a:bodyPr>
          <a:lstStyle>
            <a:lvl1pPr>
              <a:defRPr sz="2800" b="0" i="0">
                <a:solidFill>
                  <a:schemeClr val="accent2"/>
                </a:solidFill>
                <a:latin typeface="+mn-lt"/>
                <a:ea typeface="IAS Ribbon Sans Regular" pitchFamily="2" charset="0"/>
              </a:defRPr>
            </a:lvl1pPr>
          </a:lstStyle>
          <a:p>
            <a:pPr lvl="0"/>
            <a:r>
              <a:rPr lang="en-GB" dirty="0"/>
              <a:t>Quote citation</a:t>
            </a:r>
          </a:p>
        </p:txBody>
      </p:sp>
    </p:spTree>
    <p:extLst>
      <p:ext uri="{BB962C8B-B14F-4D97-AF65-F5344CB8AC3E}">
        <p14:creationId xmlns:p14="http://schemas.microsoft.com/office/powerpoint/2010/main" val="2962345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DEAE0B-CB6F-F14D-B880-D913AC7C9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E0682-4E41-DA47-89AB-390E54607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18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F0F5F-735F-1848-9F11-EEA595550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8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A97BB-34E9-7C49-B047-86820BA08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8D95D-57D6-3B4E-A545-963A46D668F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7AFB9-1E01-0C42-8541-A572CC639D40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BEB96-CCAD-0F4A-97FC-66037E3A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559227-C79C-8C45-BA3F-1033686FC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dui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24B48-6A91-EF4B-800A-445B8F13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dui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70982-BFE8-A345-992E-7EBA17B00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0CA633-E76E-7B4D-B775-FF782415C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>
            <a:lvl1pPr>
              <a:defRPr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39244-55B1-A649-9A9A-7E659EE5CC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4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B14E1A-9F2E-1A48-988D-E71398454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94CE0F-D4BC-9C48-9E55-800480CD1884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215FEC-0B57-9C45-8CB3-F5D19B65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FAFFD-1963-C741-90CB-66192F2B4DF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5BB66-3787-5A4B-8B7A-C2ACC59202F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BFCD2A-1ACA-2F4D-B612-6D7309D4B3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0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204DE9-AA04-C549-A2BF-A7EA2DE9D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8527" y="520526"/>
            <a:ext cx="6096000" cy="635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441328"/>
            <a:ext cx="5437188" cy="5975351"/>
          </a:xfrm>
          <a:solidFill>
            <a:schemeClr val="accent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rIns="0" anchor="b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11AE3F-CB92-6441-A3CD-212584E5A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3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3E45C9-C02C-1844-9412-AADF0DC02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lorem </a:t>
            </a:r>
            <a:r>
              <a:rPr lang="en-GB" dirty="0" err="1"/>
              <a:t>ut</a:t>
            </a:r>
            <a:r>
              <a:rPr lang="en-GB" dirty="0"/>
              <a:t> libero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non </a:t>
            </a:r>
            <a:r>
              <a:rPr lang="en-GB" dirty="0" err="1"/>
              <a:t>nulla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tempus convallis </a:t>
            </a:r>
            <a:r>
              <a:rPr lang="en-GB" dirty="0" err="1"/>
              <a:t>quis</a:t>
            </a:r>
            <a:r>
              <a:rPr lang="en-GB" dirty="0"/>
              <a:t> ac </a:t>
            </a:r>
            <a:r>
              <a:rPr lang="en-GB" dirty="0" err="1"/>
              <a:t>lectus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anchor="b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A68540-1E39-9940-9836-DCF829D4D0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22E31C-EEE8-E443-ACC1-EEE5AD7AE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49D09-C2A6-DA4E-BB2C-C8BAD781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7" y="2097087"/>
            <a:ext cx="11306175" cy="410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, </a:t>
            </a:r>
            <a:r>
              <a:rPr lang="en-GB" dirty="0" err="1"/>
              <a:t>accumsan</a:t>
            </a:r>
            <a:r>
              <a:rPr lang="en-GB" dirty="0"/>
              <a:t> id </a:t>
            </a:r>
            <a:r>
              <a:rPr lang="en-GB" dirty="0" err="1"/>
              <a:t>imperdiet</a:t>
            </a:r>
            <a:r>
              <a:rPr lang="en-GB" dirty="0"/>
              <a:t> et, </a:t>
            </a:r>
            <a:r>
              <a:rPr lang="en-GB" dirty="0" err="1"/>
              <a:t>porttitor</a:t>
            </a:r>
            <a:r>
              <a:rPr lang="en-GB" dirty="0"/>
              <a:t> at sem.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lorem </a:t>
            </a:r>
            <a:r>
              <a:rPr lang="en-GB" dirty="0" err="1"/>
              <a:t>ut</a:t>
            </a:r>
            <a:r>
              <a:rPr lang="en-GB" dirty="0"/>
              <a:t> libero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Vestibulum ac </a:t>
            </a:r>
            <a:r>
              <a:rPr lang="en-GB" dirty="0" err="1"/>
              <a:t>diam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dui.Click</a:t>
            </a:r>
            <a:r>
              <a:rPr lang="en-GB" dirty="0"/>
              <a:t> to edit Master text styles</a:t>
            </a:r>
          </a:p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C1DE39C-A624-6245-8B93-DA365424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441324"/>
            <a:ext cx="7632000" cy="12218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1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7" r:id="rId4"/>
    <p:sldLayoutId id="2147483671" r:id="rId5"/>
    <p:sldLayoutId id="2147483672" r:id="rId6"/>
    <p:sldLayoutId id="2147483664" r:id="rId7"/>
    <p:sldLayoutId id="2147483667" r:id="rId8"/>
    <p:sldLayoutId id="2147483665" r:id="rId9"/>
    <p:sldLayoutId id="2147483668" r:id="rId10"/>
    <p:sldLayoutId id="2147483674" r:id="rId11"/>
    <p:sldLayoutId id="2147483675" r:id="rId12"/>
    <p:sldLayoutId id="2147483678" r:id="rId13"/>
    <p:sldLayoutId id="2147483679" r:id="rId14"/>
    <p:sldLayoutId id="2147483670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3495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25400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625" indent="-214313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23838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865" userDrawn="1">
          <p15:clr>
            <a:srgbClr val="F26B43"/>
          </p15:clr>
        </p15:guide>
        <p15:guide id="4" pos="3704" userDrawn="1">
          <p15:clr>
            <a:srgbClr val="F26B43"/>
          </p15:clr>
        </p15:guide>
        <p15:guide id="5" pos="3976" userDrawn="1">
          <p15:clr>
            <a:srgbClr val="F26B43"/>
          </p15:clr>
        </p15:guide>
        <p15:guide id="6" pos="4815" userDrawn="1">
          <p15:clr>
            <a:srgbClr val="F26B43"/>
          </p15:clr>
        </p15:guide>
        <p15:guide id="7" pos="5087" userDrawn="1">
          <p15:clr>
            <a:srgbClr val="F26B43"/>
          </p15:clr>
        </p15:guide>
        <p15:guide id="8" pos="7401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1049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4178" userDrawn="1">
          <p15:clr>
            <a:srgbClr val="F26B43"/>
          </p15:clr>
        </p15:guide>
        <p15:guide id="1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3FCC-9810-5A40-BD99-79D9BA35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>
                <a:latin typeface="+mj-lt"/>
              </a:rPr>
              <a:t>Hormones, trans populations, and metabolic consequences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E17C1-788B-8242-9BB1-6B5637005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88" y="1518872"/>
            <a:ext cx="7632700" cy="43379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+mj-lt"/>
              </a:rPr>
              <a:t>Metabolic consequences of new classes of ART</a:t>
            </a:r>
            <a:endParaRPr lang="en-GB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40861-3520-0A4D-9A4B-9F2AF674CE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388" y="172432"/>
            <a:ext cx="7632700" cy="11844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400" b="1" dirty="0"/>
              <a:t>Emilia M. Jalil </a:t>
            </a:r>
          </a:p>
          <a:p>
            <a:pPr>
              <a:spcBef>
                <a:spcPts val="0"/>
              </a:spcBef>
            </a:pPr>
            <a:r>
              <a:rPr lang="en-GB" sz="1400" dirty="0"/>
              <a:t>National Institute of Infectious Diseases </a:t>
            </a:r>
            <a:r>
              <a:rPr lang="en-GB" sz="1400" dirty="0" err="1"/>
              <a:t>Evandro</a:t>
            </a:r>
            <a:r>
              <a:rPr lang="en-GB" sz="1400" dirty="0"/>
              <a:t> Chagas – FIOCRUZ</a:t>
            </a:r>
          </a:p>
          <a:p>
            <a:pPr>
              <a:spcBef>
                <a:spcPts val="0"/>
              </a:spcBef>
            </a:pPr>
            <a:r>
              <a:rPr lang="en-GB" sz="1400" dirty="0"/>
              <a:t>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186085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972D3C4-FF9F-5028-61E6-33D765D31CAA}"/>
              </a:ext>
            </a:extLst>
          </p:cNvPr>
          <p:cNvSpPr/>
          <p:nvPr/>
        </p:nvSpPr>
        <p:spPr>
          <a:xfrm>
            <a:off x="4578300" y="4834129"/>
            <a:ext cx="5156142" cy="882177"/>
          </a:xfrm>
          <a:prstGeom prst="roundRect">
            <a:avLst/>
          </a:prstGeom>
          <a:solidFill>
            <a:srgbClr val="FF9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FC42550-AB4B-A6CC-EA8E-5AA9B1160D10}"/>
              </a:ext>
            </a:extLst>
          </p:cNvPr>
          <p:cNvSpPr/>
          <p:nvPr/>
        </p:nvSpPr>
        <p:spPr>
          <a:xfrm>
            <a:off x="4587920" y="1139395"/>
            <a:ext cx="5146522" cy="7952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2B8E6F36-68B3-CB27-B636-74F8F89E202F}"/>
              </a:ext>
            </a:extLst>
          </p:cNvPr>
          <p:cNvSpPr/>
          <p:nvPr/>
        </p:nvSpPr>
        <p:spPr>
          <a:xfrm>
            <a:off x="4578301" y="2105387"/>
            <a:ext cx="5156142" cy="1573113"/>
          </a:xfrm>
          <a:prstGeom prst="roundRect">
            <a:avLst/>
          </a:prstGeom>
          <a:solidFill>
            <a:srgbClr val="0A8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B3DAACE5-3FFD-3319-48E5-C181AF7F4445}"/>
              </a:ext>
            </a:extLst>
          </p:cNvPr>
          <p:cNvSpPr/>
          <p:nvPr/>
        </p:nvSpPr>
        <p:spPr>
          <a:xfrm>
            <a:off x="4587921" y="3815226"/>
            <a:ext cx="5156142" cy="882177"/>
          </a:xfrm>
          <a:prstGeom prst="roundRect">
            <a:avLst/>
          </a:prstGeom>
          <a:solidFill>
            <a:srgbClr val="FF8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AE391A-BB77-A35F-0840-13534237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21948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Masculinizing cross-sex HT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ABF7ED2-5D51-DAF6-88BC-5080262B1B11}"/>
              </a:ext>
            </a:extLst>
          </p:cNvPr>
          <p:cNvSpPr txBox="1"/>
          <p:nvPr/>
        </p:nvSpPr>
        <p:spPr>
          <a:xfrm>
            <a:off x="4687557" y="1262229"/>
            <a:ext cx="59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Increased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muscle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mass</a:t>
            </a:r>
            <a:r>
              <a:rPr lang="pt-BR" sz="2000" dirty="0">
                <a:solidFill>
                  <a:schemeClr val="bg1"/>
                </a:solidFill>
              </a:rPr>
              <a:t>/</a:t>
            </a:r>
            <a:r>
              <a:rPr lang="pt-BR" sz="2000" dirty="0" err="1">
                <a:solidFill>
                  <a:schemeClr val="bg1"/>
                </a:solidFill>
              </a:rPr>
              <a:t>strength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C64D72F-074B-37A7-BE64-786DF7D23FAF}"/>
              </a:ext>
            </a:extLst>
          </p:cNvPr>
          <p:cNvSpPr txBox="1"/>
          <p:nvPr/>
        </p:nvSpPr>
        <p:spPr>
          <a:xfrm>
            <a:off x="4687557" y="2259374"/>
            <a:ext cx="50468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Body </a:t>
            </a:r>
            <a:r>
              <a:rPr lang="pt-BR" sz="2000" dirty="0" err="1">
                <a:solidFill>
                  <a:schemeClr val="bg1"/>
                </a:solidFill>
              </a:rPr>
              <a:t>fat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redistribution</a:t>
            </a:r>
            <a:endParaRPr lang="pt-BR" sz="2000" dirty="0">
              <a:solidFill>
                <a:schemeClr val="bg1"/>
              </a:solidFill>
            </a:endParaRP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Fat </a:t>
            </a:r>
            <a:r>
              <a:rPr lang="pt-BR" dirty="0" err="1">
                <a:solidFill>
                  <a:schemeClr val="bg1"/>
                </a:solidFill>
              </a:rPr>
              <a:t>redistributes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from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buttock</a:t>
            </a:r>
            <a:r>
              <a:rPr lang="pt-BR" dirty="0">
                <a:solidFill>
                  <a:schemeClr val="bg1"/>
                </a:solidFill>
              </a:rPr>
              <a:t>, hip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thighs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the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abdomen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mid-section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98FF9D6-E34C-0DDE-0012-FA549AC6F2BE}"/>
              </a:ext>
            </a:extLst>
          </p:cNvPr>
          <p:cNvSpPr txBox="1"/>
          <p:nvPr/>
        </p:nvSpPr>
        <p:spPr>
          <a:xfrm>
            <a:off x="29775" y="6626646"/>
            <a:ext cx="4905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/>
              <a:t>https://www.rainbowhealthontario.ca/TransHealthGuide/gp-mascht.html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B4C0DFE-D285-C1BD-A72D-7210A6E36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528" y="1541936"/>
            <a:ext cx="2095439" cy="454183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5148304-A6E4-7693-2C57-443BC6A569E1}"/>
              </a:ext>
            </a:extLst>
          </p:cNvPr>
          <p:cNvSpPr txBox="1"/>
          <p:nvPr/>
        </p:nvSpPr>
        <p:spPr>
          <a:xfrm>
            <a:off x="4737474" y="3921723"/>
            <a:ext cx="499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Increase total cholesterol, LDL and TG, decrease HDL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8CB4E39-28F9-437A-34EB-4F100D33AB12}"/>
              </a:ext>
            </a:extLst>
          </p:cNvPr>
          <p:cNvSpPr txBox="1"/>
          <p:nvPr/>
        </p:nvSpPr>
        <p:spPr>
          <a:xfrm>
            <a:off x="4718138" y="5087538"/>
            <a:ext cx="6105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Increase in bone density</a:t>
            </a:r>
          </a:p>
        </p:txBody>
      </p:sp>
    </p:spTree>
    <p:extLst>
      <p:ext uri="{BB962C8B-B14F-4D97-AF65-F5344CB8AC3E}">
        <p14:creationId xmlns:p14="http://schemas.microsoft.com/office/powerpoint/2010/main" val="234677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0AD3528-1BC7-67F7-2AF3-D9EEE404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Weight</a:t>
            </a:r>
            <a:r>
              <a:rPr lang="pt-BR" dirty="0"/>
              <a:t> </a:t>
            </a:r>
            <a:r>
              <a:rPr lang="pt-BR" dirty="0" err="1"/>
              <a:t>gain</a:t>
            </a:r>
            <a:r>
              <a:rPr lang="pt-BR" dirty="0"/>
              <a:t> </a:t>
            </a:r>
            <a:r>
              <a:rPr lang="pt-BR" dirty="0" err="1"/>
              <a:t>during</a:t>
            </a:r>
            <a:r>
              <a:rPr lang="pt-BR" dirty="0"/>
              <a:t> hormonal </a:t>
            </a:r>
            <a:r>
              <a:rPr lang="pt-BR" dirty="0" err="1"/>
              <a:t>therapy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F26D6C-2002-1CB7-5CAB-46A28CE8A10D}"/>
              </a:ext>
            </a:extLst>
          </p:cNvPr>
          <p:cNvSpPr txBox="1"/>
          <p:nvPr/>
        </p:nvSpPr>
        <p:spPr>
          <a:xfrm>
            <a:off x="29775" y="6626646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 err="1"/>
              <a:t>Kyinn</a:t>
            </a:r>
            <a:r>
              <a:rPr lang="pt-BR" sz="1000" i="1" dirty="0"/>
              <a:t> et al 2021.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1BF8F68-4AEA-D10E-91FE-6E2239DE71E9}"/>
              </a:ext>
            </a:extLst>
          </p:cNvPr>
          <p:cNvGrpSpPr/>
          <p:nvPr/>
        </p:nvGrpSpPr>
        <p:grpSpPr>
          <a:xfrm>
            <a:off x="519203" y="1956774"/>
            <a:ext cx="11131292" cy="3591321"/>
            <a:chOff x="387918" y="1599067"/>
            <a:chExt cx="11543610" cy="3724348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9F1869F-AE28-0D9E-FC66-A545FF532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3530" y="1599067"/>
              <a:ext cx="5707998" cy="3659865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B4C8DEF7-26ED-D0D7-8A38-F8F5E9106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18" y="1665289"/>
              <a:ext cx="5855784" cy="3658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69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6D4BB7-60B0-A55F-86B9-ADB3B66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err="1"/>
              <a:t>Concomitant</a:t>
            </a:r>
            <a:r>
              <a:rPr lang="pt-BR" sz="4000" dirty="0"/>
              <a:t> use </a:t>
            </a:r>
            <a:r>
              <a:rPr lang="pt-BR" sz="4000" dirty="0" err="1"/>
              <a:t>of</a:t>
            </a:r>
            <a:r>
              <a:rPr lang="pt-BR" sz="4000" dirty="0"/>
              <a:t> HT </a:t>
            </a:r>
            <a:r>
              <a:rPr lang="pt-BR" sz="4000" dirty="0" err="1"/>
              <a:t>and</a:t>
            </a:r>
            <a:r>
              <a:rPr lang="pt-BR" sz="4000" dirty="0"/>
              <a:t> </a:t>
            </a:r>
            <a:r>
              <a:rPr lang="pt-BR" sz="4000" dirty="0" err="1"/>
              <a:t>ARVs</a:t>
            </a:r>
            <a:endParaRPr lang="pt-BR" sz="4000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F88C6A1-A367-9697-E9D9-1E936DCAA465}"/>
              </a:ext>
            </a:extLst>
          </p:cNvPr>
          <p:cNvSpPr>
            <a:spLocks noChangeAspect="1"/>
          </p:cNvSpPr>
          <p:nvPr/>
        </p:nvSpPr>
        <p:spPr>
          <a:xfrm>
            <a:off x="6745494" y="2860598"/>
            <a:ext cx="1548000" cy="1548000"/>
          </a:xfrm>
          <a:prstGeom prst="ellipse">
            <a:avLst/>
          </a:prstGeom>
          <a:solidFill>
            <a:srgbClr val="FF890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6FFAFCA-21F2-DDF9-4300-F962C3ADA97B}"/>
              </a:ext>
            </a:extLst>
          </p:cNvPr>
          <p:cNvSpPr txBox="1"/>
          <p:nvPr/>
        </p:nvSpPr>
        <p:spPr>
          <a:xfrm>
            <a:off x="7056867" y="3361184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ARV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B080AC8-8B0A-C3F8-F0BB-DE3FAE0D5746}"/>
              </a:ext>
            </a:extLst>
          </p:cNvPr>
          <p:cNvSpPr>
            <a:spLocks noChangeAspect="1"/>
          </p:cNvSpPr>
          <p:nvPr/>
        </p:nvSpPr>
        <p:spPr>
          <a:xfrm>
            <a:off x="3694717" y="2845675"/>
            <a:ext cx="1548000" cy="1548000"/>
          </a:xfrm>
          <a:prstGeom prst="ellipse">
            <a:avLst/>
          </a:prstGeom>
          <a:solidFill>
            <a:srgbClr val="07638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829040-9490-832E-51F2-9FE1A76CD8DA}"/>
              </a:ext>
            </a:extLst>
          </p:cNvPr>
          <p:cNvSpPr txBox="1"/>
          <p:nvPr/>
        </p:nvSpPr>
        <p:spPr>
          <a:xfrm>
            <a:off x="4158355" y="3358065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C32FAE9-B780-EC80-6A5A-6BCFD75B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861" y="1665289"/>
            <a:ext cx="182286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8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6D4BB7-60B0-A55F-86B9-ADB3B666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357725"/>
            <a:ext cx="7632700" cy="1223964"/>
          </a:xfrm>
        </p:spPr>
        <p:txBody>
          <a:bodyPr>
            <a:normAutofit/>
          </a:bodyPr>
          <a:lstStyle/>
          <a:p>
            <a:r>
              <a:rPr lang="pt-BR" sz="4000" dirty="0" err="1"/>
              <a:t>Concomitant</a:t>
            </a:r>
            <a:r>
              <a:rPr lang="pt-BR" sz="4000" dirty="0"/>
              <a:t> use </a:t>
            </a:r>
            <a:r>
              <a:rPr lang="pt-BR" sz="4000" dirty="0" err="1"/>
              <a:t>of</a:t>
            </a:r>
            <a:r>
              <a:rPr lang="pt-BR" sz="4000" dirty="0"/>
              <a:t> HT </a:t>
            </a:r>
            <a:r>
              <a:rPr lang="pt-BR" sz="4000" dirty="0" err="1"/>
              <a:t>and</a:t>
            </a:r>
            <a:r>
              <a:rPr lang="pt-BR" sz="4000" dirty="0"/>
              <a:t> </a:t>
            </a:r>
            <a:r>
              <a:rPr lang="pt-BR" sz="4000" dirty="0" err="1"/>
              <a:t>ARVs</a:t>
            </a:r>
            <a:endParaRPr lang="pt-BR" sz="4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7FA612C-C995-3464-D872-228FC7F7C503}"/>
              </a:ext>
            </a:extLst>
          </p:cNvPr>
          <p:cNvSpPr txBox="1"/>
          <p:nvPr/>
        </p:nvSpPr>
        <p:spPr>
          <a:xfrm>
            <a:off x="5309345" y="1844796"/>
            <a:ext cx="57522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Concerns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concomitant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use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HT &amp; ARV</a:t>
            </a:r>
          </a:p>
          <a:p>
            <a:pPr marL="715963" indent="-266700"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Potential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drug-drug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interactions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15963" indent="-266700"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Efficacy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15963" indent="-2667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Adverse 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effects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providers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tend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suboptimal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approach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due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these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concerns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people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not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use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their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medication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recommended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due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these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concerns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60F78D5-D355-B112-811C-48AC08C4DC75}"/>
              </a:ext>
            </a:extLst>
          </p:cNvPr>
          <p:cNvSpPr>
            <a:spLocks noChangeAspect="1"/>
          </p:cNvSpPr>
          <p:nvPr/>
        </p:nvSpPr>
        <p:spPr>
          <a:xfrm>
            <a:off x="3495476" y="2860598"/>
            <a:ext cx="1548000" cy="1548000"/>
          </a:xfrm>
          <a:prstGeom prst="ellipse">
            <a:avLst/>
          </a:prstGeom>
          <a:solidFill>
            <a:srgbClr val="FF890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BC547A8-5809-2B34-F9A0-CC95D7E915B5}"/>
              </a:ext>
            </a:extLst>
          </p:cNvPr>
          <p:cNvSpPr txBox="1"/>
          <p:nvPr/>
        </p:nvSpPr>
        <p:spPr>
          <a:xfrm>
            <a:off x="3806849" y="3361184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ARV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BD138F5-4A0A-E5B6-05C7-3D18401826E8}"/>
              </a:ext>
            </a:extLst>
          </p:cNvPr>
          <p:cNvSpPr>
            <a:spLocks noChangeAspect="1"/>
          </p:cNvSpPr>
          <p:nvPr/>
        </p:nvSpPr>
        <p:spPr>
          <a:xfrm>
            <a:off x="444699" y="2845675"/>
            <a:ext cx="1548000" cy="1548000"/>
          </a:xfrm>
          <a:prstGeom prst="ellipse">
            <a:avLst/>
          </a:prstGeom>
          <a:solidFill>
            <a:srgbClr val="07638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586C572-BE53-0BCB-9870-CFCA1D713397}"/>
              </a:ext>
            </a:extLst>
          </p:cNvPr>
          <p:cNvSpPr txBox="1"/>
          <p:nvPr/>
        </p:nvSpPr>
        <p:spPr>
          <a:xfrm>
            <a:off x="908337" y="3358065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CBA7B5B0-18E7-F360-9953-462CED974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843" y="1665289"/>
            <a:ext cx="182286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68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024F1AF9-1077-1A7D-F6E6-9160F31F0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89" y="242772"/>
            <a:ext cx="7632702" cy="1223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t-BR" sz="3200" dirty="0" err="1"/>
              <a:t>Weight</a:t>
            </a:r>
            <a:r>
              <a:rPr lang="pt-BR" sz="3200" dirty="0"/>
              <a:t> </a:t>
            </a:r>
            <a:r>
              <a:rPr lang="pt-BR" sz="3200" dirty="0" err="1"/>
              <a:t>gain</a:t>
            </a:r>
            <a:r>
              <a:rPr lang="pt-BR" sz="3200" dirty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gender</a:t>
            </a:r>
            <a:r>
              <a:rPr lang="pt-BR" sz="3200" dirty="0"/>
              <a:t> </a:t>
            </a:r>
            <a:r>
              <a:rPr lang="pt-BR" sz="3200" dirty="0" err="1"/>
              <a:t>among</a:t>
            </a:r>
            <a:r>
              <a:rPr lang="pt-BR" sz="3200" dirty="0"/>
              <a:t> PLWHIV</a:t>
            </a:r>
            <a:br>
              <a:rPr lang="pt-BR" sz="3200" dirty="0"/>
            </a:br>
            <a:endParaRPr lang="pt-BR" sz="2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91EDB8-835B-DB29-F4A0-339F94F3E059}"/>
              </a:ext>
            </a:extLst>
          </p:cNvPr>
          <p:cNvSpPr txBox="1"/>
          <p:nvPr/>
        </p:nvSpPr>
        <p:spPr>
          <a:xfrm>
            <a:off x="29775" y="6626646"/>
            <a:ext cx="1362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/>
              <a:t>Venter et al 2020.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C83ADF3-3B2A-C732-41C9-7B745DD4EC2B}"/>
              </a:ext>
            </a:extLst>
          </p:cNvPr>
          <p:cNvGrpSpPr/>
          <p:nvPr/>
        </p:nvGrpSpPr>
        <p:grpSpPr>
          <a:xfrm>
            <a:off x="522512" y="2297723"/>
            <a:ext cx="10998840" cy="3256600"/>
            <a:chOff x="360534" y="3102392"/>
            <a:chExt cx="10998840" cy="3256600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07B5EA3C-B1D7-F43F-94C3-79631F574B67}"/>
                </a:ext>
              </a:extLst>
            </p:cNvPr>
            <p:cNvGrpSpPr/>
            <p:nvPr/>
          </p:nvGrpSpPr>
          <p:grpSpPr>
            <a:xfrm>
              <a:off x="360534" y="3102392"/>
              <a:ext cx="10998840" cy="3256600"/>
              <a:chOff x="214232" y="2177545"/>
              <a:chExt cx="10998840" cy="3256600"/>
            </a:xfrm>
            <a:solidFill>
              <a:schemeClr val="bg1"/>
            </a:solidFill>
          </p:grpSpPr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0F4CF207-2DA0-D5D1-9981-24A4F4DF84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257" t="1" b="55658"/>
              <a:stretch/>
            </p:blipFill>
            <p:spPr>
              <a:xfrm>
                <a:off x="214232" y="2212159"/>
                <a:ext cx="5523153" cy="2986858"/>
              </a:xfrm>
              <a:prstGeom prst="rect">
                <a:avLst/>
              </a:prstGeom>
              <a:grpFill/>
            </p:spPr>
          </p:pic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17F8BB39-314E-7304-AA98-39C1F09D3E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9864" t="49032" b="2940"/>
              <a:stretch/>
            </p:blipFill>
            <p:spPr>
              <a:xfrm>
                <a:off x="6076842" y="2177545"/>
                <a:ext cx="5136230" cy="3256600"/>
              </a:xfrm>
              <a:prstGeom prst="rect">
                <a:avLst/>
              </a:prstGeom>
              <a:grpFill/>
            </p:spPr>
          </p:pic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id="{C3B17AB6-4E47-2AAF-712E-345C1B2C6F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9864" t="93503" b="2940"/>
              <a:stretch/>
            </p:blipFill>
            <p:spPr>
              <a:xfrm>
                <a:off x="642832" y="5192921"/>
                <a:ext cx="5136230" cy="241224"/>
              </a:xfrm>
              <a:prstGeom prst="rect">
                <a:avLst/>
              </a:prstGeom>
              <a:grpFill/>
            </p:spPr>
          </p:pic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B49D555-2411-AD78-B792-5F492F8FE103}"/>
                </a:ext>
              </a:extLst>
            </p:cNvPr>
            <p:cNvSpPr/>
            <p:nvPr/>
          </p:nvSpPr>
          <p:spPr>
            <a:xfrm>
              <a:off x="618391" y="3108953"/>
              <a:ext cx="432000" cy="29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2C6D248-2489-F77A-699F-59E71B3F4027}"/>
                </a:ext>
              </a:extLst>
            </p:cNvPr>
            <p:cNvSpPr/>
            <p:nvPr/>
          </p:nvSpPr>
          <p:spPr>
            <a:xfrm>
              <a:off x="6150116" y="3108952"/>
              <a:ext cx="432000" cy="29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179A9BA-4A83-EDAB-FFE0-59AFF0120A80}"/>
              </a:ext>
            </a:extLst>
          </p:cNvPr>
          <p:cNvSpPr txBox="1"/>
          <p:nvPr/>
        </p:nvSpPr>
        <p:spPr>
          <a:xfrm>
            <a:off x="8260951" y="1204585"/>
            <a:ext cx="3260490" cy="1323439"/>
          </a:xfrm>
          <a:prstGeom prst="rect">
            <a:avLst/>
          </a:prstGeom>
          <a:noFill/>
          <a:ln>
            <a:solidFill>
              <a:srgbClr val="07638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BR" sz="1600" dirty="0" err="1">
                <a:solidFill>
                  <a:srgbClr val="076382"/>
                </a:solidFill>
              </a:rPr>
              <a:t>Advance</a:t>
            </a:r>
            <a:r>
              <a:rPr lang="pt-BR" sz="1600" dirty="0">
                <a:solidFill>
                  <a:srgbClr val="076382"/>
                </a:solidFill>
              </a:rPr>
              <a:t> </a:t>
            </a:r>
            <a:r>
              <a:rPr lang="pt-BR" sz="1600" dirty="0" err="1">
                <a:solidFill>
                  <a:srgbClr val="076382"/>
                </a:solidFill>
              </a:rPr>
              <a:t>study</a:t>
            </a:r>
            <a:endParaRPr lang="pt-BR" sz="1600" dirty="0">
              <a:solidFill>
                <a:srgbClr val="076382"/>
              </a:solidFill>
            </a:endParaRPr>
          </a:p>
          <a:p>
            <a:pPr algn="r"/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DTG+FTC+TDF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TAF vs. EFV+FTC+TDF</a:t>
            </a:r>
          </a:p>
          <a:p>
            <a:pPr algn="r"/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N=1,053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participants</a:t>
            </a: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59%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female</a:t>
            </a: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41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8285-DD14-CF47-9ADD-FC1A9D5F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188" y="441326"/>
            <a:ext cx="6551612" cy="1223962"/>
          </a:xfrm>
        </p:spPr>
        <p:txBody>
          <a:bodyPr>
            <a:noAutofit/>
          </a:bodyPr>
          <a:lstStyle/>
          <a:p>
            <a:pPr defTabSz="457200"/>
            <a:r>
              <a:rPr lang="en-US" sz="3200" dirty="0"/>
              <a:t>LA CAB and feminizing HT</a:t>
            </a:r>
          </a:p>
        </p:txBody>
      </p:sp>
      <p:pic>
        <p:nvPicPr>
          <p:cNvPr id="820" name="Picture 2">
            <a:extLst>
              <a:ext uri="{FF2B5EF4-FFF2-40B4-BE49-F238E27FC236}">
                <a16:creationId xmlns:a16="http://schemas.microsoft.com/office/drawing/2014/main" id="{17587AD6-60AE-F48A-E2CB-9080B96BF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21955" r="14052" b="-8"/>
          <a:stretch/>
        </p:blipFill>
        <p:spPr bwMode="auto">
          <a:xfrm>
            <a:off x="5890235" y="3213464"/>
            <a:ext cx="6252995" cy="3149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24" name="Picture 2" descr="The HIV Prevention Trials Network | Prevention Now">
            <a:extLst>
              <a:ext uri="{FF2B5EF4-FFF2-40B4-BE49-F238E27FC236}">
                <a16:creationId xmlns:a16="http://schemas.microsoft.com/office/drawing/2014/main" id="{34D0FB58-9129-FCB4-6616-10D6DFC2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36" y="1460787"/>
            <a:ext cx="1172114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363CDF0-3F84-17FA-C5FF-AA24D98E73AE}"/>
              </a:ext>
            </a:extLst>
          </p:cNvPr>
          <p:cNvSpPr txBox="1"/>
          <p:nvPr/>
        </p:nvSpPr>
        <p:spPr>
          <a:xfrm>
            <a:off x="29775" y="6626646"/>
            <a:ext cx="3017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 err="1"/>
              <a:t>Landovitz</a:t>
            </a:r>
            <a:r>
              <a:rPr lang="pt-BR" sz="1000" i="1" dirty="0"/>
              <a:t> et al 2020; </a:t>
            </a:r>
            <a:r>
              <a:rPr lang="pt-BR" sz="1000" i="1" dirty="0" err="1"/>
              <a:t>Grinsztejn</a:t>
            </a:r>
            <a:r>
              <a:rPr lang="pt-BR" sz="1000" i="1" dirty="0"/>
              <a:t> et al 2022.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CCF12E-3F5E-C329-E8AB-B19B3543F8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329"/>
          <a:stretch/>
        </p:blipFill>
        <p:spPr>
          <a:xfrm>
            <a:off x="220440" y="1771634"/>
            <a:ext cx="4048501" cy="13742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C96DBC-2904-8E7D-4E15-168B7997D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41" y="1273373"/>
            <a:ext cx="1638384" cy="55247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35D5DB-38E1-A518-614F-2DEFF65329B5}"/>
              </a:ext>
            </a:extLst>
          </p:cNvPr>
          <p:cNvSpPr txBox="1">
            <a:spLocks/>
          </p:cNvSpPr>
          <p:nvPr/>
        </p:nvSpPr>
        <p:spPr>
          <a:xfrm>
            <a:off x="6128336" y="2158825"/>
            <a:ext cx="5549858" cy="941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TGW in HPTN 083: An Evaluation of Safety, Efficacy, and Gender Affirming Hormonal Therapy (GAHT) Interactions with LA Cabotegravir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4857BDC-066B-CF87-8533-5E9212F649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32"/>
          <a:stretch/>
        </p:blipFill>
        <p:spPr>
          <a:xfrm>
            <a:off x="29775" y="3137638"/>
            <a:ext cx="5467075" cy="282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1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64D7771C-BAC5-BC38-03D1-F43497B2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21872"/>
            <a:ext cx="7632700" cy="1223964"/>
          </a:xfrm>
        </p:spPr>
        <p:txBody>
          <a:bodyPr/>
          <a:lstStyle/>
          <a:p>
            <a:r>
              <a:rPr lang="pt-BR" dirty="0" err="1"/>
              <a:t>Important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 gaps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challenges</a:t>
            </a:r>
            <a:endParaRPr lang="pt-BR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0598734-74EE-1329-6C6D-F7CCF0B8F3E2}"/>
              </a:ext>
            </a:extLst>
          </p:cNvPr>
          <p:cNvSpPr/>
          <p:nvPr/>
        </p:nvSpPr>
        <p:spPr>
          <a:xfrm>
            <a:off x="3528026" y="5003631"/>
            <a:ext cx="5156142" cy="882177"/>
          </a:xfrm>
          <a:prstGeom prst="roundRect">
            <a:avLst/>
          </a:prstGeom>
          <a:solidFill>
            <a:srgbClr val="FF9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F7AE0BA-1564-BA76-853C-81D961AA8153}"/>
              </a:ext>
            </a:extLst>
          </p:cNvPr>
          <p:cNvSpPr/>
          <p:nvPr/>
        </p:nvSpPr>
        <p:spPr>
          <a:xfrm>
            <a:off x="3537646" y="1768709"/>
            <a:ext cx="5146522" cy="7952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FE2559C-535D-AE11-23B2-48B82C4430CA}"/>
              </a:ext>
            </a:extLst>
          </p:cNvPr>
          <p:cNvSpPr/>
          <p:nvPr/>
        </p:nvSpPr>
        <p:spPr>
          <a:xfrm>
            <a:off x="3528027" y="2755602"/>
            <a:ext cx="5156142" cy="882177"/>
          </a:xfrm>
          <a:prstGeom prst="roundRect">
            <a:avLst/>
          </a:prstGeom>
          <a:solidFill>
            <a:srgbClr val="0A8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15A936C-3081-A6EF-A34E-86D450A03EAC}"/>
              </a:ext>
            </a:extLst>
          </p:cNvPr>
          <p:cNvSpPr/>
          <p:nvPr/>
        </p:nvSpPr>
        <p:spPr>
          <a:xfrm>
            <a:off x="3528026" y="3873847"/>
            <a:ext cx="5156142" cy="882177"/>
          </a:xfrm>
          <a:prstGeom prst="roundRect">
            <a:avLst/>
          </a:prstGeom>
          <a:solidFill>
            <a:srgbClr val="FF8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5722F3-6D2C-E856-5F0A-B5DA71445681}"/>
              </a:ext>
            </a:extLst>
          </p:cNvPr>
          <p:cNvSpPr txBox="1"/>
          <p:nvPr/>
        </p:nvSpPr>
        <p:spPr>
          <a:xfrm>
            <a:off x="3577782" y="2999988"/>
            <a:ext cx="59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Lack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of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trans-specific</a:t>
            </a:r>
            <a:r>
              <a:rPr lang="pt-BR" sz="2000" dirty="0">
                <a:solidFill>
                  <a:schemeClr val="bg1"/>
                </a:solidFill>
              </a:rPr>
              <a:t> data </a:t>
            </a:r>
            <a:r>
              <a:rPr lang="pt-BR" sz="2000" dirty="0" err="1">
                <a:solidFill>
                  <a:schemeClr val="bg1"/>
                </a:solidFill>
              </a:rPr>
              <a:t>or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analysis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0E971CE-741F-A24C-D0FD-B693D9F46EB1}"/>
              </a:ext>
            </a:extLst>
          </p:cNvPr>
          <p:cNvSpPr txBox="1"/>
          <p:nvPr/>
        </p:nvSpPr>
        <p:spPr>
          <a:xfrm>
            <a:off x="3572557" y="1965273"/>
            <a:ext cx="5046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Observational</a:t>
            </a:r>
            <a:r>
              <a:rPr lang="pt-BR" sz="2000" dirty="0">
                <a:solidFill>
                  <a:schemeClr val="bg1"/>
                </a:solidFill>
              </a:rPr>
              <a:t>, non-</a:t>
            </a:r>
            <a:r>
              <a:rPr lang="pt-BR" sz="2000" dirty="0" err="1">
                <a:solidFill>
                  <a:schemeClr val="bg1"/>
                </a:solidFill>
              </a:rPr>
              <a:t>controlled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studies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2A51801-C839-8B11-7DF6-34E7303EAD3B}"/>
              </a:ext>
            </a:extLst>
          </p:cNvPr>
          <p:cNvSpPr txBox="1"/>
          <p:nvPr/>
        </p:nvSpPr>
        <p:spPr>
          <a:xfrm>
            <a:off x="3638158" y="5094553"/>
            <a:ext cx="5046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Medical </a:t>
            </a:r>
            <a:r>
              <a:rPr lang="pt-BR" sz="2000" dirty="0" err="1">
                <a:solidFill>
                  <a:schemeClr val="bg1"/>
                </a:solidFill>
              </a:rPr>
              <a:t>mistrust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by</a:t>
            </a:r>
            <a:r>
              <a:rPr lang="pt-BR" sz="2000" dirty="0">
                <a:solidFill>
                  <a:schemeClr val="bg1"/>
                </a:solidFill>
              </a:rPr>
              <a:t> trans </a:t>
            </a:r>
            <a:r>
              <a:rPr lang="pt-BR" sz="2000" dirty="0" err="1">
                <a:solidFill>
                  <a:schemeClr val="bg1"/>
                </a:solidFill>
              </a:rPr>
              <a:t>communities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9D9DC90-F72E-29AE-9361-A84F8FA8BDF1}"/>
              </a:ext>
            </a:extLst>
          </p:cNvPr>
          <p:cNvSpPr txBox="1"/>
          <p:nvPr/>
        </p:nvSpPr>
        <p:spPr>
          <a:xfrm>
            <a:off x="3638158" y="4092584"/>
            <a:ext cx="5046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Access </a:t>
            </a:r>
            <a:r>
              <a:rPr lang="pt-BR" sz="2000" dirty="0" err="1">
                <a:solidFill>
                  <a:schemeClr val="bg1"/>
                </a:solidFill>
              </a:rPr>
              <a:t>to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the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population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7220F32-022F-192E-7C4E-8A99D32856FA}"/>
              </a:ext>
            </a:extLst>
          </p:cNvPr>
          <p:cNvSpPr txBox="1"/>
          <p:nvPr/>
        </p:nvSpPr>
        <p:spPr>
          <a:xfrm>
            <a:off x="29775" y="6626646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 err="1"/>
              <a:t>Safer</a:t>
            </a:r>
            <a:r>
              <a:rPr lang="pt-BR" sz="1000" i="1" dirty="0"/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2496899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62;p61" descr="Você conhece o Museu da Vida no Rio de Janeiro? - Sou+Carioca">
            <a:extLst>
              <a:ext uri="{FF2B5EF4-FFF2-40B4-BE49-F238E27FC236}">
                <a16:creationId xmlns:a16="http://schemas.microsoft.com/office/drawing/2014/main" id="{3046EED0-C612-540C-F63D-FE729DA5361F}"/>
              </a:ext>
            </a:extLst>
          </p:cNvPr>
          <p:cNvPicPr preferRelativeResize="0"/>
          <p:nvPr/>
        </p:nvPicPr>
        <p:blipFill rotWithShape="1">
          <a:blip r:embed="rId3"/>
          <a:srcRect l="8868" r="15279"/>
          <a:stretch/>
        </p:blipFill>
        <p:spPr>
          <a:xfrm>
            <a:off x="4429699" y="1377156"/>
            <a:ext cx="5437188" cy="4103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D6D80EF-82FB-4319-10DB-B140425F50F7}"/>
              </a:ext>
            </a:extLst>
          </p:cNvPr>
          <p:cNvSpPr txBox="1"/>
          <p:nvPr/>
        </p:nvSpPr>
        <p:spPr>
          <a:xfrm>
            <a:off x="4498780" y="5641745"/>
            <a:ext cx="5437188" cy="8446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 defTabSz="914400">
              <a:buSzPct val="100000"/>
            </a:pPr>
            <a:r>
              <a:rPr lang="pt-BR" kern="1200" dirty="0">
                <a:solidFill>
                  <a:srgbClr val="076382"/>
                </a:solidFill>
                <a:latin typeface="+mn-lt"/>
                <a:ea typeface="+mn-ea"/>
                <a:cs typeface="+mn-cs"/>
              </a:rPr>
              <a:t>Emilia M. Jalil</a:t>
            </a:r>
          </a:p>
          <a:p>
            <a:pPr algn="ctr" defTabSz="914400">
              <a:buSzPct val="100000"/>
            </a:pPr>
            <a:r>
              <a:rPr lang="pt-BR" sz="1600" kern="1200" dirty="0">
                <a:latin typeface="+mn-lt"/>
                <a:ea typeface="+mn-ea"/>
                <a:cs typeface="+mn-cs"/>
              </a:rPr>
              <a:t>emilia.jalil@ini.fiocruz.br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ED6B5E4-6443-D6FF-191D-FBE6211E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pt-BR"/>
              <a:t>Thanks</a:t>
            </a:r>
            <a:r>
              <a:rPr lang="pt-BR" dirty="0"/>
              <a:t> </a:t>
            </a:r>
            <a:r>
              <a:rPr lang="pt-BR"/>
              <a:t>very</a:t>
            </a:r>
            <a:r>
              <a:rPr lang="pt-BR" dirty="0"/>
              <a:t> </a:t>
            </a:r>
            <a:r>
              <a:rPr lang="pt-BR"/>
              <a:t>much</a:t>
            </a:r>
            <a:r>
              <a:rPr lang="pt-B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165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C79-ADC6-0046-8A5F-BE970FB5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44132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Conflict of interest disclosure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029E44-B238-FB79-A48C-C3851799F32C}"/>
              </a:ext>
            </a:extLst>
          </p:cNvPr>
          <p:cNvSpPr txBox="1">
            <a:spLocks/>
          </p:cNvSpPr>
          <p:nvPr/>
        </p:nvSpPr>
        <p:spPr>
          <a:xfrm>
            <a:off x="442915" y="1993852"/>
            <a:ext cx="8598283" cy="17260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Nothing to disclose.</a:t>
            </a:r>
            <a:endParaRPr lang="en-US" sz="3200" b="1" dirty="0"/>
          </a:p>
          <a:p>
            <a:pPr algn="ctr"/>
            <a:r>
              <a:rPr lang="en-US" sz="3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1423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C79-ADC6-0046-8A5F-BE970FB5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219485"/>
            <a:ext cx="7877489" cy="122396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Worldwide HIV prevalence among transgender individuals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CC42460-EC26-9C22-3669-CFE44F41EC82}"/>
              </a:ext>
            </a:extLst>
          </p:cNvPr>
          <p:cNvGrpSpPr/>
          <p:nvPr/>
        </p:nvGrpSpPr>
        <p:grpSpPr>
          <a:xfrm>
            <a:off x="263220" y="1254595"/>
            <a:ext cx="11454003" cy="5282253"/>
            <a:chOff x="-448959" y="-119784"/>
            <a:chExt cx="14227307" cy="6561218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AE6C297-D095-3D90-2C5D-44BEF3C9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8959" y="-119784"/>
              <a:ext cx="12192000" cy="656121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1BF0C4D-CE87-25D6-D5F6-E7BC46E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61532" y="210109"/>
              <a:ext cx="3416816" cy="3038862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7767228B-60A0-06C1-FD45-2AB677352E17}"/>
              </a:ext>
            </a:extLst>
          </p:cNvPr>
          <p:cNvSpPr txBox="1"/>
          <p:nvPr/>
        </p:nvSpPr>
        <p:spPr>
          <a:xfrm>
            <a:off x="23002" y="6606326"/>
            <a:ext cx="2691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 err="1"/>
              <a:t>Adapted</a:t>
            </a:r>
            <a:r>
              <a:rPr lang="pt-BR" sz="1000" i="1" dirty="0"/>
              <a:t> </a:t>
            </a:r>
            <a:r>
              <a:rPr lang="pt-BR" sz="1000" i="1" dirty="0" err="1"/>
              <a:t>from</a:t>
            </a:r>
            <a:r>
              <a:rPr lang="pt-BR" sz="1000" i="1" dirty="0"/>
              <a:t>: </a:t>
            </a:r>
            <a:r>
              <a:rPr lang="pt-BR" sz="1000" i="1" dirty="0" err="1"/>
              <a:t>Stutterheim</a:t>
            </a:r>
            <a:r>
              <a:rPr lang="pt-BR" sz="1000" i="1" dirty="0"/>
              <a:t> et al 2021.</a:t>
            </a:r>
          </a:p>
        </p:txBody>
      </p:sp>
    </p:spTree>
    <p:extLst>
      <p:ext uri="{BB962C8B-B14F-4D97-AF65-F5344CB8AC3E}">
        <p14:creationId xmlns:p14="http://schemas.microsoft.com/office/powerpoint/2010/main" val="271715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C79-ADC6-0046-8A5F-BE970FB5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21948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Hormone therapy among trans individuals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4368B23-CC2E-DEC0-2563-1F10288DA348}"/>
              </a:ext>
            </a:extLst>
          </p:cNvPr>
          <p:cNvSpPr txBox="1"/>
          <p:nvPr/>
        </p:nvSpPr>
        <p:spPr>
          <a:xfrm>
            <a:off x="-9580" y="6596541"/>
            <a:ext cx="61055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 err="1"/>
              <a:t>Adapted</a:t>
            </a:r>
            <a:r>
              <a:rPr lang="pt-BR" sz="1000" i="1" dirty="0"/>
              <a:t> </a:t>
            </a:r>
            <a:r>
              <a:rPr lang="pt-BR" sz="1000" i="1" dirty="0" err="1"/>
              <a:t>from</a:t>
            </a:r>
            <a:r>
              <a:rPr lang="pt-BR" sz="1000" i="1" dirty="0"/>
              <a:t>: https://www.rainbowhealthontario.ca/TransHealthGuide/index.html#intro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2349F18-9BFE-A45D-0A08-9B4D1B6C6A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42711" y="1481646"/>
            <a:ext cx="7204320" cy="4723396"/>
            <a:chOff x="1156" y="997"/>
            <a:chExt cx="4260" cy="2793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3437386B-CFE8-2023-B2F7-4929B4F983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56" y="997"/>
              <a:ext cx="4260" cy="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3C1AD20A-CC80-4165-6F1F-B1C26D950D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0" y="1628"/>
              <a:ext cx="0" cy="226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734D2CC3-A856-D24A-D01A-03C1D2B3F6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0" y="1868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5C407975-13B8-B413-A2CE-B52ABF6D2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9" y="1868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40193AE8-8539-030D-B79E-752D685E7A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3" y="251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1C3FCBDC-8632-C88B-11B0-10B2D64B6F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8" y="251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0550BDBF-CA4C-36A1-190B-041C8BE60D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0" y="2261"/>
              <a:ext cx="0" cy="225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CACDBD9D-3D8B-82D8-080A-6E7C18E8C0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8" y="2847"/>
              <a:ext cx="0" cy="224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218C8EF4-63A9-8E18-CAD2-CE5B2AB328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854"/>
              <a:ext cx="2229" cy="0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4B09C06-C40E-E286-05D7-30477DEE0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8" y="2486"/>
              <a:ext cx="2229" cy="0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85C279EA-79FB-9D35-F276-3E70D67FD5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8" y="309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CDF9A34E-C5A0-645E-2327-FDE987380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82" y="309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BB99925C-E076-C72C-AB2D-6B867C3DF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2" y="3066"/>
              <a:ext cx="1446" cy="0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A9BA3C3E-2EB5-76F3-02D6-D7E06FD50E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3" y="2847"/>
              <a:ext cx="0" cy="224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ADADA865-6EB4-44A3-F519-8B16F4E18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8" y="309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D57ABD0A-3718-3768-A0E7-C9449844B4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1" y="309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E69D7AF0-3954-AEC6-C600-8AF1B5A5F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1" y="3066"/>
              <a:ext cx="1446" cy="0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15612C59-B667-83EF-50FF-3375E22575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0" y="1628"/>
              <a:ext cx="0" cy="226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2CC89857-2A52-EF79-C67C-F21B371224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0" y="1868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95BFDFFE-1366-B0A7-8BB5-29F73C0DC4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9" y="1868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6" name="Line 24">
              <a:extLst>
                <a:ext uri="{FF2B5EF4-FFF2-40B4-BE49-F238E27FC236}">
                  <a16:creationId xmlns:a16="http://schemas.microsoft.com/office/drawing/2014/main" id="{8075BDD8-7D0C-6C6B-203F-965BAD68A7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3" y="251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7" name="Line 25">
              <a:extLst>
                <a:ext uri="{FF2B5EF4-FFF2-40B4-BE49-F238E27FC236}">
                  <a16:creationId xmlns:a16="http://schemas.microsoft.com/office/drawing/2014/main" id="{6E7DC87C-58CD-5E0E-76ED-1A45FC67A5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8" y="251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8" name="Line 26">
              <a:extLst>
                <a:ext uri="{FF2B5EF4-FFF2-40B4-BE49-F238E27FC236}">
                  <a16:creationId xmlns:a16="http://schemas.microsoft.com/office/drawing/2014/main" id="{FEFC0F35-40AE-7006-FC7A-7DA3FA6F7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0" y="2261"/>
              <a:ext cx="0" cy="225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41CEE9B8-D694-5CD3-66A5-A7CDCCCA0D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8" y="2847"/>
              <a:ext cx="0" cy="224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0" name="Line 28">
              <a:extLst>
                <a:ext uri="{FF2B5EF4-FFF2-40B4-BE49-F238E27FC236}">
                  <a16:creationId xmlns:a16="http://schemas.microsoft.com/office/drawing/2014/main" id="{4BCEA42F-62EE-DCFC-A857-901C6EB423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854"/>
              <a:ext cx="2229" cy="0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1" name="Line 29">
              <a:extLst>
                <a:ext uri="{FF2B5EF4-FFF2-40B4-BE49-F238E27FC236}">
                  <a16:creationId xmlns:a16="http://schemas.microsoft.com/office/drawing/2014/main" id="{34B797A8-1856-CF84-9BCD-809C820F8A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8" y="2486"/>
              <a:ext cx="2229" cy="0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2" name="Line 30">
              <a:extLst>
                <a:ext uri="{FF2B5EF4-FFF2-40B4-BE49-F238E27FC236}">
                  <a16:creationId xmlns:a16="http://schemas.microsoft.com/office/drawing/2014/main" id="{8A5AF61E-BF1F-C8A2-1FD2-46BC760F8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8" y="309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3" name="Line 31">
              <a:extLst>
                <a:ext uri="{FF2B5EF4-FFF2-40B4-BE49-F238E27FC236}">
                  <a16:creationId xmlns:a16="http://schemas.microsoft.com/office/drawing/2014/main" id="{CE625451-8C05-95D3-16DC-7EE0D0350C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82" y="309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4" name="Line 32">
              <a:extLst>
                <a:ext uri="{FF2B5EF4-FFF2-40B4-BE49-F238E27FC236}">
                  <a16:creationId xmlns:a16="http://schemas.microsoft.com/office/drawing/2014/main" id="{D2CD6674-1046-543D-FB4F-E7C5D77471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2" y="3066"/>
              <a:ext cx="1446" cy="0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5" name="Line 33">
              <a:extLst>
                <a:ext uri="{FF2B5EF4-FFF2-40B4-BE49-F238E27FC236}">
                  <a16:creationId xmlns:a16="http://schemas.microsoft.com/office/drawing/2014/main" id="{8BCE7D1F-702C-BD81-F31C-DCB1DCB13F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3" y="2847"/>
              <a:ext cx="0" cy="224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6" name="Line 34">
              <a:extLst>
                <a:ext uri="{FF2B5EF4-FFF2-40B4-BE49-F238E27FC236}">
                  <a16:creationId xmlns:a16="http://schemas.microsoft.com/office/drawing/2014/main" id="{BF0D1378-C89B-4A38-5048-16249B3AB1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8" y="309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7" name="Line 35">
              <a:extLst>
                <a:ext uri="{FF2B5EF4-FFF2-40B4-BE49-F238E27FC236}">
                  <a16:creationId xmlns:a16="http://schemas.microsoft.com/office/drawing/2014/main" id="{854910A5-CF14-3E59-E2BD-060E1F021C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1" y="3091"/>
              <a:ext cx="0" cy="137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8" name="Line 36">
              <a:extLst>
                <a:ext uri="{FF2B5EF4-FFF2-40B4-BE49-F238E27FC236}">
                  <a16:creationId xmlns:a16="http://schemas.microsoft.com/office/drawing/2014/main" id="{93F27B05-E17A-1384-C554-512B418084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1" y="3066"/>
              <a:ext cx="1446" cy="0"/>
            </a:xfrm>
            <a:prstGeom prst="line">
              <a:avLst/>
            </a:prstGeom>
            <a:noFill/>
            <a:ln w="333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39" name="Oval 37">
              <a:extLst>
                <a:ext uri="{FF2B5EF4-FFF2-40B4-BE49-F238E27FC236}">
                  <a16:creationId xmlns:a16="http://schemas.microsoft.com/office/drawing/2014/main" id="{651E0946-EAAA-5A52-E925-B818F7619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1808"/>
              <a:ext cx="92" cy="92"/>
            </a:xfrm>
            <a:prstGeom prst="ellipse">
              <a:avLst/>
            </a:pr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54622C54-1981-AD97-19CB-CF6012134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2440"/>
              <a:ext cx="92" cy="92"/>
            </a:xfrm>
            <a:prstGeom prst="ellipse">
              <a:avLst/>
            </a:pr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1" name="Oval 39">
              <a:extLst>
                <a:ext uri="{FF2B5EF4-FFF2-40B4-BE49-F238E27FC236}">
                  <a16:creationId xmlns:a16="http://schemas.microsoft.com/office/drawing/2014/main" id="{1A1785E4-370A-C6B5-8229-D0403530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3020"/>
              <a:ext cx="92" cy="92"/>
            </a:xfrm>
            <a:prstGeom prst="ellipse">
              <a:avLst/>
            </a:pr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2" name="Oval 40">
              <a:extLst>
                <a:ext uri="{FF2B5EF4-FFF2-40B4-BE49-F238E27FC236}">
                  <a16:creationId xmlns:a16="http://schemas.microsoft.com/office/drawing/2014/main" id="{F6AD617D-8E0D-64EC-D5E7-52CA030E6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3020"/>
              <a:ext cx="91" cy="92"/>
            </a:xfrm>
            <a:prstGeom prst="ellipse">
              <a:avLst/>
            </a:pr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3" name="Oval 41">
              <a:extLst>
                <a:ext uri="{FF2B5EF4-FFF2-40B4-BE49-F238E27FC236}">
                  <a16:creationId xmlns:a16="http://schemas.microsoft.com/office/drawing/2014/main" id="{5580DF4D-BAA2-E2F9-53C4-CECC82879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3020"/>
              <a:ext cx="92" cy="92"/>
            </a:xfrm>
            <a:prstGeom prst="ellipse">
              <a:avLst/>
            </a:pr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BED82660-7801-5543-6345-DB42D4D78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2" y="3020"/>
              <a:ext cx="91" cy="92"/>
            </a:xfrm>
            <a:prstGeom prst="ellipse">
              <a:avLst/>
            </a:pr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5" name="Oval 43">
              <a:extLst>
                <a:ext uri="{FF2B5EF4-FFF2-40B4-BE49-F238E27FC236}">
                  <a16:creationId xmlns:a16="http://schemas.microsoft.com/office/drawing/2014/main" id="{75EFAADC-2C47-2B4F-D917-38649317C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7" y="2440"/>
              <a:ext cx="91" cy="92"/>
            </a:xfrm>
            <a:prstGeom prst="ellipse">
              <a:avLst/>
            </a:pr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DCD5BFCE-566D-065C-1A6C-FABC140E6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1808"/>
              <a:ext cx="91" cy="92"/>
            </a:xfrm>
            <a:prstGeom prst="ellipse">
              <a:avLst/>
            </a:pr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7" name="Oval 45">
              <a:extLst>
                <a:ext uri="{FF2B5EF4-FFF2-40B4-BE49-F238E27FC236}">
                  <a16:creationId xmlns:a16="http://schemas.microsoft.com/office/drawing/2014/main" id="{7D0E89B8-48C9-D5D2-9C22-2DC21C09D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" y="1006"/>
              <a:ext cx="621" cy="622"/>
            </a:xfrm>
            <a:prstGeom prst="ellipse">
              <a:avLst/>
            </a:prstGeom>
            <a:noFill/>
            <a:ln w="33338" cap="flat">
              <a:solidFill>
                <a:srgbClr val="07BEB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56A806FA-EC85-0755-511B-006C62811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3227"/>
              <a:ext cx="430" cy="429"/>
            </a:xfrm>
            <a:prstGeom prst="ellipse">
              <a:avLst/>
            </a:prstGeom>
            <a:noFill/>
            <a:ln w="33338" cap="flat">
              <a:solidFill>
                <a:srgbClr val="07BEB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49" name="Oval 47">
              <a:extLst>
                <a:ext uri="{FF2B5EF4-FFF2-40B4-BE49-F238E27FC236}">
                  <a16:creationId xmlns:a16="http://schemas.microsoft.com/office/drawing/2014/main" id="{9AA857C1-62CF-591E-3D13-216B10F17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" y="3227"/>
              <a:ext cx="430" cy="429"/>
            </a:xfrm>
            <a:prstGeom prst="ellipse">
              <a:avLst/>
            </a:prstGeom>
            <a:noFill/>
            <a:ln w="33338" cap="flat">
              <a:solidFill>
                <a:srgbClr val="07BEB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0" name="Oval 48">
              <a:extLst>
                <a:ext uri="{FF2B5EF4-FFF2-40B4-BE49-F238E27FC236}">
                  <a16:creationId xmlns:a16="http://schemas.microsoft.com/office/drawing/2014/main" id="{2BE1DF87-DA9C-7BB7-23AC-248C6703D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" y="3227"/>
              <a:ext cx="429" cy="429"/>
            </a:xfrm>
            <a:prstGeom prst="ellipse">
              <a:avLst/>
            </a:prstGeom>
            <a:noFill/>
            <a:ln w="33338" cap="flat">
              <a:solidFill>
                <a:srgbClr val="07BEB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1" name="Oval 49">
              <a:extLst>
                <a:ext uri="{FF2B5EF4-FFF2-40B4-BE49-F238E27FC236}">
                  <a16:creationId xmlns:a16="http://schemas.microsoft.com/office/drawing/2014/main" id="{25E2C44D-FC4F-82F0-DA19-57BA72D2F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" y="3227"/>
              <a:ext cx="429" cy="429"/>
            </a:xfrm>
            <a:prstGeom prst="ellipse">
              <a:avLst/>
            </a:prstGeom>
            <a:noFill/>
            <a:ln w="33338" cap="flat">
              <a:solidFill>
                <a:srgbClr val="07BEB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666B3FAB-E0A8-CF03-1A90-38A5D84A4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1167"/>
              <a:ext cx="132" cy="119"/>
            </a:xfrm>
            <a:custGeom>
              <a:avLst/>
              <a:gdLst>
                <a:gd name="T0" fmla="*/ 68 w 101"/>
                <a:gd name="T1" fmla="*/ 45 h 91"/>
                <a:gd name="T2" fmla="*/ 50 w 101"/>
                <a:gd name="T3" fmla="*/ 77 h 91"/>
                <a:gd name="T4" fmla="*/ 33 w 101"/>
                <a:gd name="T5" fmla="*/ 45 h 91"/>
                <a:gd name="T6" fmla="*/ 50 w 101"/>
                <a:gd name="T7" fmla="*/ 13 h 91"/>
                <a:gd name="T8" fmla="*/ 68 w 101"/>
                <a:gd name="T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1">
                  <a:moveTo>
                    <a:pt x="68" y="45"/>
                  </a:moveTo>
                  <a:cubicBezTo>
                    <a:pt x="68" y="91"/>
                    <a:pt x="90" y="76"/>
                    <a:pt x="50" y="77"/>
                  </a:cubicBezTo>
                  <a:cubicBezTo>
                    <a:pt x="10" y="79"/>
                    <a:pt x="33" y="82"/>
                    <a:pt x="33" y="45"/>
                  </a:cubicBezTo>
                  <a:cubicBezTo>
                    <a:pt x="33" y="8"/>
                    <a:pt x="0" y="15"/>
                    <a:pt x="50" y="13"/>
                  </a:cubicBezTo>
                  <a:cubicBezTo>
                    <a:pt x="101" y="11"/>
                    <a:pt x="68" y="0"/>
                    <a:pt x="68" y="45"/>
                  </a:cubicBezTo>
                  <a:close/>
                </a:path>
              </a:pathLst>
            </a:custGeom>
            <a:solidFill>
              <a:srgbClr val="84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518C3878-F644-99B0-E1F7-2E67345E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1167"/>
              <a:ext cx="132" cy="119"/>
            </a:xfrm>
            <a:custGeom>
              <a:avLst/>
              <a:gdLst>
                <a:gd name="T0" fmla="*/ 68 w 101"/>
                <a:gd name="T1" fmla="*/ 45 h 91"/>
                <a:gd name="T2" fmla="*/ 50 w 101"/>
                <a:gd name="T3" fmla="*/ 77 h 91"/>
                <a:gd name="T4" fmla="*/ 33 w 101"/>
                <a:gd name="T5" fmla="*/ 45 h 91"/>
                <a:gd name="T6" fmla="*/ 50 w 101"/>
                <a:gd name="T7" fmla="*/ 13 h 91"/>
                <a:gd name="T8" fmla="*/ 68 w 101"/>
                <a:gd name="T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1">
                  <a:moveTo>
                    <a:pt x="68" y="45"/>
                  </a:moveTo>
                  <a:cubicBezTo>
                    <a:pt x="68" y="91"/>
                    <a:pt x="90" y="76"/>
                    <a:pt x="50" y="77"/>
                  </a:cubicBezTo>
                  <a:cubicBezTo>
                    <a:pt x="10" y="79"/>
                    <a:pt x="33" y="82"/>
                    <a:pt x="33" y="45"/>
                  </a:cubicBezTo>
                  <a:cubicBezTo>
                    <a:pt x="33" y="8"/>
                    <a:pt x="0" y="15"/>
                    <a:pt x="50" y="13"/>
                  </a:cubicBezTo>
                  <a:cubicBezTo>
                    <a:pt x="101" y="11"/>
                    <a:pt x="68" y="0"/>
                    <a:pt x="68" y="45"/>
                  </a:cubicBezTo>
                  <a:close/>
                </a:path>
              </a:pathLst>
            </a:custGeom>
            <a:noFill/>
            <a:ln w="3175" cap="flat">
              <a:solidFill>
                <a:srgbClr val="7495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58AEABA2-E435-A12C-6AC3-5CB7398BF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1095"/>
              <a:ext cx="103" cy="129"/>
            </a:xfrm>
            <a:custGeom>
              <a:avLst/>
              <a:gdLst>
                <a:gd name="T0" fmla="*/ 77 w 79"/>
                <a:gd name="T1" fmla="*/ 26 h 99"/>
                <a:gd name="T2" fmla="*/ 72 w 79"/>
                <a:gd name="T3" fmla="*/ 73 h 99"/>
                <a:gd name="T4" fmla="*/ 43 w 79"/>
                <a:gd name="T5" fmla="*/ 99 h 99"/>
                <a:gd name="T6" fmla="*/ 11 w 79"/>
                <a:gd name="T7" fmla="*/ 79 h 99"/>
                <a:gd name="T8" fmla="*/ 0 w 79"/>
                <a:gd name="T9" fmla="*/ 35 h 99"/>
                <a:gd name="T10" fmla="*/ 39 w 79"/>
                <a:gd name="T11" fmla="*/ 1 h 99"/>
                <a:gd name="T12" fmla="*/ 77 w 79"/>
                <a:gd name="T13" fmla="*/ 2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9">
                  <a:moveTo>
                    <a:pt x="77" y="26"/>
                  </a:moveTo>
                  <a:cubicBezTo>
                    <a:pt x="77" y="39"/>
                    <a:pt x="79" y="59"/>
                    <a:pt x="72" y="73"/>
                  </a:cubicBezTo>
                  <a:cubicBezTo>
                    <a:pt x="65" y="87"/>
                    <a:pt x="54" y="99"/>
                    <a:pt x="43" y="99"/>
                  </a:cubicBezTo>
                  <a:cubicBezTo>
                    <a:pt x="31" y="99"/>
                    <a:pt x="20" y="91"/>
                    <a:pt x="11" y="79"/>
                  </a:cubicBezTo>
                  <a:cubicBezTo>
                    <a:pt x="6" y="70"/>
                    <a:pt x="0" y="46"/>
                    <a:pt x="0" y="35"/>
                  </a:cubicBezTo>
                  <a:cubicBezTo>
                    <a:pt x="0" y="10"/>
                    <a:pt x="17" y="1"/>
                    <a:pt x="39" y="1"/>
                  </a:cubicBezTo>
                  <a:cubicBezTo>
                    <a:pt x="60" y="1"/>
                    <a:pt x="77" y="0"/>
                    <a:pt x="77" y="26"/>
                  </a:cubicBezTo>
                  <a:close/>
                </a:path>
              </a:pathLst>
            </a:custGeom>
            <a:solidFill>
              <a:srgbClr val="99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5B4F3123-2D15-3D42-3E7C-4A7A7012B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1095"/>
              <a:ext cx="103" cy="129"/>
            </a:xfrm>
            <a:custGeom>
              <a:avLst/>
              <a:gdLst>
                <a:gd name="T0" fmla="*/ 77 w 79"/>
                <a:gd name="T1" fmla="*/ 26 h 99"/>
                <a:gd name="T2" fmla="*/ 72 w 79"/>
                <a:gd name="T3" fmla="*/ 73 h 99"/>
                <a:gd name="T4" fmla="*/ 43 w 79"/>
                <a:gd name="T5" fmla="*/ 99 h 99"/>
                <a:gd name="T6" fmla="*/ 11 w 79"/>
                <a:gd name="T7" fmla="*/ 79 h 99"/>
                <a:gd name="T8" fmla="*/ 0 w 79"/>
                <a:gd name="T9" fmla="*/ 35 h 99"/>
                <a:gd name="T10" fmla="*/ 39 w 79"/>
                <a:gd name="T11" fmla="*/ 1 h 99"/>
                <a:gd name="T12" fmla="*/ 77 w 79"/>
                <a:gd name="T13" fmla="*/ 2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9">
                  <a:moveTo>
                    <a:pt x="77" y="26"/>
                  </a:moveTo>
                  <a:cubicBezTo>
                    <a:pt x="77" y="39"/>
                    <a:pt x="79" y="59"/>
                    <a:pt x="72" y="73"/>
                  </a:cubicBezTo>
                  <a:cubicBezTo>
                    <a:pt x="65" y="87"/>
                    <a:pt x="54" y="99"/>
                    <a:pt x="43" y="99"/>
                  </a:cubicBezTo>
                  <a:cubicBezTo>
                    <a:pt x="31" y="99"/>
                    <a:pt x="20" y="91"/>
                    <a:pt x="11" y="79"/>
                  </a:cubicBezTo>
                  <a:cubicBezTo>
                    <a:pt x="6" y="70"/>
                    <a:pt x="0" y="46"/>
                    <a:pt x="0" y="35"/>
                  </a:cubicBezTo>
                  <a:cubicBezTo>
                    <a:pt x="0" y="10"/>
                    <a:pt x="17" y="1"/>
                    <a:pt x="39" y="1"/>
                  </a:cubicBezTo>
                  <a:cubicBezTo>
                    <a:pt x="60" y="1"/>
                    <a:pt x="77" y="0"/>
                    <a:pt x="77" y="26"/>
                  </a:cubicBezTo>
                  <a:close/>
                </a:path>
              </a:pathLst>
            </a:custGeom>
            <a:noFill/>
            <a:ln w="3175" cap="flat">
              <a:solidFill>
                <a:srgbClr val="7495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033F6E14-EB47-B3C1-29B1-0577C473C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" y="1077"/>
              <a:ext cx="128" cy="86"/>
            </a:xfrm>
            <a:custGeom>
              <a:avLst/>
              <a:gdLst>
                <a:gd name="T0" fmla="*/ 46 w 98"/>
                <a:gd name="T1" fmla="*/ 29 h 66"/>
                <a:gd name="T2" fmla="*/ 11 w 98"/>
                <a:gd name="T3" fmla="*/ 63 h 66"/>
                <a:gd name="T4" fmla="*/ 6 w 98"/>
                <a:gd name="T5" fmla="*/ 58 h 66"/>
                <a:gd name="T6" fmla="*/ 35 w 98"/>
                <a:gd name="T7" fmla="*/ 12 h 66"/>
                <a:gd name="T8" fmla="*/ 86 w 98"/>
                <a:gd name="T9" fmla="*/ 62 h 66"/>
                <a:gd name="T10" fmla="*/ 84 w 98"/>
                <a:gd name="T11" fmla="*/ 53 h 66"/>
                <a:gd name="T12" fmla="*/ 46 w 98"/>
                <a:gd name="T13" fmla="*/ 2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66">
                  <a:moveTo>
                    <a:pt x="46" y="29"/>
                  </a:moveTo>
                  <a:cubicBezTo>
                    <a:pt x="9" y="32"/>
                    <a:pt x="16" y="47"/>
                    <a:pt x="11" y="63"/>
                  </a:cubicBezTo>
                  <a:cubicBezTo>
                    <a:pt x="8" y="65"/>
                    <a:pt x="7" y="60"/>
                    <a:pt x="6" y="58"/>
                  </a:cubicBezTo>
                  <a:cubicBezTo>
                    <a:pt x="0" y="40"/>
                    <a:pt x="12" y="16"/>
                    <a:pt x="35" y="12"/>
                  </a:cubicBezTo>
                  <a:cubicBezTo>
                    <a:pt x="98" y="0"/>
                    <a:pt x="95" y="33"/>
                    <a:pt x="86" y="62"/>
                  </a:cubicBezTo>
                  <a:cubicBezTo>
                    <a:pt x="86" y="66"/>
                    <a:pt x="84" y="57"/>
                    <a:pt x="84" y="53"/>
                  </a:cubicBezTo>
                  <a:cubicBezTo>
                    <a:pt x="83" y="48"/>
                    <a:pt x="82" y="26"/>
                    <a:pt x="46" y="29"/>
                  </a:cubicBezTo>
                  <a:close/>
                </a:path>
              </a:pathLst>
            </a:custGeom>
            <a:solidFill>
              <a:srgbClr val="07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537112C6-C113-5376-66E2-9D15FF726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2" y="1227"/>
              <a:ext cx="237" cy="176"/>
            </a:xfrm>
            <a:custGeom>
              <a:avLst/>
              <a:gdLst>
                <a:gd name="T0" fmla="*/ 0 w 181"/>
                <a:gd name="T1" fmla="*/ 104 h 135"/>
                <a:gd name="T2" fmla="*/ 15 w 181"/>
                <a:gd name="T3" fmla="*/ 25 h 135"/>
                <a:gd name="T4" fmla="*/ 69 w 181"/>
                <a:gd name="T5" fmla="*/ 3 h 135"/>
                <a:gd name="T6" fmla="*/ 90 w 181"/>
                <a:gd name="T7" fmla="*/ 11 h 135"/>
                <a:gd name="T8" fmla="*/ 109 w 181"/>
                <a:gd name="T9" fmla="*/ 1 h 135"/>
                <a:gd name="T10" fmla="*/ 150 w 181"/>
                <a:gd name="T11" fmla="*/ 15 h 135"/>
                <a:gd name="T12" fmla="*/ 181 w 181"/>
                <a:gd name="T13" fmla="*/ 102 h 135"/>
                <a:gd name="T14" fmla="*/ 94 w 181"/>
                <a:gd name="T15" fmla="*/ 135 h 135"/>
                <a:gd name="T16" fmla="*/ 0 w 181"/>
                <a:gd name="T17" fmla="*/ 10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135">
                  <a:moveTo>
                    <a:pt x="0" y="104"/>
                  </a:moveTo>
                  <a:cubicBezTo>
                    <a:pt x="1" y="82"/>
                    <a:pt x="3" y="40"/>
                    <a:pt x="15" y="25"/>
                  </a:cubicBezTo>
                  <a:cubicBezTo>
                    <a:pt x="31" y="6"/>
                    <a:pt x="69" y="3"/>
                    <a:pt x="69" y="3"/>
                  </a:cubicBezTo>
                  <a:cubicBezTo>
                    <a:pt x="69" y="3"/>
                    <a:pt x="79" y="11"/>
                    <a:pt x="90" y="11"/>
                  </a:cubicBezTo>
                  <a:cubicBezTo>
                    <a:pt x="96" y="11"/>
                    <a:pt x="102" y="10"/>
                    <a:pt x="109" y="1"/>
                  </a:cubicBezTo>
                  <a:cubicBezTo>
                    <a:pt x="109" y="1"/>
                    <a:pt x="125" y="0"/>
                    <a:pt x="150" y="15"/>
                  </a:cubicBezTo>
                  <a:cubicBezTo>
                    <a:pt x="176" y="31"/>
                    <a:pt x="181" y="102"/>
                    <a:pt x="181" y="102"/>
                  </a:cubicBezTo>
                  <a:cubicBezTo>
                    <a:pt x="181" y="102"/>
                    <a:pt x="144" y="135"/>
                    <a:pt x="94" y="135"/>
                  </a:cubicBezTo>
                  <a:cubicBezTo>
                    <a:pt x="44" y="135"/>
                    <a:pt x="0" y="112"/>
                    <a:pt x="0" y="104"/>
                  </a:cubicBezTo>
                  <a:close/>
                </a:path>
              </a:pathLst>
            </a:custGeom>
            <a:solidFill>
              <a:srgbClr val="07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5C4EFD66-1E4B-8B8E-1E79-364E6A91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2" y="1227"/>
              <a:ext cx="237" cy="176"/>
            </a:xfrm>
            <a:custGeom>
              <a:avLst/>
              <a:gdLst>
                <a:gd name="T0" fmla="*/ 0 w 181"/>
                <a:gd name="T1" fmla="*/ 104 h 135"/>
                <a:gd name="T2" fmla="*/ 15 w 181"/>
                <a:gd name="T3" fmla="*/ 25 h 135"/>
                <a:gd name="T4" fmla="*/ 69 w 181"/>
                <a:gd name="T5" fmla="*/ 3 h 135"/>
                <a:gd name="T6" fmla="*/ 90 w 181"/>
                <a:gd name="T7" fmla="*/ 11 h 135"/>
                <a:gd name="T8" fmla="*/ 109 w 181"/>
                <a:gd name="T9" fmla="*/ 1 h 135"/>
                <a:gd name="T10" fmla="*/ 150 w 181"/>
                <a:gd name="T11" fmla="*/ 15 h 135"/>
                <a:gd name="T12" fmla="*/ 181 w 181"/>
                <a:gd name="T13" fmla="*/ 102 h 135"/>
                <a:gd name="T14" fmla="*/ 94 w 181"/>
                <a:gd name="T15" fmla="*/ 135 h 135"/>
                <a:gd name="T16" fmla="*/ 0 w 181"/>
                <a:gd name="T17" fmla="*/ 10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135">
                  <a:moveTo>
                    <a:pt x="0" y="104"/>
                  </a:moveTo>
                  <a:cubicBezTo>
                    <a:pt x="1" y="82"/>
                    <a:pt x="3" y="40"/>
                    <a:pt x="15" y="25"/>
                  </a:cubicBezTo>
                  <a:cubicBezTo>
                    <a:pt x="31" y="6"/>
                    <a:pt x="69" y="3"/>
                    <a:pt x="69" y="3"/>
                  </a:cubicBezTo>
                  <a:cubicBezTo>
                    <a:pt x="69" y="3"/>
                    <a:pt x="79" y="11"/>
                    <a:pt x="90" y="11"/>
                  </a:cubicBezTo>
                  <a:cubicBezTo>
                    <a:pt x="96" y="11"/>
                    <a:pt x="102" y="10"/>
                    <a:pt x="109" y="1"/>
                  </a:cubicBezTo>
                  <a:cubicBezTo>
                    <a:pt x="109" y="1"/>
                    <a:pt x="125" y="0"/>
                    <a:pt x="150" y="15"/>
                  </a:cubicBezTo>
                  <a:cubicBezTo>
                    <a:pt x="176" y="31"/>
                    <a:pt x="181" y="102"/>
                    <a:pt x="181" y="102"/>
                  </a:cubicBezTo>
                  <a:cubicBezTo>
                    <a:pt x="181" y="102"/>
                    <a:pt x="144" y="135"/>
                    <a:pt x="94" y="135"/>
                  </a:cubicBezTo>
                  <a:cubicBezTo>
                    <a:pt x="44" y="135"/>
                    <a:pt x="0" y="112"/>
                    <a:pt x="0" y="104"/>
                  </a:cubicBezTo>
                  <a:close/>
                </a:path>
              </a:pathLst>
            </a:custGeom>
            <a:noFill/>
            <a:ln w="7938" cap="flat">
              <a:solidFill>
                <a:srgbClr val="06495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4E914F7-1E35-0F99-00A6-49F0063DE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" y="1314"/>
              <a:ext cx="8" cy="81"/>
            </a:xfrm>
            <a:custGeom>
              <a:avLst/>
              <a:gdLst>
                <a:gd name="T0" fmla="*/ 6 w 6"/>
                <a:gd name="T1" fmla="*/ 62 h 62"/>
                <a:gd name="T2" fmla="*/ 1 w 6"/>
                <a:gd name="T3" fmla="*/ 0 h 62"/>
                <a:gd name="T4" fmla="*/ 0 w 6"/>
                <a:gd name="T5" fmla="*/ 62 h 62"/>
                <a:gd name="T6" fmla="*/ 6 w 6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2">
                  <a:moveTo>
                    <a:pt x="6" y="62"/>
                  </a:moveTo>
                  <a:cubicBezTo>
                    <a:pt x="6" y="62"/>
                    <a:pt x="3" y="7"/>
                    <a:pt x="1" y="0"/>
                  </a:cubicBezTo>
                  <a:cubicBezTo>
                    <a:pt x="3" y="34"/>
                    <a:pt x="0" y="62"/>
                    <a:pt x="0" y="62"/>
                  </a:cubicBezTo>
                  <a:lnTo>
                    <a:pt x="6" y="62"/>
                  </a:lnTo>
                  <a:close/>
                </a:path>
              </a:pathLst>
            </a:custGeom>
            <a:solidFill>
              <a:srgbClr val="064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882A6F1F-2B68-7CAA-5FE8-B54AA48D7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" y="1309"/>
              <a:ext cx="15" cy="83"/>
            </a:xfrm>
            <a:custGeom>
              <a:avLst/>
              <a:gdLst>
                <a:gd name="T0" fmla="*/ 6 w 12"/>
                <a:gd name="T1" fmla="*/ 63 h 63"/>
                <a:gd name="T2" fmla="*/ 1 w 12"/>
                <a:gd name="T3" fmla="*/ 0 h 63"/>
                <a:gd name="T4" fmla="*/ 12 w 12"/>
                <a:gd name="T5" fmla="*/ 61 h 63"/>
                <a:gd name="T6" fmla="*/ 6 w 12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3">
                  <a:moveTo>
                    <a:pt x="6" y="63"/>
                  </a:moveTo>
                  <a:cubicBezTo>
                    <a:pt x="6" y="63"/>
                    <a:pt x="0" y="7"/>
                    <a:pt x="1" y="0"/>
                  </a:cubicBezTo>
                  <a:cubicBezTo>
                    <a:pt x="5" y="33"/>
                    <a:pt x="12" y="61"/>
                    <a:pt x="12" y="61"/>
                  </a:cubicBezTo>
                  <a:lnTo>
                    <a:pt x="6" y="63"/>
                  </a:lnTo>
                  <a:close/>
                </a:path>
              </a:pathLst>
            </a:custGeom>
            <a:solidFill>
              <a:srgbClr val="064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6D2268E0-BFF1-7C64-F2DE-D30FF2C56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8" y="1445"/>
              <a:ext cx="35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PERSON</a:t>
              </a:r>
              <a:endPara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2" name="Rectangle 60">
              <a:extLst>
                <a:ext uri="{FF2B5EF4-FFF2-40B4-BE49-F238E27FC236}">
                  <a16:creationId xmlns:a16="http://schemas.microsoft.com/office/drawing/2014/main" id="{D7BDA249-DC9B-A99D-0B4E-D10877104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4" y="2086"/>
              <a:ext cx="1227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TRANSITION-RELATED CARE</a:t>
              </a:r>
              <a:endPara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3" name="Rectangle 61">
              <a:extLst>
                <a:ext uri="{FF2B5EF4-FFF2-40B4-BE49-F238E27FC236}">
                  <a16:creationId xmlns:a16="http://schemas.microsoft.com/office/drawing/2014/main" id="{D1AE126A-3047-CCDB-66F9-65B3C4F4D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" y="2705"/>
              <a:ext cx="119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NON-MEDICAL TRANSITION</a:t>
              </a:r>
              <a:endPara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9C8522A8-CF1A-70F2-C4FA-064EE1F95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3699"/>
              <a:ext cx="26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LEGAL</a:t>
              </a:r>
              <a:endPara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5" name="Rectangle 63">
              <a:extLst>
                <a:ext uri="{FF2B5EF4-FFF2-40B4-BE49-F238E27FC236}">
                  <a16:creationId xmlns:a16="http://schemas.microsoft.com/office/drawing/2014/main" id="{8FFB0BE2-AEAF-949C-92E5-56FCED07B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3" y="3699"/>
              <a:ext cx="67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PSYCHOSOCIAL</a:t>
              </a:r>
              <a:endPara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CD897772-2636-85C3-E523-F7C34F656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699"/>
              <a:ext cx="83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HORMONETHERAPY</a:t>
              </a:r>
              <a:endPara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7" name="Rectangle 65">
              <a:extLst>
                <a:ext uri="{FF2B5EF4-FFF2-40B4-BE49-F238E27FC236}">
                  <a16:creationId xmlns:a16="http://schemas.microsoft.com/office/drawing/2014/main" id="{B9ADECAB-712A-ABA5-711F-2CE56A3B3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3699"/>
              <a:ext cx="405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SURGERY</a:t>
              </a:r>
              <a:endPara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BB58BEC4-31DD-B6EC-CAA1-CEB318817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2705"/>
              <a:ext cx="970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MEDICAL TRANSITION</a:t>
              </a:r>
              <a:endPara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9" name="Rectangle 67">
              <a:extLst>
                <a:ext uri="{FF2B5EF4-FFF2-40B4-BE49-F238E27FC236}">
                  <a16:creationId xmlns:a16="http://schemas.microsoft.com/office/drawing/2014/main" id="{F2F8C46E-4273-C757-7E0C-FDEE6DF31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" y="2086"/>
              <a:ext cx="935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BASIC MEDICAL CARE</a:t>
              </a:r>
              <a:endPara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9F469587-0EC5-7645-C98D-64096C9C5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" y="3323"/>
              <a:ext cx="186" cy="238"/>
            </a:xfrm>
            <a:custGeom>
              <a:avLst/>
              <a:gdLst>
                <a:gd name="T0" fmla="*/ 186 w 186"/>
                <a:gd name="T1" fmla="*/ 238 h 238"/>
                <a:gd name="T2" fmla="*/ 0 w 186"/>
                <a:gd name="T3" fmla="*/ 238 h 238"/>
                <a:gd name="T4" fmla="*/ 0 w 186"/>
                <a:gd name="T5" fmla="*/ 0 h 238"/>
                <a:gd name="T6" fmla="*/ 133 w 186"/>
                <a:gd name="T7" fmla="*/ 0 h 238"/>
                <a:gd name="T8" fmla="*/ 186 w 186"/>
                <a:gd name="T9" fmla="*/ 41 h 238"/>
                <a:gd name="T10" fmla="*/ 186 w 186"/>
                <a:gd name="T1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38">
                  <a:moveTo>
                    <a:pt x="186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186" y="41"/>
                  </a:lnTo>
                  <a:lnTo>
                    <a:pt x="186" y="238"/>
                  </a:lnTo>
                  <a:close/>
                </a:path>
              </a:pathLst>
            </a:custGeom>
            <a:solidFill>
              <a:srgbClr val="82C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39FBE5DC-2305-C679-D542-144CBA58E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3323"/>
              <a:ext cx="53" cy="41"/>
            </a:xfrm>
            <a:custGeom>
              <a:avLst/>
              <a:gdLst>
                <a:gd name="T0" fmla="*/ 0 w 53"/>
                <a:gd name="T1" fmla="*/ 38 h 41"/>
                <a:gd name="T2" fmla="*/ 0 w 53"/>
                <a:gd name="T3" fmla="*/ 0 h 41"/>
                <a:gd name="T4" fmla="*/ 53 w 53"/>
                <a:gd name="T5" fmla="*/ 41 h 41"/>
                <a:gd name="T6" fmla="*/ 0 w 53"/>
                <a:gd name="T7" fmla="*/ 41 h 41"/>
                <a:gd name="T8" fmla="*/ 0 w 53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1">
                  <a:moveTo>
                    <a:pt x="0" y="38"/>
                  </a:moveTo>
                  <a:lnTo>
                    <a:pt x="0" y="0"/>
                  </a:lnTo>
                  <a:lnTo>
                    <a:pt x="53" y="41"/>
                  </a:lnTo>
                  <a:lnTo>
                    <a:pt x="0" y="4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53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2" name="Line 70">
              <a:extLst>
                <a:ext uri="{FF2B5EF4-FFF2-40B4-BE49-F238E27FC236}">
                  <a16:creationId xmlns:a16="http://schemas.microsoft.com/office/drawing/2014/main" id="{DA377316-7677-4CE9-1F99-6167043E2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364"/>
              <a:ext cx="87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3" name="Line 71">
              <a:extLst>
                <a:ext uri="{FF2B5EF4-FFF2-40B4-BE49-F238E27FC236}">
                  <a16:creationId xmlns:a16="http://schemas.microsoft.com/office/drawing/2014/main" id="{1AEA02F1-2B59-E1EE-D79F-3AD2BA4B2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386"/>
              <a:ext cx="131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4" name="Line 72">
              <a:extLst>
                <a:ext uri="{FF2B5EF4-FFF2-40B4-BE49-F238E27FC236}">
                  <a16:creationId xmlns:a16="http://schemas.microsoft.com/office/drawing/2014/main" id="{6FC5506F-5455-9261-F526-EC37B6CBA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430"/>
              <a:ext cx="131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5" name="Line 73">
              <a:extLst>
                <a:ext uri="{FF2B5EF4-FFF2-40B4-BE49-F238E27FC236}">
                  <a16:creationId xmlns:a16="http://schemas.microsoft.com/office/drawing/2014/main" id="{961E0C6B-54A6-67A9-D785-BD649F7B2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408"/>
              <a:ext cx="131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6" name="Line 74">
              <a:extLst>
                <a:ext uri="{FF2B5EF4-FFF2-40B4-BE49-F238E27FC236}">
                  <a16:creationId xmlns:a16="http://schemas.microsoft.com/office/drawing/2014/main" id="{23CDBAD9-7EF6-8BF8-3D27-D744C8E451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451"/>
              <a:ext cx="131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7" name="Line 75">
              <a:extLst>
                <a:ext uri="{FF2B5EF4-FFF2-40B4-BE49-F238E27FC236}">
                  <a16:creationId xmlns:a16="http://schemas.microsoft.com/office/drawing/2014/main" id="{56B0D7C6-39FD-8B6D-59AB-D1FBAEDDC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517"/>
              <a:ext cx="75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8" name="Line 76">
              <a:extLst>
                <a:ext uri="{FF2B5EF4-FFF2-40B4-BE49-F238E27FC236}">
                  <a16:creationId xmlns:a16="http://schemas.microsoft.com/office/drawing/2014/main" id="{A529954F-AC59-5643-3A1A-3B1BB9E24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539"/>
              <a:ext cx="75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79" name="Line 77">
              <a:extLst>
                <a:ext uri="{FF2B5EF4-FFF2-40B4-BE49-F238E27FC236}">
                  <a16:creationId xmlns:a16="http://schemas.microsoft.com/office/drawing/2014/main" id="{6D0862D4-09A3-2BEB-DF0A-FBE95D059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474"/>
              <a:ext cx="75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0" name="Line 78">
              <a:extLst>
                <a:ext uri="{FF2B5EF4-FFF2-40B4-BE49-F238E27FC236}">
                  <a16:creationId xmlns:a16="http://schemas.microsoft.com/office/drawing/2014/main" id="{8734AE10-0D5C-3F82-8B14-2574C5855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3496"/>
              <a:ext cx="75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82D64C24-07D6-4A5C-8702-80B94E84C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" y="3470"/>
              <a:ext cx="50" cy="72"/>
            </a:xfrm>
            <a:custGeom>
              <a:avLst/>
              <a:gdLst>
                <a:gd name="T0" fmla="*/ 22 w 38"/>
                <a:gd name="T1" fmla="*/ 50 h 55"/>
                <a:gd name="T2" fmla="*/ 38 w 38"/>
                <a:gd name="T3" fmla="*/ 55 h 55"/>
                <a:gd name="T4" fmla="*/ 30 w 38"/>
                <a:gd name="T5" fmla="*/ 34 h 55"/>
                <a:gd name="T6" fmla="*/ 31 w 38"/>
                <a:gd name="T7" fmla="*/ 28 h 55"/>
                <a:gd name="T8" fmla="*/ 35 w 38"/>
                <a:gd name="T9" fmla="*/ 14 h 55"/>
                <a:gd name="T10" fmla="*/ 23 w 38"/>
                <a:gd name="T11" fmla="*/ 2 h 55"/>
                <a:gd name="T12" fmla="*/ 3 w 38"/>
                <a:gd name="T13" fmla="*/ 18 h 55"/>
                <a:gd name="T14" fmla="*/ 7 w 38"/>
                <a:gd name="T15" fmla="*/ 28 h 55"/>
                <a:gd name="T16" fmla="*/ 8 w 38"/>
                <a:gd name="T17" fmla="*/ 34 h 55"/>
                <a:gd name="T18" fmla="*/ 0 w 38"/>
                <a:gd name="T19" fmla="*/ 55 h 55"/>
                <a:gd name="T20" fmla="*/ 16 w 38"/>
                <a:gd name="T21" fmla="*/ 5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55">
                  <a:moveTo>
                    <a:pt x="22" y="50"/>
                  </a:moveTo>
                  <a:cubicBezTo>
                    <a:pt x="38" y="55"/>
                    <a:pt x="38" y="55"/>
                    <a:pt x="38" y="55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32"/>
                    <a:pt x="30" y="30"/>
                    <a:pt x="31" y="28"/>
                  </a:cubicBezTo>
                  <a:cubicBezTo>
                    <a:pt x="34" y="25"/>
                    <a:pt x="36" y="20"/>
                    <a:pt x="35" y="14"/>
                  </a:cubicBezTo>
                  <a:cubicBezTo>
                    <a:pt x="34" y="8"/>
                    <a:pt x="29" y="3"/>
                    <a:pt x="23" y="2"/>
                  </a:cubicBezTo>
                  <a:cubicBezTo>
                    <a:pt x="12" y="0"/>
                    <a:pt x="3" y="8"/>
                    <a:pt x="3" y="18"/>
                  </a:cubicBezTo>
                  <a:cubicBezTo>
                    <a:pt x="3" y="22"/>
                    <a:pt x="5" y="26"/>
                    <a:pt x="7" y="28"/>
                  </a:cubicBezTo>
                  <a:cubicBezTo>
                    <a:pt x="9" y="30"/>
                    <a:pt x="9" y="32"/>
                    <a:pt x="8" y="3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6" y="50"/>
                    <a:pt x="16" y="50"/>
                    <a:pt x="16" y="50"/>
                  </a:cubicBezTo>
                </a:path>
              </a:pathLst>
            </a:custGeom>
            <a:solidFill>
              <a:srgbClr val="FD87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AC8C57EA-7E70-49F5-1E71-7817CDC78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3414"/>
              <a:ext cx="196" cy="82"/>
            </a:xfrm>
            <a:custGeom>
              <a:avLst/>
              <a:gdLst>
                <a:gd name="T0" fmla="*/ 144 w 150"/>
                <a:gd name="T1" fmla="*/ 55 h 63"/>
                <a:gd name="T2" fmla="*/ 44 w 150"/>
                <a:gd name="T3" fmla="*/ 55 h 63"/>
                <a:gd name="T4" fmla="*/ 39 w 150"/>
                <a:gd name="T5" fmla="*/ 61 h 63"/>
                <a:gd name="T6" fmla="*/ 34 w 150"/>
                <a:gd name="T7" fmla="*/ 62 h 63"/>
                <a:gd name="T8" fmla="*/ 28 w 150"/>
                <a:gd name="T9" fmla="*/ 55 h 63"/>
                <a:gd name="T10" fmla="*/ 6 w 150"/>
                <a:gd name="T11" fmla="*/ 55 h 63"/>
                <a:gd name="T12" fmla="*/ 0 w 150"/>
                <a:gd name="T13" fmla="*/ 48 h 63"/>
                <a:gd name="T14" fmla="*/ 0 w 150"/>
                <a:gd name="T15" fmla="*/ 7 h 63"/>
                <a:gd name="T16" fmla="*/ 6 w 150"/>
                <a:gd name="T17" fmla="*/ 0 h 63"/>
                <a:gd name="T18" fmla="*/ 144 w 150"/>
                <a:gd name="T19" fmla="*/ 0 h 63"/>
                <a:gd name="T20" fmla="*/ 150 w 150"/>
                <a:gd name="T21" fmla="*/ 7 h 63"/>
                <a:gd name="T22" fmla="*/ 150 w 150"/>
                <a:gd name="T23" fmla="*/ 48 h 63"/>
                <a:gd name="T24" fmla="*/ 144 w 150"/>
                <a:gd name="T25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63">
                  <a:moveTo>
                    <a:pt x="144" y="55"/>
                  </a:moveTo>
                  <a:cubicBezTo>
                    <a:pt x="44" y="55"/>
                    <a:pt x="44" y="55"/>
                    <a:pt x="44" y="5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8" y="63"/>
                    <a:pt x="35" y="63"/>
                    <a:pt x="34" y="6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3" y="55"/>
                    <a:pt x="0" y="52"/>
                    <a:pt x="0" y="4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7" y="0"/>
                    <a:pt x="150" y="3"/>
                    <a:pt x="150" y="7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52"/>
                    <a:pt x="147" y="55"/>
                    <a:pt x="144" y="55"/>
                  </a:cubicBezTo>
                  <a:close/>
                </a:path>
              </a:pathLst>
            </a:custGeom>
            <a:solidFill>
              <a:srgbClr val="FD87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32266EDD-1674-B257-0E8C-EA0319DEE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" y="3447"/>
              <a:ext cx="181" cy="83"/>
            </a:xfrm>
            <a:custGeom>
              <a:avLst/>
              <a:gdLst>
                <a:gd name="T0" fmla="*/ 133 w 139"/>
                <a:gd name="T1" fmla="*/ 55 h 63"/>
                <a:gd name="T2" fmla="*/ 61 w 139"/>
                <a:gd name="T3" fmla="*/ 55 h 63"/>
                <a:gd name="T4" fmla="*/ 57 w 139"/>
                <a:gd name="T5" fmla="*/ 61 h 63"/>
                <a:gd name="T6" fmla="*/ 51 w 139"/>
                <a:gd name="T7" fmla="*/ 62 h 63"/>
                <a:gd name="T8" fmla="*/ 45 w 139"/>
                <a:gd name="T9" fmla="*/ 55 h 63"/>
                <a:gd name="T10" fmla="*/ 6 w 139"/>
                <a:gd name="T11" fmla="*/ 55 h 63"/>
                <a:gd name="T12" fmla="*/ 0 w 139"/>
                <a:gd name="T13" fmla="*/ 48 h 63"/>
                <a:gd name="T14" fmla="*/ 0 w 139"/>
                <a:gd name="T15" fmla="*/ 7 h 63"/>
                <a:gd name="T16" fmla="*/ 6 w 139"/>
                <a:gd name="T17" fmla="*/ 0 h 63"/>
                <a:gd name="T18" fmla="*/ 133 w 139"/>
                <a:gd name="T19" fmla="*/ 0 h 63"/>
                <a:gd name="T20" fmla="*/ 139 w 139"/>
                <a:gd name="T21" fmla="*/ 7 h 63"/>
                <a:gd name="T22" fmla="*/ 139 w 139"/>
                <a:gd name="T23" fmla="*/ 48 h 63"/>
                <a:gd name="T24" fmla="*/ 133 w 139"/>
                <a:gd name="T25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63">
                  <a:moveTo>
                    <a:pt x="133" y="55"/>
                  </a:moveTo>
                  <a:cubicBezTo>
                    <a:pt x="61" y="55"/>
                    <a:pt x="61" y="55"/>
                    <a:pt x="61" y="55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5" y="63"/>
                    <a:pt x="53" y="63"/>
                    <a:pt x="51" y="62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3" y="55"/>
                    <a:pt x="0" y="52"/>
                    <a:pt x="0" y="4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7" y="0"/>
                    <a:pt x="139" y="3"/>
                    <a:pt x="139" y="7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39" y="52"/>
                    <a:pt x="137" y="55"/>
                    <a:pt x="133" y="55"/>
                  </a:cubicBezTo>
                  <a:close/>
                </a:path>
              </a:pathLst>
            </a:custGeom>
            <a:solidFill>
              <a:srgbClr val="07B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C68B4050-4CA2-2040-20F8-F0EA198BB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" y="3355"/>
              <a:ext cx="195" cy="82"/>
            </a:xfrm>
            <a:custGeom>
              <a:avLst/>
              <a:gdLst>
                <a:gd name="T0" fmla="*/ 144 w 150"/>
                <a:gd name="T1" fmla="*/ 54 h 63"/>
                <a:gd name="T2" fmla="*/ 44 w 150"/>
                <a:gd name="T3" fmla="*/ 54 h 63"/>
                <a:gd name="T4" fmla="*/ 39 w 150"/>
                <a:gd name="T5" fmla="*/ 61 h 63"/>
                <a:gd name="T6" fmla="*/ 34 w 150"/>
                <a:gd name="T7" fmla="*/ 61 h 63"/>
                <a:gd name="T8" fmla="*/ 28 w 150"/>
                <a:gd name="T9" fmla="*/ 54 h 63"/>
                <a:gd name="T10" fmla="*/ 6 w 150"/>
                <a:gd name="T11" fmla="*/ 54 h 63"/>
                <a:gd name="T12" fmla="*/ 0 w 150"/>
                <a:gd name="T13" fmla="*/ 48 h 63"/>
                <a:gd name="T14" fmla="*/ 0 w 150"/>
                <a:gd name="T15" fmla="*/ 6 h 63"/>
                <a:gd name="T16" fmla="*/ 6 w 150"/>
                <a:gd name="T17" fmla="*/ 0 h 63"/>
                <a:gd name="T18" fmla="*/ 144 w 150"/>
                <a:gd name="T19" fmla="*/ 0 h 63"/>
                <a:gd name="T20" fmla="*/ 150 w 150"/>
                <a:gd name="T21" fmla="*/ 6 h 63"/>
                <a:gd name="T22" fmla="*/ 150 w 150"/>
                <a:gd name="T23" fmla="*/ 48 h 63"/>
                <a:gd name="T24" fmla="*/ 144 w 150"/>
                <a:gd name="T25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63">
                  <a:moveTo>
                    <a:pt x="144" y="54"/>
                  </a:moveTo>
                  <a:cubicBezTo>
                    <a:pt x="44" y="54"/>
                    <a:pt x="44" y="54"/>
                    <a:pt x="44" y="54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8" y="63"/>
                    <a:pt x="36" y="63"/>
                    <a:pt x="34" y="61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3" y="54"/>
                    <a:pt x="0" y="52"/>
                    <a:pt x="0" y="4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8" y="0"/>
                    <a:pt x="150" y="3"/>
                    <a:pt x="150" y="6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52"/>
                    <a:pt x="148" y="54"/>
                    <a:pt x="144" y="54"/>
                  </a:cubicBezTo>
                  <a:close/>
                </a:path>
              </a:pathLst>
            </a:custGeom>
            <a:solidFill>
              <a:srgbClr val="07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8723D625-1191-D9E0-12CA-9852112F1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" y="3312"/>
              <a:ext cx="118" cy="134"/>
            </a:xfrm>
            <a:custGeom>
              <a:avLst/>
              <a:gdLst>
                <a:gd name="T0" fmla="*/ 64 w 91"/>
                <a:gd name="T1" fmla="*/ 103 h 103"/>
                <a:gd name="T2" fmla="*/ 84 w 91"/>
                <a:gd name="T3" fmla="*/ 51 h 103"/>
                <a:gd name="T4" fmla="*/ 65 w 91"/>
                <a:gd name="T5" fmla="*/ 7 h 103"/>
                <a:gd name="T6" fmla="*/ 21 w 91"/>
                <a:gd name="T7" fmla="*/ 26 h 103"/>
                <a:gd name="T8" fmla="*/ 0 w 91"/>
                <a:gd name="T9" fmla="*/ 78 h 103"/>
                <a:gd name="T10" fmla="*/ 64 w 91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03">
                  <a:moveTo>
                    <a:pt x="64" y="103"/>
                  </a:moveTo>
                  <a:cubicBezTo>
                    <a:pt x="84" y="51"/>
                    <a:pt x="84" y="51"/>
                    <a:pt x="84" y="51"/>
                  </a:cubicBezTo>
                  <a:cubicBezTo>
                    <a:pt x="91" y="33"/>
                    <a:pt x="82" y="14"/>
                    <a:pt x="65" y="7"/>
                  </a:cubicBezTo>
                  <a:cubicBezTo>
                    <a:pt x="48" y="0"/>
                    <a:pt x="28" y="8"/>
                    <a:pt x="21" y="26"/>
                  </a:cubicBezTo>
                  <a:cubicBezTo>
                    <a:pt x="0" y="78"/>
                    <a:pt x="0" y="78"/>
                    <a:pt x="0" y="78"/>
                  </a:cubicBezTo>
                  <a:lnTo>
                    <a:pt x="64" y="103"/>
                  </a:lnTo>
                  <a:close/>
                </a:path>
              </a:pathLst>
            </a:custGeom>
            <a:solidFill>
              <a:srgbClr val="07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B9943B47-A335-B072-A7C0-585FA8375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414"/>
              <a:ext cx="119" cy="134"/>
            </a:xfrm>
            <a:custGeom>
              <a:avLst/>
              <a:gdLst>
                <a:gd name="T0" fmla="*/ 26 w 91"/>
                <a:gd name="T1" fmla="*/ 96 h 103"/>
                <a:gd name="T2" fmla="*/ 70 w 91"/>
                <a:gd name="T3" fmla="*/ 77 h 103"/>
                <a:gd name="T4" fmla="*/ 91 w 91"/>
                <a:gd name="T5" fmla="*/ 24 h 103"/>
                <a:gd name="T6" fmla="*/ 28 w 91"/>
                <a:gd name="T7" fmla="*/ 0 h 103"/>
                <a:gd name="T8" fmla="*/ 7 w 91"/>
                <a:gd name="T9" fmla="*/ 52 h 103"/>
                <a:gd name="T10" fmla="*/ 26 w 91"/>
                <a:gd name="T11" fmla="*/ 9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03">
                  <a:moveTo>
                    <a:pt x="26" y="96"/>
                  </a:moveTo>
                  <a:cubicBezTo>
                    <a:pt x="43" y="103"/>
                    <a:pt x="63" y="95"/>
                    <a:pt x="70" y="77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0" y="70"/>
                    <a:pt x="9" y="90"/>
                    <a:pt x="26" y="96"/>
                  </a:cubicBezTo>
                  <a:close/>
                </a:path>
              </a:pathLst>
            </a:custGeom>
            <a:solidFill>
              <a:srgbClr val="FF89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7" name="Line 85">
              <a:extLst>
                <a:ext uri="{FF2B5EF4-FFF2-40B4-BE49-F238E27FC236}">
                  <a16:creationId xmlns:a16="http://schemas.microsoft.com/office/drawing/2014/main" id="{31BD32DA-3B09-A9E9-293A-DD62CB22A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" y="3449"/>
              <a:ext cx="0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8" name="Line 86">
              <a:extLst>
                <a:ext uri="{FF2B5EF4-FFF2-40B4-BE49-F238E27FC236}">
                  <a16:creationId xmlns:a16="http://schemas.microsoft.com/office/drawing/2014/main" id="{71C4774B-7A78-88FA-A72F-9EB59B76AC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1" y="3407"/>
              <a:ext cx="0" cy="0"/>
            </a:xfrm>
            <a:prstGeom prst="line">
              <a:avLst/>
            </a:prstGeom>
            <a:noFill/>
            <a:ln w="7938" cap="flat">
              <a:solidFill>
                <a:srgbClr val="076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C3B1D58A-C246-25BB-D80F-AD41379D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59"/>
              <a:ext cx="214" cy="109"/>
            </a:xfrm>
            <a:custGeom>
              <a:avLst/>
              <a:gdLst>
                <a:gd name="T0" fmla="*/ 162 w 164"/>
                <a:gd name="T1" fmla="*/ 37 h 83"/>
                <a:gd name="T2" fmla="*/ 91 w 164"/>
                <a:gd name="T3" fmla="*/ 76 h 83"/>
                <a:gd name="T4" fmla="*/ 7 w 164"/>
                <a:gd name="T5" fmla="*/ 62 h 83"/>
                <a:gd name="T6" fmla="*/ 0 w 164"/>
                <a:gd name="T7" fmla="*/ 31 h 83"/>
                <a:gd name="T8" fmla="*/ 81 w 164"/>
                <a:gd name="T9" fmla="*/ 22 h 83"/>
                <a:gd name="T10" fmla="*/ 159 w 164"/>
                <a:gd name="T11" fmla="*/ 7 h 83"/>
                <a:gd name="T12" fmla="*/ 162 w 164"/>
                <a:gd name="T13" fmla="*/ 3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83">
                  <a:moveTo>
                    <a:pt x="162" y="37"/>
                  </a:moveTo>
                  <a:cubicBezTo>
                    <a:pt x="164" y="52"/>
                    <a:pt x="135" y="70"/>
                    <a:pt x="91" y="76"/>
                  </a:cubicBezTo>
                  <a:cubicBezTo>
                    <a:pt x="47" y="83"/>
                    <a:pt x="9" y="77"/>
                    <a:pt x="7" y="62"/>
                  </a:cubicBezTo>
                  <a:cubicBezTo>
                    <a:pt x="5" y="55"/>
                    <a:pt x="0" y="31"/>
                    <a:pt x="0" y="31"/>
                  </a:cubicBezTo>
                  <a:cubicBezTo>
                    <a:pt x="0" y="31"/>
                    <a:pt x="56" y="26"/>
                    <a:pt x="81" y="22"/>
                  </a:cubicBezTo>
                  <a:cubicBezTo>
                    <a:pt x="111" y="18"/>
                    <a:pt x="144" y="0"/>
                    <a:pt x="159" y="7"/>
                  </a:cubicBezTo>
                  <a:lnTo>
                    <a:pt x="162" y="37"/>
                  </a:lnTo>
                  <a:close/>
                </a:path>
              </a:pathLst>
            </a:custGeom>
            <a:solidFill>
              <a:srgbClr val="07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71DA88EF-A380-0C94-2010-5074C5E8A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" y="3458"/>
              <a:ext cx="142" cy="70"/>
            </a:xfrm>
            <a:custGeom>
              <a:avLst/>
              <a:gdLst>
                <a:gd name="T0" fmla="*/ 44 w 109"/>
                <a:gd name="T1" fmla="*/ 0 h 54"/>
                <a:gd name="T2" fmla="*/ 2 w 109"/>
                <a:gd name="T3" fmla="*/ 32 h 54"/>
                <a:gd name="T4" fmla="*/ 87 w 109"/>
                <a:gd name="T5" fmla="*/ 47 h 54"/>
                <a:gd name="T6" fmla="*/ 109 w 109"/>
                <a:gd name="T7" fmla="*/ 42 h 54"/>
                <a:gd name="T8" fmla="*/ 44 w 10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54">
                  <a:moveTo>
                    <a:pt x="44" y="0"/>
                  </a:moveTo>
                  <a:cubicBezTo>
                    <a:pt x="17" y="9"/>
                    <a:pt x="0" y="21"/>
                    <a:pt x="2" y="32"/>
                  </a:cubicBezTo>
                  <a:cubicBezTo>
                    <a:pt x="5" y="47"/>
                    <a:pt x="43" y="54"/>
                    <a:pt x="87" y="47"/>
                  </a:cubicBezTo>
                  <a:cubicBezTo>
                    <a:pt x="94" y="46"/>
                    <a:pt x="102" y="44"/>
                    <a:pt x="109" y="4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82C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EF9AAECD-A76E-57A9-1729-39DFAF4E5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" y="3440"/>
              <a:ext cx="138" cy="69"/>
            </a:xfrm>
            <a:custGeom>
              <a:avLst/>
              <a:gdLst>
                <a:gd name="T0" fmla="*/ 104 w 106"/>
                <a:gd name="T1" fmla="*/ 22 h 53"/>
                <a:gd name="T2" fmla="*/ 19 w 106"/>
                <a:gd name="T3" fmla="*/ 7 h 53"/>
                <a:gd name="T4" fmla="*/ 0 w 106"/>
                <a:gd name="T5" fmla="*/ 11 h 53"/>
                <a:gd name="T6" fmla="*/ 64 w 106"/>
                <a:gd name="T7" fmla="*/ 53 h 53"/>
                <a:gd name="T8" fmla="*/ 64 w 106"/>
                <a:gd name="T9" fmla="*/ 53 h 53"/>
                <a:gd name="T10" fmla="*/ 104 w 106"/>
                <a:gd name="T11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53">
                  <a:moveTo>
                    <a:pt x="104" y="22"/>
                  </a:moveTo>
                  <a:cubicBezTo>
                    <a:pt x="101" y="7"/>
                    <a:pt x="63" y="0"/>
                    <a:pt x="19" y="7"/>
                  </a:cubicBezTo>
                  <a:cubicBezTo>
                    <a:pt x="12" y="8"/>
                    <a:pt x="6" y="9"/>
                    <a:pt x="0" y="11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89" y="44"/>
                    <a:pt x="106" y="32"/>
                    <a:pt x="104" y="22"/>
                  </a:cubicBezTo>
                  <a:close/>
                </a:path>
              </a:pathLst>
            </a:custGeom>
            <a:solidFill>
              <a:srgbClr val="82C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D37F4EEA-843E-AB16-545C-ADB1C48DD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454"/>
              <a:ext cx="104" cy="68"/>
            </a:xfrm>
            <a:custGeom>
              <a:avLst/>
              <a:gdLst>
                <a:gd name="T0" fmla="*/ 77 w 80"/>
                <a:gd name="T1" fmla="*/ 42 h 52"/>
                <a:gd name="T2" fmla="*/ 13 w 80"/>
                <a:gd name="T3" fmla="*/ 0 h 52"/>
                <a:gd name="T4" fmla="*/ 10 w 80"/>
                <a:gd name="T5" fmla="*/ 4 h 52"/>
                <a:gd name="T6" fmla="*/ 0 w 80"/>
                <a:gd name="T7" fmla="*/ 3 h 52"/>
                <a:gd name="T8" fmla="*/ 71 w 80"/>
                <a:gd name="T9" fmla="*/ 50 h 52"/>
                <a:gd name="T10" fmla="*/ 78 w 80"/>
                <a:gd name="T11" fmla="*/ 49 h 52"/>
                <a:gd name="T12" fmla="*/ 77 w 80"/>
                <a:gd name="T13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7" y="42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1" y="3"/>
                    <a:pt x="10" y="4"/>
                  </a:cubicBezTo>
                  <a:cubicBezTo>
                    <a:pt x="8" y="6"/>
                    <a:pt x="3" y="5"/>
                    <a:pt x="0" y="3"/>
                  </a:cubicBezTo>
                  <a:cubicBezTo>
                    <a:pt x="71" y="50"/>
                    <a:pt x="71" y="50"/>
                    <a:pt x="71" y="50"/>
                  </a:cubicBezTo>
                  <a:cubicBezTo>
                    <a:pt x="73" y="52"/>
                    <a:pt x="77" y="51"/>
                    <a:pt x="78" y="49"/>
                  </a:cubicBezTo>
                  <a:cubicBezTo>
                    <a:pt x="80" y="46"/>
                    <a:pt x="79" y="43"/>
                    <a:pt x="77" y="42"/>
                  </a:cubicBezTo>
                  <a:close/>
                </a:path>
              </a:pathLst>
            </a:custGeom>
            <a:solidFill>
              <a:srgbClr val="075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6690D938-8AEB-7365-12D2-1C6B7FAD9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0" y="3361"/>
              <a:ext cx="132" cy="119"/>
            </a:xfrm>
            <a:custGeom>
              <a:avLst/>
              <a:gdLst>
                <a:gd name="T0" fmla="*/ 69 w 101"/>
                <a:gd name="T1" fmla="*/ 45 h 91"/>
                <a:gd name="T2" fmla="*/ 51 w 101"/>
                <a:gd name="T3" fmla="*/ 78 h 91"/>
                <a:gd name="T4" fmla="*/ 34 w 101"/>
                <a:gd name="T5" fmla="*/ 45 h 91"/>
                <a:gd name="T6" fmla="*/ 51 w 101"/>
                <a:gd name="T7" fmla="*/ 13 h 91"/>
                <a:gd name="T8" fmla="*/ 69 w 101"/>
                <a:gd name="T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1">
                  <a:moveTo>
                    <a:pt x="69" y="45"/>
                  </a:moveTo>
                  <a:cubicBezTo>
                    <a:pt x="69" y="91"/>
                    <a:pt x="91" y="76"/>
                    <a:pt x="51" y="78"/>
                  </a:cubicBezTo>
                  <a:cubicBezTo>
                    <a:pt x="11" y="79"/>
                    <a:pt x="34" y="83"/>
                    <a:pt x="34" y="45"/>
                  </a:cubicBezTo>
                  <a:cubicBezTo>
                    <a:pt x="34" y="8"/>
                    <a:pt x="0" y="15"/>
                    <a:pt x="51" y="13"/>
                  </a:cubicBezTo>
                  <a:cubicBezTo>
                    <a:pt x="101" y="11"/>
                    <a:pt x="69" y="0"/>
                    <a:pt x="69" y="45"/>
                  </a:cubicBezTo>
                  <a:close/>
                </a:path>
              </a:pathLst>
            </a:custGeom>
            <a:solidFill>
              <a:srgbClr val="84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394EF6F5-1DED-DAE1-0702-0C4AD59B3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0" y="3361"/>
              <a:ext cx="132" cy="119"/>
            </a:xfrm>
            <a:custGeom>
              <a:avLst/>
              <a:gdLst>
                <a:gd name="T0" fmla="*/ 69 w 101"/>
                <a:gd name="T1" fmla="*/ 45 h 91"/>
                <a:gd name="T2" fmla="*/ 51 w 101"/>
                <a:gd name="T3" fmla="*/ 78 h 91"/>
                <a:gd name="T4" fmla="*/ 34 w 101"/>
                <a:gd name="T5" fmla="*/ 45 h 91"/>
                <a:gd name="T6" fmla="*/ 51 w 101"/>
                <a:gd name="T7" fmla="*/ 13 h 91"/>
                <a:gd name="T8" fmla="*/ 69 w 101"/>
                <a:gd name="T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1">
                  <a:moveTo>
                    <a:pt x="69" y="45"/>
                  </a:moveTo>
                  <a:cubicBezTo>
                    <a:pt x="69" y="91"/>
                    <a:pt x="91" y="76"/>
                    <a:pt x="51" y="78"/>
                  </a:cubicBezTo>
                  <a:cubicBezTo>
                    <a:pt x="11" y="79"/>
                    <a:pt x="34" y="83"/>
                    <a:pt x="34" y="45"/>
                  </a:cubicBezTo>
                  <a:cubicBezTo>
                    <a:pt x="34" y="8"/>
                    <a:pt x="0" y="15"/>
                    <a:pt x="51" y="13"/>
                  </a:cubicBezTo>
                  <a:cubicBezTo>
                    <a:pt x="101" y="11"/>
                    <a:pt x="69" y="0"/>
                    <a:pt x="69" y="45"/>
                  </a:cubicBezTo>
                  <a:close/>
                </a:path>
              </a:pathLst>
            </a:custGeom>
            <a:noFill/>
            <a:ln w="3175" cap="flat">
              <a:solidFill>
                <a:srgbClr val="7495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F97E3CB6-58A1-A9B3-927C-626C20D71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289"/>
              <a:ext cx="102" cy="131"/>
            </a:xfrm>
            <a:custGeom>
              <a:avLst/>
              <a:gdLst>
                <a:gd name="T0" fmla="*/ 77 w 78"/>
                <a:gd name="T1" fmla="*/ 26 h 100"/>
                <a:gd name="T2" fmla="*/ 71 w 78"/>
                <a:gd name="T3" fmla="*/ 74 h 100"/>
                <a:gd name="T4" fmla="*/ 43 w 78"/>
                <a:gd name="T5" fmla="*/ 100 h 100"/>
                <a:gd name="T6" fmla="*/ 11 w 78"/>
                <a:gd name="T7" fmla="*/ 79 h 100"/>
                <a:gd name="T8" fmla="*/ 0 w 78"/>
                <a:gd name="T9" fmla="*/ 36 h 100"/>
                <a:gd name="T10" fmla="*/ 39 w 78"/>
                <a:gd name="T11" fmla="*/ 1 h 100"/>
                <a:gd name="T12" fmla="*/ 77 w 78"/>
                <a:gd name="T13" fmla="*/ 2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00">
                  <a:moveTo>
                    <a:pt x="77" y="26"/>
                  </a:moveTo>
                  <a:cubicBezTo>
                    <a:pt x="77" y="39"/>
                    <a:pt x="78" y="60"/>
                    <a:pt x="71" y="74"/>
                  </a:cubicBezTo>
                  <a:cubicBezTo>
                    <a:pt x="65" y="88"/>
                    <a:pt x="54" y="100"/>
                    <a:pt x="43" y="100"/>
                  </a:cubicBezTo>
                  <a:cubicBezTo>
                    <a:pt x="30" y="100"/>
                    <a:pt x="20" y="91"/>
                    <a:pt x="11" y="79"/>
                  </a:cubicBezTo>
                  <a:cubicBezTo>
                    <a:pt x="6" y="71"/>
                    <a:pt x="0" y="46"/>
                    <a:pt x="0" y="36"/>
                  </a:cubicBezTo>
                  <a:cubicBezTo>
                    <a:pt x="0" y="10"/>
                    <a:pt x="17" y="1"/>
                    <a:pt x="39" y="1"/>
                  </a:cubicBezTo>
                  <a:cubicBezTo>
                    <a:pt x="60" y="1"/>
                    <a:pt x="77" y="0"/>
                    <a:pt x="77" y="26"/>
                  </a:cubicBezTo>
                  <a:close/>
                </a:path>
              </a:pathLst>
            </a:custGeom>
            <a:solidFill>
              <a:srgbClr val="99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335FF3D5-F5AD-0E41-37C5-4638F35DE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289"/>
              <a:ext cx="102" cy="131"/>
            </a:xfrm>
            <a:custGeom>
              <a:avLst/>
              <a:gdLst>
                <a:gd name="T0" fmla="*/ 77 w 78"/>
                <a:gd name="T1" fmla="*/ 26 h 100"/>
                <a:gd name="T2" fmla="*/ 71 w 78"/>
                <a:gd name="T3" fmla="*/ 74 h 100"/>
                <a:gd name="T4" fmla="*/ 43 w 78"/>
                <a:gd name="T5" fmla="*/ 100 h 100"/>
                <a:gd name="T6" fmla="*/ 11 w 78"/>
                <a:gd name="T7" fmla="*/ 79 h 100"/>
                <a:gd name="T8" fmla="*/ 0 w 78"/>
                <a:gd name="T9" fmla="*/ 36 h 100"/>
                <a:gd name="T10" fmla="*/ 39 w 78"/>
                <a:gd name="T11" fmla="*/ 1 h 100"/>
                <a:gd name="T12" fmla="*/ 77 w 78"/>
                <a:gd name="T13" fmla="*/ 2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00">
                  <a:moveTo>
                    <a:pt x="77" y="26"/>
                  </a:moveTo>
                  <a:cubicBezTo>
                    <a:pt x="77" y="39"/>
                    <a:pt x="78" y="60"/>
                    <a:pt x="71" y="74"/>
                  </a:cubicBezTo>
                  <a:cubicBezTo>
                    <a:pt x="65" y="88"/>
                    <a:pt x="54" y="100"/>
                    <a:pt x="43" y="100"/>
                  </a:cubicBezTo>
                  <a:cubicBezTo>
                    <a:pt x="30" y="100"/>
                    <a:pt x="20" y="91"/>
                    <a:pt x="11" y="79"/>
                  </a:cubicBezTo>
                  <a:cubicBezTo>
                    <a:pt x="6" y="71"/>
                    <a:pt x="0" y="46"/>
                    <a:pt x="0" y="36"/>
                  </a:cubicBezTo>
                  <a:cubicBezTo>
                    <a:pt x="0" y="10"/>
                    <a:pt x="17" y="1"/>
                    <a:pt x="39" y="1"/>
                  </a:cubicBezTo>
                  <a:cubicBezTo>
                    <a:pt x="60" y="1"/>
                    <a:pt x="77" y="0"/>
                    <a:pt x="77" y="26"/>
                  </a:cubicBezTo>
                  <a:close/>
                </a:path>
              </a:pathLst>
            </a:custGeom>
            <a:noFill/>
            <a:ln w="3175" cap="flat">
              <a:solidFill>
                <a:srgbClr val="7495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DB8C0098-758A-4C1B-76DB-07F716CCE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" y="3421"/>
              <a:ext cx="235" cy="178"/>
            </a:xfrm>
            <a:custGeom>
              <a:avLst/>
              <a:gdLst>
                <a:gd name="T0" fmla="*/ 0 w 180"/>
                <a:gd name="T1" fmla="*/ 105 h 136"/>
                <a:gd name="T2" fmla="*/ 15 w 180"/>
                <a:gd name="T3" fmla="*/ 26 h 136"/>
                <a:gd name="T4" fmla="*/ 69 w 180"/>
                <a:gd name="T5" fmla="*/ 3 h 136"/>
                <a:gd name="T6" fmla="*/ 90 w 180"/>
                <a:gd name="T7" fmla="*/ 12 h 136"/>
                <a:gd name="T8" fmla="*/ 109 w 180"/>
                <a:gd name="T9" fmla="*/ 1 h 136"/>
                <a:gd name="T10" fmla="*/ 150 w 180"/>
                <a:gd name="T11" fmla="*/ 16 h 136"/>
                <a:gd name="T12" fmla="*/ 180 w 180"/>
                <a:gd name="T13" fmla="*/ 103 h 136"/>
                <a:gd name="T14" fmla="*/ 94 w 180"/>
                <a:gd name="T15" fmla="*/ 136 h 136"/>
                <a:gd name="T16" fmla="*/ 0 w 180"/>
                <a:gd name="T17" fmla="*/ 10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" h="136">
                  <a:moveTo>
                    <a:pt x="0" y="105"/>
                  </a:moveTo>
                  <a:cubicBezTo>
                    <a:pt x="1" y="83"/>
                    <a:pt x="3" y="40"/>
                    <a:pt x="15" y="26"/>
                  </a:cubicBezTo>
                  <a:cubicBezTo>
                    <a:pt x="31" y="6"/>
                    <a:pt x="69" y="3"/>
                    <a:pt x="69" y="3"/>
                  </a:cubicBezTo>
                  <a:cubicBezTo>
                    <a:pt x="69" y="3"/>
                    <a:pt x="78" y="12"/>
                    <a:pt x="90" y="12"/>
                  </a:cubicBezTo>
                  <a:cubicBezTo>
                    <a:pt x="96" y="12"/>
                    <a:pt x="102" y="11"/>
                    <a:pt x="109" y="1"/>
                  </a:cubicBezTo>
                  <a:cubicBezTo>
                    <a:pt x="109" y="1"/>
                    <a:pt x="125" y="0"/>
                    <a:pt x="150" y="16"/>
                  </a:cubicBezTo>
                  <a:cubicBezTo>
                    <a:pt x="176" y="31"/>
                    <a:pt x="180" y="103"/>
                    <a:pt x="180" y="103"/>
                  </a:cubicBezTo>
                  <a:cubicBezTo>
                    <a:pt x="180" y="103"/>
                    <a:pt x="144" y="136"/>
                    <a:pt x="94" y="136"/>
                  </a:cubicBezTo>
                  <a:cubicBezTo>
                    <a:pt x="44" y="136"/>
                    <a:pt x="0" y="113"/>
                    <a:pt x="0" y="105"/>
                  </a:cubicBezTo>
                  <a:close/>
                </a:path>
              </a:pathLst>
            </a:custGeom>
            <a:solidFill>
              <a:srgbClr val="07A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471D0F46-970C-6813-5266-0B5E54CCD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" y="3421"/>
              <a:ext cx="235" cy="178"/>
            </a:xfrm>
            <a:custGeom>
              <a:avLst/>
              <a:gdLst>
                <a:gd name="T0" fmla="*/ 0 w 180"/>
                <a:gd name="T1" fmla="*/ 105 h 136"/>
                <a:gd name="T2" fmla="*/ 15 w 180"/>
                <a:gd name="T3" fmla="*/ 26 h 136"/>
                <a:gd name="T4" fmla="*/ 69 w 180"/>
                <a:gd name="T5" fmla="*/ 3 h 136"/>
                <a:gd name="T6" fmla="*/ 90 w 180"/>
                <a:gd name="T7" fmla="*/ 12 h 136"/>
                <a:gd name="T8" fmla="*/ 109 w 180"/>
                <a:gd name="T9" fmla="*/ 1 h 136"/>
                <a:gd name="T10" fmla="*/ 150 w 180"/>
                <a:gd name="T11" fmla="*/ 16 h 136"/>
                <a:gd name="T12" fmla="*/ 180 w 180"/>
                <a:gd name="T13" fmla="*/ 103 h 136"/>
                <a:gd name="T14" fmla="*/ 94 w 180"/>
                <a:gd name="T15" fmla="*/ 136 h 136"/>
                <a:gd name="T16" fmla="*/ 0 w 180"/>
                <a:gd name="T17" fmla="*/ 10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" h="136">
                  <a:moveTo>
                    <a:pt x="0" y="105"/>
                  </a:moveTo>
                  <a:cubicBezTo>
                    <a:pt x="1" y="83"/>
                    <a:pt x="3" y="40"/>
                    <a:pt x="15" y="26"/>
                  </a:cubicBezTo>
                  <a:cubicBezTo>
                    <a:pt x="31" y="6"/>
                    <a:pt x="69" y="3"/>
                    <a:pt x="69" y="3"/>
                  </a:cubicBezTo>
                  <a:cubicBezTo>
                    <a:pt x="69" y="3"/>
                    <a:pt x="78" y="12"/>
                    <a:pt x="90" y="12"/>
                  </a:cubicBezTo>
                  <a:cubicBezTo>
                    <a:pt x="96" y="12"/>
                    <a:pt x="102" y="11"/>
                    <a:pt x="109" y="1"/>
                  </a:cubicBezTo>
                  <a:cubicBezTo>
                    <a:pt x="109" y="1"/>
                    <a:pt x="125" y="0"/>
                    <a:pt x="150" y="16"/>
                  </a:cubicBezTo>
                  <a:cubicBezTo>
                    <a:pt x="176" y="31"/>
                    <a:pt x="180" y="103"/>
                    <a:pt x="180" y="103"/>
                  </a:cubicBezTo>
                  <a:cubicBezTo>
                    <a:pt x="180" y="103"/>
                    <a:pt x="144" y="136"/>
                    <a:pt x="94" y="136"/>
                  </a:cubicBezTo>
                  <a:cubicBezTo>
                    <a:pt x="44" y="136"/>
                    <a:pt x="0" y="113"/>
                    <a:pt x="0" y="105"/>
                  </a:cubicBezTo>
                  <a:close/>
                </a:path>
              </a:pathLst>
            </a:custGeom>
            <a:noFill/>
            <a:ln w="7938" cap="flat">
              <a:solidFill>
                <a:srgbClr val="06495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2A9AF25F-8411-D073-05CB-E95DAF680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" y="3510"/>
              <a:ext cx="7" cy="81"/>
            </a:xfrm>
            <a:custGeom>
              <a:avLst/>
              <a:gdLst>
                <a:gd name="T0" fmla="*/ 6 w 6"/>
                <a:gd name="T1" fmla="*/ 62 h 62"/>
                <a:gd name="T2" fmla="*/ 1 w 6"/>
                <a:gd name="T3" fmla="*/ 0 h 62"/>
                <a:gd name="T4" fmla="*/ 0 w 6"/>
                <a:gd name="T5" fmla="*/ 61 h 62"/>
                <a:gd name="T6" fmla="*/ 6 w 6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2">
                  <a:moveTo>
                    <a:pt x="6" y="62"/>
                  </a:moveTo>
                  <a:cubicBezTo>
                    <a:pt x="6" y="62"/>
                    <a:pt x="3" y="6"/>
                    <a:pt x="1" y="0"/>
                  </a:cubicBezTo>
                  <a:cubicBezTo>
                    <a:pt x="3" y="33"/>
                    <a:pt x="0" y="61"/>
                    <a:pt x="0" y="61"/>
                  </a:cubicBezTo>
                  <a:lnTo>
                    <a:pt x="6" y="62"/>
                  </a:lnTo>
                  <a:close/>
                </a:path>
              </a:pathLst>
            </a:custGeom>
            <a:solidFill>
              <a:srgbClr val="064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CA15398D-69C2-171A-C23D-A90C329E3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" y="3505"/>
              <a:ext cx="15" cy="81"/>
            </a:xfrm>
            <a:custGeom>
              <a:avLst/>
              <a:gdLst>
                <a:gd name="T0" fmla="*/ 6 w 12"/>
                <a:gd name="T1" fmla="*/ 62 h 62"/>
                <a:gd name="T2" fmla="*/ 1 w 12"/>
                <a:gd name="T3" fmla="*/ 0 h 62"/>
                <a:gd name="T4" fmla="*/ 12 w 12"/>
                <a:gd name="T5" fmla="*/ 60 h 62"/>
                <a:gd name="T6" fmla="*/ 6 w 12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2">
                  <a:moveTo>
                    <a:pt x="6" y="62"/>
                  </a:moveTo>
                  <a:cubicBezTo>
                    <a:pt x="6" y="62"/>
                    <a:pt x="0" y="7"/>
                    <a:pt x="1" y="0"/>
                  </a:cubicBezTo>
                  <a:cubicBezTo>
                    <a:pt x="4" y="33"/>
                    <a:pt x="12" y="60"/>
                    <a:pt x="12" y="60"/>
                  </a:cubicBezTo>
                  <a:lnTo>
                    <a:pt x="6" y="62"/>
                  </a:lnTo>
                  <a:close/>
                </a:path>
              </a:pathLst>
            </a:custGeom>
            <a:solidFill>
              <a:srgbClr val="064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593E9D92-0A9A-7D0D-BD6D-FFA94EE67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" y="3274"/>
              <a:ext cx="111" cy="72"/>
            </a:xfrm>
            <a:custGeom>
              <a:avLst/>
              <a:gdLst>
                <a:gd name="T0" fmla="*/ 82 w 85"/>
                <a:gd name="T1" fmla="*/ 53 h 55"/>
                <a:gd name="T2" fmla="*/ 79 w 85"/>
                <a:gd name="T3" fmla="*/ 53 h 55"/>
                <a:gd name="T4" fmla="*/ 43 w 85"/>
                <a:gd name="T5" fmla="*/ 37 h 55"/>
                <a:gd name="T6" fmla="*/ 6 w 85"/>
                <a:gd name="T7" fmla="*/ 53 h 55"/>
                <a:gd name="T8" fmla="*/ 3 w 85"/>
                <a:gd name="T9" fmla="*/ 52 h 55"/>
                <a:gd name="T10" fmla="*/ 0 w 85"/>
                <a:gd name="T11" fmla="*/ 35 h 55"/>
                <a:gd name="T12" fmla="*/ 0 w 85"/>
                <a:gd name="T13" fmla="*/ 35 h 55"/>
                <a:gd name="T14" fmla="*/ 37 w 85"/>
                <a:gd name="T15" fmla="*/ 0 h 55"/>
                <a:gd name="T16" fmla="*/ 49 w 85"/>
                <a:gd name="T17" fmla="*/ 0 h 55"/>
                <a:gd name="T18" fmla="*/ 85 w 85"/>
                <a:gd name="T19" fmla="*/ 34 h 55"/>
                <a:gd name="T20" fmla="*/ 85 w 85"/>
                <a:gd name="T21" fmla="*/ 34 h 55"/>
                <a:gd name="T22" fmla="*/ 82 w 85"/>
                <a:gd name="T2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55">
                  <a:moveTo>
                    <a:pt x="82" y="53"/>
                  </a:moveTo>
                  <a:cubicBezTo>
                    <a:pt x="82" y="54"/>
                    <a:pt x="80" y="55"/>
                    <a:pt x="79" y="53"/>
                  </a:cubicBezTo>
                  <a:cubicBezTo>
                    <a:pt x="76" y="47"/>
                    <a:pt x="67" y="37"/>
                    <a:pt x="43" y="37"/>
                  </a:cubicBezTo>
                  <a:cubicBezTo>
                    <a:pt x="18" y="37"/>
                    <a:pt x="9" y="47"/>
                    <a:pt x="6" y="53"/>
                  </a:cubicBezTo>
                  <a:cubicBezTo>
                    <a:pt x="5" y="54"/>
                    <a:pt x="3" y="54"/>
                    <a:pt x="3" y="5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7"/>
                    <a:pt x="18" y="0"/>
                    <a:pt x="37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8" y="0"/>
                    <a:pt x="85" y="16"/>
                    <a:pt x="85" y="34"/>
                  </a:cubicBezTo>
                  <a:cubicBezTo>
                    <a:pt x="85" y="34"/>
                    <a:pt x="85" y="34"/>
                    <a:pt x="85" y="34"/>
                  </a:cubicBezTo>
                  <a:lnTo>
                    <a:pt x="82" y="53"/>
                  </a:lnTo>
                  <a:close/>
                </a:path>
              </a:pathLst>
            </a:custGeom>
            <a:solidFill>
              <a:srgbClr val="07B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BCACCDD2-E648-9F44-C5E9-D5E48FC0A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" y="3274"/>
              <a:ext cx="111" cy="72"/>
            </a:xfrm>
            <a:custGeom>
              <a:avLst/>
              <a:gdLst>
                <a:gd name="T0" fmla="*/ 82 w 85"/>
                <a:gd name="T1" fmla="*/ 53 h 55"/>
                <a:gd name="T2" fmla="*/ 79 w 85"/>
                <a:gd name="T3" fmla="*/ 53 h 55"/>
                <a:gd name="T4" fmla="*/ 43 w 85"/>
                <a:gd name="T5" fmla="*/ 37 h 55"/>
                <a:gd name="T6" fmla="*/ 6 w 85"/>
                <a:gd name="T7" fmla="*/ 53 h 55"/>
                <a:gd name="T8" fmla="*/ 3 w 85"/>
                <a:gd name="T9" fmla="*/ 52 h 55"/>
                <a:gd name="T10" fmla="*/ 0 w 85"/>
                <a:gd name="T11" fmla="*/ 35 h 55"/>
                <a:gd name="T12" fmla="*/ 0 w 85"/>
                <a:gd name="T13" fmla="*/ 35 h 55"/>
                <a:gd name="T14" fmla="*/ 37 w 85"/>
                <a:gd name="T15" fmla="*/ 0 h 55"/>
                <a:gd name="T16" fmla="*/ 49 w 85"/>
                <a:gd name="T17" fmla="*/ 0 h 55"/>
                <a:gd name="T18" fmla="*/ 85 w 85"/>
                <a:gd name="T19" fmla="*/ 34 h 55"/>
                <a:gd name="T20" fmla="*/ 85 w 85"/>
                <a:gd name="T21" fmla="*/ 34 h 55"/>
                <a:gd name="T22" fmla="*/ 82 w 85"/>
                <a:gd name="T2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55">
                  <a:moveTo>
                    <a:pt x="82" y="53"/>
                  </a:moveTo>
                  <a:cubicBezTo>
                    <a:pt x="82" y="54"/>
                    <a:pt x="80" y="55"/>
                    <a:pt x="79" y="53"/>
                  </a:cubicBezTo>
                  <a:cubicBezTo>
                    <a:pt x="76" y="47"/>
                    <a:pt x="67" y="37"/>
                    <a:pt x="43" y="37"/>
                  </a:cubicBezTo>
                  <a:cubicBezTo>
                    <a:pt x="18" y="37"/>
                    <a:pt x="9" y="47"/>
                    <a:pt x="6" y="53"/>
                  </a:cubicBezTo>
                  <a:cubicBezTo>
                    <a:pt x="5" y="54"/>
                    <a:pt x="3" y="54"/>
                    <a:pt x="3" y="5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7"/>
                    <a:pt x="18" y="0"/>
                    <a:pt x="37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8" y="0"/>
                    <a:pt x="85" y="16"/>
                    <a:pt x="85" y="34"/>
                  </a:cubicBezTo>
                  <a:cubicBezTo>
                    <a:pt x="85" y="34"/>
                    <a:pt x="85" y="34"/>
                    <a:pt x="85" y="34"/>
                  </a:cubicBezTo>
                  <a:lnTo>
                    <a:pt x="82" y="53"/>
                  </a:lnTo>
                  <a:close/>
                </a:path>
              </a:pathLst>
            </a:custGeom>
            <a:noFill/>
            <a:ln w="6350" cap="flat">
              <a:solidFill>
                <a:srgbClr val="06495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289F22B2-AE32-8F24-0D29-406BB7B8E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" y="3363"/>
              <a:ext cx="92" cy="60"/>
            </a:xfrm>
            <a:custGeom>
              <a:avLst/>
              <a:gdLst>
                <a:gd name="T0" fmla="*/ 0 w 71"/>
                <a:gd name="T1" fmla="*/ 6 h 46"/>
                <a:gd name="T2" fmla="*/ 37 w 71"/>
                <a:gd name="T3" fmla="*/ 0 h 46"/>
                <a:gd name="T4" fmla="*/ 71 w 71"/>
                <a:gd name="T5" fmla="*/ 4 h 46"/>
                <a:gd name="T6" fmla="*/ 38 w 71"/>
                <a:gd name="T7" fmla="*/ 44 h 46"/>
                <a:gd name="T8" fmla="*/ 0 w 71"/>
                <a:gd name="T9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6">
                  <a:moveTo>
                    <a:pt x="0" y="6"/>
                  </a:moveTo>
                  <a:cubicBezTo>
                    <a:pt x="0" y="6"/>
                    <a:pt x="26" y="0"/>
                    <a:pt x="37" y="0"/>
                  </a:cubicBezTo>
                  <a:cubicBezTo>
                    <a:pt x="49" y="0"/>
                    <a:pt x="71" y="4"/>
                    <a:pt x="71" y="4"/>
                  </a:cubicBezTo>
                  <a:cubicBezTo>
                    <a:pt x="71" y="4"/>
                    <a:pt x="65" y="41"/>
                    <a:pt x="38" y="44"/>
                  </a:cubicBezTo>
                  <a:cubicBezTo>
                    <a:pt x="11" y="4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F654B6BB-1A9B-A009-2B44-4BA36FA03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" y="3363"/>
              <a:ext cx="92" cy="60"/>
            </a:xfrm>
            <a:custGeom>
              <a:avLst/>
              <a:gdLst>
                <a:gd name="T0" fmla="*/ 0 w 71"/>
                <a:gd name="T1" fmla="*/ 6 h 46"/>
                <a:gd name="T2" fmla="*/ 37 w 71"/>
                <a:gd name="T3" fmla="*/ 0 h 46"/>
                <a:gd name="T4" fmla="*/ 71 w 71"/>
                <a:gd name="T5" fmla="*/ 4 h 46"/>
                <a:gd name="T6" fmla="*/ 38 w 71"/>
                <a:gd name="T7" fmla="*/ 44 h 46"/>
                <a:gd name="T8" fmla="*/ 0 w 71"/>
                <a:gd name="T9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6">
                  <a:moveTo>
                    <a:pt x="0" y="6"/>
                  </a:moveTo>
                  <a:cubicBezTo>
                    <a:pt x="0" y="6"/>
                    <a:pt x="26" y="0"/>
                    <a:pt x="37" y="0"/>
                  </a:cubicBezTo>
                  <a:cubicBezTo>
                    <a:pt x="49" y="0"/>
                    <a:pt x="71" y="4"/>
                    <a:pt x="71" y="4"/>
                  </a:cubicBezTo>
                  <a:cubicBezTo>
                    <a:pt x="71" y="4"/>
                    <a:pt x="65" y="41"/>
                    <a:pt x="38" y="44"/>
                  </a:cubicBezTo>
                  <a:cubicBezTo>
                    <a:pt x="11" y="46"/>
                    <a:pt x="0" y="6"/>
                    <a:pt x="0" y="6"/>
                  </a:cubicBezTo>
                  <a:close/>
                </a:path>
              </a:pathLst>
            </a:custGeom>
            <a:noFill/>
            <a:ln w="7938" cap="flat">
              <a:solidFill>
                <a:srgbClr val="06495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sz="1000"/>
            </a:p>
          </p:txBody>
        </p:sp>
      </p:grpSp>
    </p:spTree>
    <p:extLst>
      <p:ext uri="{BB962C8B-B14F-4D97-AF65-F5344CB8AC3E}">
        <p14:creationId xmlns:p14="http://schemas.microsoft.com/office/powerpoint/2010/main" val="3960147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09399A22-4B00-1816-589C-5FE7A747B386}"/>
              </a:ext>
            </a:extLst>
          </p:cNvPr>
          <p:cNvSpPr/>
          <p:nvPr/>
        </p:nvSpPr>
        <p:spPr>
          <a:xfrm>
            <a:off x="6291072" y="6426926"/>
            <a:ext cx="940526" cy="287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BBC79-ADC6-0046-8A5F-BE970FB5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21948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Feminizing HT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EC11B0-C0FC-B01F-888A-FB75AD8A49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" b="933"/>
          <a:stretch/>
        </p:blipFill>
        <p:spPr>
          <a:xfrm>
            <a:off x="5237022" y="831466"/>
            <a:ext cx="4601918" cy="5973033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0A40DE9-B0D1-FB98-955C-CC252FCCE352}"/>
              </a:ext>
            </a:extLst>
          </p:cNvPr>
          <p:cNvGrpSpPr/>
          <p:nvPr/>
        </p:nvGrpSpPr>
        <p:grpSpPr>
          <a:xfrm>
            <a:off x="1766100" y="2461040"/>
            <a:ext cx="3103734" cy="2073073"/>
            <a:chOff x="2476714" y="2461040"/>
            <a:chExt cx="3103734" cy="2073073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F7EB4C3C-CE7C-829C-1000-FA48063CDEB5}"/>
                </a:ext>
              </a:extLst>
            </p:cNvPr>
            <p:cNvSpPr/>
            <p:nvPr/>
          </p:nvSpPr>
          <p:spPr>
            <a:xfrm>
              <a:off x="2476714" y="2461040"/>
              <a:ext cx="3103734" cy="820348"/>
            </a:xfrm>
            <a:prstGeom prst="roundRect">
              <a:avLst/>
            </a:prstGeom>
            <a:solidFill>
              <a:srgbClr val="FF8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5BC63D94-C4F2-6B4D-AE5C-C81D4450134D}"/>
                </a:ext>
              </a:extLst>
            </p:cNvPr>
            <p:cNvSpPr txBox="1"/>
            <p:nvPr/>
          </p:nvSpPr>
          <p:spPr>
            <a:xfrm>
              <a:off x="2608990" y="2639523"/>
              <a:ext cx="28705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ANTI-ANDROGEN</a:t>
              </a:r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681D44FE-3BD4-950C-42B0-930DC96814AC}"/>
                </a:ext>
              </a:extLst>
            </p:cNvPr>
            <p:cNvSpPr/>
            <p:nvPr/>
          </p:nvSpPr>
          <p:spPr>
            <a:xfrm>
              <a:off x="2476714" y="3713765"/>
              <a:ext cx="3103734" cy="8203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F8A6974-4495-9A6E-3F78-E17F4764C3D3}"/>
                </a:ext>
              </a:extLst>
            </p:cNvPr>
            <p:cNvSpPr txBox="1"/>
            <p:nvPr/>
          </p:nvSpPr>
          <p:spPr>
            <a:xfrm>
              <a:off x="3095119" y="3892248"/>
              <a:ext cx="1898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ESTROGEN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DB9C314-2F27-0BCB-A582-9616C3AF26D5}"/>
                </a:ext>
              </a:extLst>
            </p:cNvPr>
            <p:cNvSpPr txBox="1"/>
            <p:nvPr/>
          </p:nvSpPr>
          <p:spPr>
            <a:xfrm>
              <a:off x="3666241" y="3302460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plus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B5D833-1DCE-87A0-4B8E-593ADAA741DC}"/>
              </a:ext>
            </a:extLst>
          </p:cNvPr>
          <p:cNvSpPr txBox="1"/>
          <p:nvPr/>
        </p:nvSpPr>
        <p:spPr>
          <a:xfrm>
            <a:off x="129537" y="5957829"/>
            <a:ext cx="304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00" i="1" dirty="0"/>
              <a:t>https://www.rainbowhealthontario.ca/TransHealthGuide/pdf/QRG_femHT_2021.pdf</a:t>
            </a:r>
          </a:p>
        </p:txBody>
      </p:sp>
    </p:spTree>
    <p:extLst>
      <p:ext uri="{BB962C8B-B14F-4D97-AF65-F5344CB8AC3E}">
        <p14:creationId xmlns:p14="http://schemas.microsoft.com/office/powerpoint/2010/main" val="2508894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:a16="http://schemas.microsoft.com/office/drawing/2014/main" id="{088C4F20-01B0-7047-811A-384B531EB96F}"/>
              </a:ext>
            </a:extLst>
          </p:cNvPr>
          <p:cNvSpPr txBox="1"/>
          <p:nvPr/>
        </p:nvSpPr>
        <p:spPr>
          <a:xfrm>
            <a:off x="16229" y="6606325"/>
            <a:ext cx="4905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/>
              <a:t>https://www.rainbowhealthontario.ca/TransHealthGuide/gp-femht.html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934E76A-0B35-433F-7B51-7B94027B65F5}"/>
              </a:ext>
            </a:extLst>
          </p:cNvPr>
          <p:cNvSpPr/>
          <p:nvPr/>
        </p:nvSpPr>
        <p:spPr>
          <a:xfrm>
            <a:off x="2487613" y="3261659"/>
            <a:ext cx="72978" cy="25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712357-5349-F3CB-6F44-D9075C6E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21948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Feminizing HT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0DAF1DE-2EDD-E919-451B-3E8E3801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54" y="1573286"/>
            <a:ext cx="2090687" cy="454183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47A2BA-C230-31B8-2F68-4D8B0BD96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30" t="24283" r="7725" b="8288"/>
          <a:stretch/>
        </p:blipFill>
        <p:spPr>
          <a:xfrm>
            <a:off x="5059761" y="780757"/>
            <a:ext cx="6142945" cy="59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3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D0CEB5B0-7731-C0F8-F124-29461298809B}"/>
              </a:ext>
            </a:extLst>
          </p:cNvPr>
          <p:cNvSpPr/>
          <p:nvPr/>
        </p:nvSpPr>
        <p:spPr>
          <a:xfrm>
            <a:off x="4578300" y="4834129"/>
            <a:ext cx="5156142" cy="882177"/>
          </a:xfrm>
          <a:prstGeom prst="roundRect">
            <a:avLst/>
          </a:prstGeom>
          <a:solidFill>
            <a:srgbClr val="FF9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934E76A-0B35-433F-7B51-7B94027B65F5}"/>
              </a:ext>
            </a:extLst>
          </p:cNvPr>
          <p:cNvSpPr/>
          <p:nvPr/>
        </p:nvSpPr>
        <p:spPr>
          <a:xfrm>
            <a:off x="2487613" y="3261659"/>
            <a:ext cx="72978" cy="25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712357-5349-F3CB-6F44-D9075C6E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21948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Feminizing HT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CC095FA-DF39-42BE-4FC9-8BBDBA8127AD}"/>
              </a:ext>
            </a:extLst>
          </p:cNvPr>
          <p:cNvSpPr/>
          <p:nvPr/>
        </p:nvSpPr>
        <p:spPr>
          <a:xfrm>
            <a:off x="4587920" y="1139395"/>
            <a:ext cx="5146522" cy="7952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B355078-1152-03D7-CC80-4438A84AEC59}"/>
              </a:ext>
            </a:extLst>
          </p:cNvPr>
          <p:cNvSpPr/>
          <p:nvPr/>
        </p:nvSpPr>
        <p:spPr>
          <a:xfrm>
            <a:off x="4578301" y="2105387"/>
            <a:ext cx="5156142" cy="1573113"/>
          </a:xfrm>
          <a:prstGeom prst="roundRect">
            <a:avLst/>
          </a:prstGeom>
          <a:solidFill>
            <a:srgbClr val="0A8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7322DD-2057-E009-1584-05A8804F4A0C}"/>
              </a:ext>
            </a:extLst>
          </p:cNvPr>
          <p:cNvSpPr txBox="1"/>
          <p:nvPr/>
        </p:nvSpPr>
        <p:spPr>
          <a:xfrm>
            <a:off x="4718911" y="1310132"/>
            <a:ext cx="5924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Decreased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muscle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mass</a:t>
            </a:r>
            <a:r>
              <a:rPr lang="pt-BR" sz="2000" dirty="0">
                <a:solidFill>
                  <a:schemeClr val="bg1"/>
                </a:solidFill>
              </a:rPr>
              <a:t>/</a:t>
            </a:r>
            <a:r>
              <a:rPr lang="pt-BR" sz="2000" dirty="0" err="1">
                <a:solidFill>
                  <a:schemeClr val="bg1"/>
                </a:solidFill>
              </a:rPr>
              <a:t>strength</a:t>
            </a:r>
            <a:endParaRPr lang="pt-BR" sz="2000" dirty="0">
              <a:solidFill>
                <a:schemeClr val="bg1"/>
              </a:solidFill>
            </a:endParaRPr>
          </a:p>
          <a:p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C88737E-D7D5-4ED4-B716-3A53C27AB7C1}"/>
              </a:ext>
            </a:extLst>
          </p:cNvPr>
          <p:cNvSpPr txBox="1"/>
          <p:nvPr/>
        </p:nvSpPr>
        <p:spPr>
          <a:xfrm>
            <a:off x="16229" y="6606325"/>
            <a:ext cx="4905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/>
              <a:t>https://www.rainbowhealthontario.ca/TransHealthGuide/gp-femht.html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A4AF3D3-BCE7-3115-5ADA-56B27865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54" y="1573286"/>
            <a:ext cx="2090687" cy="45418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54BC0D-6F07-7CDD-25CD-92B7FEC6194F}"/>
              </a:ext>
            </a:extLst>
          </p:cNvPr>
          <p:cNvSpPr txBox="1"/>
          <p:nvPr/>
        </p:nvSpPr>
        <p:spPr>
          <a:xfrm>
            <a:off x="4737474" y="2184638"/>
            <a:ext cx="49969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Body </a:t>
            </a:r>
            <a:r>
              <a:rPr lang="pt-BR" sz="2000" dirty="0" err="1">
                <a:solidFill>
                  <a:schemeClr val="bg1"/>
                </a:solidFill>
              </a:rPr>
              <a:t>fat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redistribution</a:t>
            </a:r>
            <a:endParaRPr lang="pt-BR" sz="2000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Fat </a:t>
            </a:r>
            <a:r>
              <a:rPr lang="pt-BR" dirty="0" err="1">
                <a:solidFill>
                  <a:schemeClr val="bg1"/>
                </a:solidFill>
              </a:rPr>
              <a:t>redistributes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from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abdomen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mid-section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regions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the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buttocks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hips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thighs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E324E57-6B9C-4948-DF74-9E76C02872E6}"/>
              </a:ext>
            </a:extLst>
          </p:cNvPr>
          <p:cNvSpPr/>
          <p:nvPr/>
        </p:nvSpPr>
        <p:spPr>
          <a:xfrm>
            <a:off x="4587921" y="3815226"/>
            <a:ext cx="5156142" cy="882177"/>
          </a:xfrm>
          <a:prstGeom prst="roundRect">
            <a:avLst/>
          </a:prstGeom>
          <a:solidFill>
            <a:srgbClr val="FF8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B3B9877-29E4-86E5-95F5-6890BCE99969}"/>
              </a:ext>
            </a:extLst>
          </p:cNvPr>
          <p:cNvSpPr txBox="1"/>
          <p:nvPr/>
        </p:nvSpPr>
        <p:spPr>
          <a:xfrm>
            <a:off x="4737474" y="4036673"/>
            <a:ext cx="4996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Favourable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changes</a:t>
            </a:r>
            <a:r>
              <a:rPr lang="pt-BR" sz="2000" dirty="0">
                <a:solidFill>
                  <a:schemeClr val="bg1"/>
                </a:solidFill>
              </a:rPr>
              <a:t> in </a:t>
            </a:r>
            <a:r>
              <a:rPr lang="pt-BR" sz="2000" dirty="0" err="1">
                <a:solidFill>
                  <a:schemeClr val="bg1"/>
                </a:solidFill>
              </a:rPr>
              <a:t>lipid</a:t>
            </a:r>
            <a:r>
              <a:rPr lang="pt-BR" sz="2000" dirty="0">
                <a:solidFill>
                  <a:schemeClr val="bg1"/>
                </a:solidFill>
              </a:rPr>
              <a:t> profile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F246BF3-5A33-DE1C-8467-497E5982845C}"/>
              </a:ext>
            </a:extLst>
          </p:cNvPr>
          <p:cNvSpPr txBox="1"/>
          <p:nvPr/>
        </p:nvSpPr>
        <p:spPr>
          <a:xfrm>
            <a:off x="4718138" y="5087538"/>
            <a:ext cx="6105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Variable effect on bone density</a:t>
            </a:r>
          </a:p>
        </p:txBody>
      </p:sp>
    </p:spTree>
    <p:extLst>
      <p:ext uri="{BB962C8B-B14F-4D97-AF65-F5344CB8AC3E}">
        <p14:creationId xmlns:p14="http://schemas.microsoft.com/office/powerpoint/2010/main" val="19557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AA06E32-F3C1-866F-99AD-559BF2FBA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3" t="19656" r="22767" b="6286"/>
          <a:stretch/>
        </p:blipFill>
        <p:spPr>
          <a:xfrm>
            <a:off x="5184000" y="740904"/>
            <a:ext cx="3609915" cy="6102483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6F93797-26B1-9D61-39EC-7857CA7ED021}"/>
              </a:ext>
            </a:extLst>
          </p:cNvPr>
          <p:cNvSpPr/>
          <p:nvPr/>
        </p:nvSpPr>
        <p:spPr>
          <a:xfrm>
            <a:off x="1426458" y="2360456"/>
            <a:ext cx="3103734" cy="820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972BC7-864F-9AFC-F010-DFD3AE65FCFF}"/>
              </a:ext>
            </a:extLst>
          </p:cNvPr>
          <p:cNvSpPr txBox="1"/>
          <p:nvPr/>
        </p:nvSpPr>
        <p:spPr>
          <a:xfrm>
            <a:off x="1655881" y="2538939"/>
            <a:ext cx="2676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TESTOSTERONE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270BC4-B674-E3E3-406E-DC551E65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21948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Masculinizing HT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F3D5B08-83FC-DCE4-A63D-7DB9B0600D3E}"/>
              </a:ext>
            </a:extLst>
          </p:cNvPr>
          <p:cNvSpPr txBox="1"/>
          <p:nvPr/>
        </p:nvSpPr>
        <p:spPr>
          <a:xfrm>
            <a:off x="43321" y="6592778"/>
            <a:ext cx="3877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/>
              <a:t>https://www.rainbowhealthontario.ca/TransHealthGuide/</a:t>
            </a:r>
          </a:p>
        </p:txBody>
      </p:sp>
    </p:spTree>
    <p:extLst>
      <p:ext uri="{BB962C8B-B14F-4D97-AF65-F5344CB8AC3E}">
        <p14:creationId xmlns:p14="http://schemas.microsoft.com/office/powerpoint/2010/main" val="94271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408631-CEA5-E836-CC73-4CE96A133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66"/>
          <a:stretch/>
        </p:blipFill>
        <p:spPr>
          <a:xfrm>
            <a:off x="4073939" y="779215"/>
            <a:ext cx="6883186" cy="5626997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8B9DA61A-BC8D-0085-6B91-D71EB31BB286}"/>
              </a:ext>
            </a:extLst>
          </p:cNvPr>
          <p:cNvSpPr txBox="1"/>
          <p:nvPr/>
        </p:nvSpPr>
        <p:spPr>
          <a:xfrm>
            <a:off x="29775" y="6626646"/>
            <a:ext cx="4905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000" i="1" dirty="0"/>
              <a:t>https://www.rainbowhealthontario.ca/TransHealthGuide/gp-mascht.html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1895C2-704C-3F6A-284D-78A9BF35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21948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Masculinizing cross-sex HT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9F55372-383E-79E3-67EA-BCF7D3AB4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528" y="1541936"/>
            <a:ext cx="2095439" cy="4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39312"/>
      </p:ext>
    </p:extLst>
  </p:cSld>
  <p:clrMapOvr>
    <a:masterClrMapping/>
  </p:clrMapOvr>
</p:sld>
</file>

<file path=ppt/theme/theme1.xml><?xml version="1.0" encoding="utf-8"?>
<a:theme xmlns:a="http://schemas.openxmlformats.org/drawingml/2006/main" name="AIDS2022">
  <a:themeElements>
    <a:clrScheme name="AIDS 2022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76382"/>
      </a:accent1>
      <a:accent2>
        <a:srgbClr val="FF890E"/>
      </a:accent2>
      <a:accent3>
        <a:srgbClr val="08BDBA"/>
      </a:accent3>
      <a:accent4>
        <a:srgbClr val="8A3FFC"/>
      </a:accent4>
      <a:accent5>
        <a:srgbClr val="346CFF"/>
      </a:accent5>
      <a:accent6>
        <a:srgbClr val="85CFE8"/>
      </a:accent6>
      <a:hlink>
        <a:srgbClr val="FF890E"/>
      </a:hlink>
      <a:folHlink>
        <a:srgbClr val="FF890E"/>
      </a:folHlink>
    </a:clrScheme>
    <a:fontScheme name="AIDS 2022 Verdana">
      <a:maj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C0F0990-FD9B-EF47-8C4E-2CE39BDBF648}" vid="{6AAAFDF1-C0D4-5D4B-9CA5-E1D52373A8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929fa-9806-4449-af20-7947085fa170" xsi:nil="true"/>
    <lcf76f155ced4ddcb4097134ff3c332f xmlns="8f9d799d-7b27-4542-a589-fc3f0c3bda8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F911BD2518E47AC082DA3DE8BFBE5" ma:contentTypeVersion="16" ma:contentTypeDescription="Create a new document." ma:contentTypeScope="" ma:versionID="c221146bbd20a14dad517a0387e2f0b0">
  <xsd:schema xmlns:xsd="http://www.w3.org/2001/XMLSchema" xmlns:xs="http://www.w3.org/2001/XMLSchema" xmlns:p="http://schemas.microsoft.com/office/2006/metadata/properties" xmlns:ns2="8f9d799d-7b27-4542-a589-fc3f0c3bda80" xmlns:ns3="250929fa-9806-4449-af20-7947085fa170" targetNamespace="http://schemas.microsoft.com/office/2006/metadata/properties" ma:root="true" ma:fieldsID="3a31dcb722add0f2e0d6fb0d2f719c7c" ns2:_="" ns3:_="">
    <xsd:import namespace="8f9d799d-7b27-4542-a589-fc3f0c3bda80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d799d-7b27-4542-a589-fc3f0c3bda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E358E3-F537-49EA-96FA-BFF5DD230B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5E06B7-DDBB-4F17-98CB-021724843583}">
  <ds:schemaRefs>
    <ds:schemaRef ds:uri="http://schemas.microsoft.com/office/2006/metadata/properties"/>
    <ds:schemaRef ds:uri="http://schemas.microsoft.com/office/infopath/2007/PartnerControls"/>
    <ds:schemaRef ds:uri="250929fa-9806-4449-af20-7947085fa170"/>
    <ds:schemaRef ds:uri="8f9d799d-7b27-4542-a589-fc3f0c3bda80"/>
  </ds:schemaRefs>
</ds:datastoreItem>
</file>

<file path=customXml/itemProps3.xml><?xml version="1.0" encoding="utf-8"?>
<ds:datastoreItem xmlns:ds="http://schemas.openxmlformats.org/officeDocument/2006/customXml" ds:itemID="{F2457546-9CD2-461E-81B2-B83B0DBD04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d799d-7b27-4542-a589-fc3f0c3bda80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AIDS2022_Presentation Template</Template>
  <TotalTime>2104</TotalTime>
  <Words>1346</Words>
  <Application>Microsoft Office PowerPoint</Application>
  <PresentationFormat>Widescreen</PresentationFormat>
  <Paragraphs>145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3" baseType="lpstr">
      <vt:lpstr>Roboto</vt:lpstr>
      <vt:lpstr>Arial</vt:lpstr>
      <vt:lpstr>AdvOT46dcae81+fb</vt:lpstr>
      <vt:lpstr>Raleway</vt:lpstr>
      <vt:lpstr>Source Sans Pro</vt:lpstr>
      <vt:lpstr>MinionPro-Regular</vt:lpstr>
      <vt:lpstr>Calibri</vt:lpstr>
      <vt:lpstr>ScalaLancetPro-Bold</vt:lpstr>
      <vt:lpstr>Courier New</vt:lpstr>
      <vt:lpstr>Verdana</vt:lpstr>
      <vt:lpstr>Cambria</vt:lpstr>
      <vt:lpstr>AdvOT46dcae81</vt:lpstr>
      <vt:lpstr>Helvetica Neue</vt:lpstr>
      <vt:lpstr>AdvOT46dcae81+20</vt:lpstr>
      <vt:lpstr>BookmanOldStyle</vt:lpstr>
      <vt:lpstr>AIDS2022</vt:lpstr>
      <vt:lpstr>Hormones, trans populations, and metabolic consequences</vt:lpstr>
      <vt:lpstr>Conflict of interest disclosure</vt:lpstr>
      <vt:lpstr>Worldwide HIV prevalence among transgender individuals</vt:lpstr>
      <vt:lpstr>Hormone therapy among trans individuals</vt:lpstr>
      <vt:lpstr>Feminizing HT</vt:lpstr>
      <vt:lpstr>Feminizing HT</vt:lpstr>
      <vt:lpstr>Feminizing HT</vt:lpstr>
      <vt:lpstr>Masculinizing HT</vt:lpstr>
      <vt:lpstr>Masculinizing cross-sex HT</vt:lpstr>
      <vt:lpstr>Masculinizing cross-sex HT</vt:lpstr>
      <vt:lpstr>Weight gain during hormonal therapy</vt:lpstr>
      <vt:lpstr>Concomitant use of HT and ARVs</vt:lpstr>
      <vt:lpstr>Concomitant use of HT and ARVs</vt:lpstr>
      <vt:lpstr>Weight gain and gender among PLWHIV </vt:lpstr>
      <vt:lpstr>LA CAB and feminizing HT</vt:lpstr>
      <vt:lpstr>Important research gaps and challenges</vt:lpstr>
      <vt:lpstr>Thanks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words we use matter in the response to HIV</dc:title>
  <dc:creator>Emilia Jalil</dc:creator>
  <cp:lastModifiedBy>Emilia Jalil</cp:lastModifiedBy>
  <cp:revision>115</cp:revision>
  <dcterms:created xsi:type="dcterms:W3CDTF">2022-07-11T18:27:04Z</dcterms:created>
  <dcterms:modified xsi:type="dcterms:W3CDTF">2022-07-22T18:19:33Z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0x010100193F911BD2518E47AC082DA3DE8BFBE5</vt:lpwstr>
  </property>
</Properties>
</file>