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1" r:id="rId2"/>
    <p:sldId id="282" r:id="rId3"/>
    <p:sldId id="278" r:id="rId4"/>
    <p:sldId id="565" r:id="rId5"/>
    <p:sldId id="642" r:id="rId6"/>
    <p:sldId id="271" r:id="rId7"/>
    <p:sldId id="269" r:id="rId8"/>
    <p:sldId id="2145706574" r:id="rId9"/>
    <p:sldId id="258" r:id="rId10"/>
    <p:sldId id="265" r:id="rId11"/>
    <p:sldId id="283" r:id="rId12"/>
    <p:sldId id="267" r:id="rId13"/>
    <p:sldId id="2145706570" r:id="rId14"/>
    <p:sldId id="284" r:id="rId15"/>
    <p:sldId id="2145706575" r:id="rId16"/>
    <p:sldId id="2145706576" r:id="rId17"/>
    <p:sldId id="4184" r:id="rId18"/>
    <p:sldId id="2145706572" r:id="rId19"/>
    <p:sldId id="2145706573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4A6"/>
    <a:srgbClr val="FF7F0B"/>
    <a:srgbClr val="ADADAD"/>
    <a:srgbClr val="6651ED"/>
    <a:srgbClr val="367CD0"/>
    <a:srgbClr val="EAF2F3"/>
    <a:srgbClr val="E1AE3B"/>
    <a:srgbClr val="DCA03F"/>
    <a:srgbClr val="C73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72" autoAdjust="0"/>
    <p:restoredTop sz="96118" autoAdjust="0"/>
  </p:normalViewPr>
  <p:slideViewPr>
    <p:cSldViewPr snapToGrid="0">
      <p:cViewPr varScale="1">
        <p:scale>
          <a:sx n="85" d="100"/>
          <a:sy n="85" d="100"/>
        </p:scale>
        <p:origin x="75" y="5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A3E34-FFD4-4376-863E-40FB563BA4AD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8EF74-F491-4395-A76E-DED902ECB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3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CAC2B-D4CA-4E0C-8201-D577E4BD19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71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รบกวนช่วยเติม </a:t>
            </a:r>
            <a:r>
              <a:rPr lang="en-US" dirty="0"/>
              <a:t>Victoria by LoveYourself </a:t>
            </a:r>
            <a:r>
              <a:rPr lang="th-TH" dirty="0"/>
              <a:t>เหนือ </a:t>
            </a:r>
            <a:r>
              <a:rPr lang="en-US" dirty="0"/>
              <a:t>Lakan </a:t>
            </a:r>
            <a:r>
              <a:rPr lang="th-TH" dirty="0"/>
              <a:t>ให้ด้วยนะคะ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0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0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ใส่โลโก้ </a:t>
            </a:r>
            <a:r>
              <a:rPr lang="en-US" dirty="0"/>
              <a:t>LoveYourself </a:t>
            </a:r>
            <a:r>
              <a:rPr lang="th-TH"/>
              <a:t>ให้ด้วยค่ะ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07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อยากได้รูปนี้ใส่ลงไปค่ะ แต่เปลี่ยนคำก็ได้นะคะ เป็น </a:t>
            </a:r>
            <a:r>
              <a:rPr lang="en-US" dirty="0"/>
              <a:t>Trans Health is Human Rights</a:t>
            </a:r>
            <a:r>
              <a:rPr lang="th-TH" dirty="0"/>
              <a:t> และฝากใส่เมลเราให้ด้วยค่ะ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4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AutoNum type="arabicPeriod"/>
            </a:pPr>
            <a:endParaRPr lang="th-T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5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AutoNum type="arabicPeriod"/>
            </a:pPr>
            <a:endParaRPr lang="th-T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28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D018C-4717-416C-9567-41C69BACB3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95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D018C-4717-416C-9567-41C69BACB3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/>
              <a:t>หาที่ใส่โลโก้ </a:t>
            </a:r>
            <a:r>
              <a:rPr lang="en-US" dirty="0"/>
              <a:t>CHIMERA Project </a:t>
            </a:r>
            <a:r>
              <a:rPr lang="th-TH"/>
              <a:t>ให้หน่อยค่ะ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91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th-T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96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8EF74-F491-4395-A76E-DED902ECB4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7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0E8A-EA0B-4991-9CA8-1D83A04A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321" y="1776714"/>
            <a:ext cx="6037208" cy="2806860"/>
          </a:xfrm>
        </p:spPr>
        <p:txBody>
          <a:bodyPr anchor="t" anchorCtr="0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E83AE-5ACF-4750-9F59-A58D74B46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3399" y="4363961"/>
            <a:ext cx="3866910" cy="11659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8B8C3-80A1-4695-A98F-C06B1C8B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70A92-A15F-4564-A643-187C25FC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BFA7D-B6F7-43C2-B39F-E43C1C68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0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610D-F6EE-4485-94DA-FA178EB3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846BE-0F64-40C0-A952-B7F041494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02FD5-9E9C-4FE5-B8D6-D8655AF2C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22090-BE14-4516-910C-D05D8C03C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6DC2C1-E9CF-4BD3-9B57-D79A384D77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F710F-8505-4E2F-8B3A-5430D8FF3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9CDD2-EB77-4897-B6C8-F222DCF9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DE014C-2210-4E1E-8D08-A30BE01A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B74D7-B531-4F39-BAE9-63FFAB5C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C5BF7-069F-4AF5-8F86-412E415AD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7F204-B7CC-4CFC-B630-6315737E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37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D933-0962-4790-A0EF-519BC3C4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4D943-96A1-4980-945D-EF6D30C9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4CB69-3EDC-4BA3-9209-F64183F8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A8B1F-D90B-49A6-B47C-211D725FF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0A136-1F27-4C3E-940D-9BC50F85E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6017D-D6E2-4500-B49C-1AEE4BD9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82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CFCA-ACEC-4E37-B00F-23D2430C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AE245-AD19-4984-8397-760DC1E32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662B6-A8B1-45C7-8295-352D6A3A9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DC9E9-9E41-4F6E-B5E0-C0880961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6F1D7-91ED-4EC8-804D-03BED755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0E1C5-E65B-4452-A812-E3733014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22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8049E-F684-4225-901E-E56E340C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46FDC-5B25-4A65-BFC8-021DDD19F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2E68F-E5DD-4835-90E7-6EDB3783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97082-29F0-4B0F-9D97-A0C6ACAE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7CFBB-FC38-40C3-A513-1E040AC3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43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AA350-76CB-4B05-B8BA-50604F872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7ED7D2-E14E-48BF-B7A5-8B7207022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8C6C-2AB1-4994-B883-F4AC3E5C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407B9-7C82-402E-8EE7-80F143CE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EB0AA-53DC-4383-ADEC-9BE5798B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F0F5F-735F-1848-9F11-EEA595550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9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0E8A-EA0B-4991-9CA8-1D83A04A1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285" y="2100805"/>
            <a:ext cx="6140738" cy="2563792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E83AE-5ACF-4750-9F59-A58D74B46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1314" y="5056544"/>
            <a:ext cx="4473248" cy="1165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8B8C3-80A1-4695-A98F-C06B1C8B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70A92-A15F-4564-A643-187C25FC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BFA7D-B6F7-43C2-B39F-E43C1C68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114FE1-082F-4826-85C2-59C23D74C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55" y="573942"/>
            <a:ext cx="1095450" cy="566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085CF4-4208-4ED1-BFBF-1827705BD9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619" y="612534"/>
            <a:ext cx="1793002" cy="554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1135F6-BCFE-495A-9349-E089A0369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1" y="496431"/>
            <a:ext cx="1019671" cy="6442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EA037F-BCE7-4A31-8A6C-D4A2ACF1D6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48" y="573942"/>
            <a:ext cx="895979" cy="59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5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A020-076D-4472-8141-BC4B9948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569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A7142-1E93-4C45-91A6-E5F417B02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rgbClr val="3584A6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F7F0B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EB71-4CEA-43B6-AA4A-FE0BC6E5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BB8E5-99C3-4297-AFD5-B727EDBC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E626A-13D0-4EE4-A34B-DABF86BC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4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A020-076D-4472-8141-BC4B9948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569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A7142-1E93-4C45-91A6-E5F417B02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rgbClr val="3584A6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FF7F0B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EB71-4CEA-43B6-AA4A-FE0BC6E5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BB8E5-99C3-4297-AFD5-B727EDBC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E626A-13D0-4EE4-A34B-DABF86BC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A020-076D-4472-8141-BC4B9948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57" y="365126"/>
            <a:ext cx="4015619" cy="287578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A7142-1E93-4C45-91A6-E5F417B02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5428" y="662819"/>
            <a:ext cx="5838371" cy="5514144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rgbClr val="FF7F0B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3584A6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EB71-4CEA-43B6-AA4A-FE0BC6E5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BB8E5-99C3-4297-AFD5-B727EDBC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E626A-13D0-4EE4-A34B-DABF86BC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5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A020-076D-4472-8141-BC4B9948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57" y="365126"/>
            <a:ext cx="4015619" cy="287578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A7142-1E93-4C45-91A6-E5F417B02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5428" y="662819"/>
            <a:ext cx="5838371" cy="5514144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rgbClr val="FF7F0B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>
                <a:srgbClr val="3584A6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EB71-4CEA-43B6-AA4A-FE0BC6E5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BB8E5-99C3-4297-AFD5-B727EDBC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E626A-13D0-4EE4-A34B-DABF86BC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C396B-2705-40A0-84AF-643EA987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BCF54-888C-4DB0-81DA-AE191E0A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981AD-1E4A-46A1-9B36-35D0B672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84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90A2-1B65-45A3-BCA3-B0F16926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393DA-49B0-4EA5-ABB8-574BB7F98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1C558-240D-46B8-AACA-109013CBE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C4D50-FEEF-4BC3-BEB4-D5979C06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18EC6-6F1A-47F7-A8E5-D5EB1874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2105A-3FAB-4AC1-BE28-8228A2F9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A7D88-B2E2-4643-BC75-413E19CA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A97D0-54F9-4D8D-9100-38CB8EF81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B333-1340-4484-90F7-CFDF7CCCA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F3072-D4A3-480B-A971-A82657E77CF3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BB829-2835-4B12-813A-7533CED4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ACFD9-AD35-4EA4-8392-805981C28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88E6A-EAF3-41AB-86E6-5B18A0DE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3" r:id="rId4"/>
    <p:sldLayoutId id="2147483660" r:id="rId5"/>
    <p:sldLayoutId id="2147483664" r:id="rId6"/>
    <p:sldLayoutId id="2147483655" r:id="rId7"/>
    <p:sldLayoutId id="2147483662" r:id="rId8"/>
    <p:sldLayoutId id="2147483652" r:id="rId9"/>
    <p:sldLayoutId id="2147483653" r:id="rId10"/>
    <p:sldLayoutId id="2147483654" r:id="rId11"/>
    <p:sldLayoutId id="2147483656" r:id="rId12"/>
    <p:sldLayoutId id="2147483657" r:id="rId13"/>
    <p:sldLayoutId id="2147483658" r:id="rId14"/>
    <p:sldLayoutId id="2147483659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865A3C-BDA4-46EA-A059-B687E80B9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320" y="1776713"/>
            <a:ext cx="7675190" cy="3149455"/>
          </a:xfrm>
        </p:spPr>
        <p:txBody>
          <a:bodyPr>
            <a:normAutofit/>
          </a:bodyPr>
          <a:lstStyle/>
          <a:p>
            <a:r>
              <a:rPr lang="en-GB" sz="4000" dirty="0"/>
              <a:t>Integrated Trans-Competent Care for Trans People</a:t>
            </a:r>
            <a:br>
              <a:rPr lang="en-GB" dirty="0"/>
            </a:br>
            <a:br>
              <a:rPr lang="en-GB" dirty="0"/>
            </a:br>
            <a:r>
              <a:rPr lang="en-GB" sz="2700" dirty="0"/>
              <a:t>Symposium: </a:t>
            </a:r>
            <a:br>
              <a:rPr lang="en-GB" sz="2700" dirty="0"/>
            </a:br>
            <a:r>
              <a:rPr lang="en-GB" sz="2700" dirty="0"/>
              <a:t>In it together: How to integrate health services for specific populations</a:t>
            </a:r>
            <a:endParaRPr lang="en-US" sz="27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32CE0A-D1F1-459F-AE79-79213783CE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Rena Janamnuaysook </a:t>
            </a:r>
          </a:p>
          <a:p>
            <a:r>
              <a:rPr lang="en-GB" dirty="0"/>
              <a:t>Institute of HIV Research and Innovation, Thailand </a:t>
            </a:r>
          </a:p>
          <a:p>
            <a:r>
              <a:rPr lang="en-GB" dirty="0"/>
              <a:t>30 July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07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A13F03-AB37-3A48-AB90-EA4D26810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8" y="2084464"/>
            <a:ext cx="12066622" cy="34000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39517CC-2A46-1348-A0E7-EBFDA794355A}"/>
              </a:ext>
            </a:extLst>
          </p:cNvPr>
          <p:cNvSpPr txBox="1">
            <a:spLocks/>
          </p:cNvSpPr>
          <p:nvPr/>
        </p:nvSpPr>
        <p:spPr>
          <a:xfrm>
            <a:off x="475488" y="365760"/>
            <a:ext cx="10515600" cy="6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of Transgender Woman Clients</a:t>
            </a:r>
          </a:p>
        </p:txBody>
      </p:sp>
    </p:spTree>
    <p:extLst>
      <p:ext uri="{BB962C8B-B14F-4D97-AF65-F5344CB8AC3E}">
        <p14:creationId xmlns:p14="http://schemas.microsoft.com/office/powerpoint/2010/main" val="19185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76AC5-93AA-41D7-97A2-F4799EB3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4858"/>
            <a:ext cx="10972800" cy="3954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85453F-3C4B-4CBE-868F-D2F9B2E6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760"/>
            <a:ext cx="10515600" cy="664228"/>
          </a:xfrm>
        </p:spPr>
        <p:txBody>
          <a:bodyPr>
            <a:normAutofit/>
          </a:bodyPr>
          <a:lstStyle/>
          <a:p>
            <a:r>
              <a:rPr lang="en-US" sz="3600" b="1" dirty="0"/>
              <a:t>Service Data: Transgender Men</a:t>
            </a:r>
          </a:p>
        </p:txBody>
      </p:sp>
    </p:spTree>
    <p:extLst>
      <p:ext uri="{BB962C8B-B14F-4D97-AF65-F5344CB8AC3E}">
        <p14:creationId xmlns:p14="http://schemas.microsoft.com/office/powerpoint/2010/main" val="145859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B9B7C-7DFF-554D-8B52-4C09EF232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01" y="1823133"/>
            <a:ext cx="9949780" cy="43659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E29DA6-748F-D940-A9C2-E0840E2D67CD}"/>
              </a:ext>
            </a:extLst>
          </p:cNvPr>
          <p:cNvSpPr txBox="1">
            <a:spLocks/>
          </p:cNvSpPr>
          <p:nvPr/>
        </p:nvSpPr>
        <p:spPr>
          <a:xfrm>
            <a:off x="475488" y="365760"/>
            <a:ext cx="10515600" cy="6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Behaviors: Transgender Men</a:t>
            </a:r>
          </a:p>
        </p:txBody>
      </p:sp>
    </p:spTree>
    <p:extLst>
      <p:ext uri="{BB962C8B-B14F-4D97-AF65-F5344CB8AC3E}">
        <p14:creationId xmlns:p14="http://schemas.microsoft.com/office/powerpoint/2010/main" val="4007341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279915-2484-4A1C-8062-D77E6181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48" y="390257"/>
            <a:ext cx="10116456" cy="644789"/>
          </a:xfrm>
        </p:spPr>
        <p:txBody>
          <a:bodyPr>
            <a:noAutofit/>
          </a:bodyPr>
          <a:lstStyle/>
          <a:p>
            <a:r>
              <a:rPr lang="fr-FR" sz="2800" b="1" dirty="0" err="1"/>
              <a:t>From</a:t>
            </a:r>
            <a:r>
              <a:rPr lang="fr-FR" sz="2800" b="1" dirty="0"/>
              <a:t> Program Implementation to Population Impacts</a:t>
            </a:r>
            <a:endParaRPr lang="en-US" sz="28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772489-079A-4960-A0C9-CC474485C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12" y="1693571"/>
            <a:ext cx="7243992" cy="445177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The increasing uptake of a transgender-specific package of services, including co-located gender affirming hormone therapy, suggests this may be an effective model in engaging and retaining transgender women in primary care.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Only one-third of Thai transgender women who were using feminizing hormone treatment had any hormones within target concentrations at baseline in this real-world setting study.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More than half managed to achieve or maintain at least one hormone concentration within target concentrations at follow-up visits, suggesting a positive effect from attending a trans-led, integrated gender-affirming care and sexual health services.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D3F26-1455-46D4-9C01-03AF468B1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44" y="1513851"/>
            <a:ext cx="4485082" cy="1915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AFB627-C0D2-459F-B6F4-EAE02C4F5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14" y="3575825"/>
            <a:ext cx="4249612" cy="21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0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25B1-90E7-4F00-A478-1316E963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Mental Health Matters:</a:t>
            </a:r>
            <a:br>
              <a:rPr lang="en-US" sz="2800" b="1" dirty="0"/>
            </a:br>
            <a:r>
              <a:rPr lang="en-US" sz="2800" b="1" dirty="0"/>
              <a:t>Peer-led depression screening (Oct 21-Mar 22)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46E12068-6A08-4CAD-85ED-AE6D8A76A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54" b="4792"/>
          <a:stretch/>
        </p:blipFill>
        <p:spPr>
          <a:xfrm>
            <a:off x="341643" y="1656214"/>
            <a:ext cx="11198897" cy="41309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FF5D38-152E-4CA9-954F-6AD666DE5DC1}"/>
              </a:ext>
            </a:extLst>
          </p:cNvPr>
          <p:cNvSpPr txBox="1"/>
          <p:nvPr/>
        </p:nvSpPr>
        <p:spPr>
          <a:xfrm>
            <a:off x="889702" y="5787151"/>
            <a:ext cx="44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PHQ-2: Patient Health Questionnaire-2, PHQ-9: Patient Health Questionnaire-9, PrEP: Pre-exposure prophylaxis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8C693-1B63-45AE-AC2C-C9728112FA92}"/>
              </a:ext>
            </a:extLst>
          </p:cNvPr>
          <p:cNvSpPr/>
          <p:nvPr/>
        </p:nvSpPr>
        <p:spPr>
          <a:xfrm>
            <a:off x="1353177" y="6402753"/>
            <a:ext cx="6278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Janamnuaysook R, et al., Oral Abstract Presentation, OAF0204, AIDS 2022, Canada.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221C5-3645-4D90-A032-23E104202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4923" y="5927717"/>
            <a:ext cx="1636240" cy="2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5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2053D9-4756-BD47-9A69-67318C013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72" y="1217986"/>
            <a:ext cx="12971143" cy="518845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75E08FB-D4FB-44C4-852F-E2751B380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1D005D-16CB-874F-9AAD-5C3909B3CCAF}"/>
              </a:ext>
            </a:extLst>
          </p:cNvPr>
          <p:cNvSpPr txBox="1">
            <a:spLocks/>
          </p:cNvSpPr>
          <p:nvPr/>
        </p:nvSpPr>
        <p:spPr>
          <a:xfrm>
            <a:off x="475488" y="365760"/>
            <a:ext cx="9018468" cy="6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Service Package</a:t>
            </a:r>
          </a:p>
        </p:txBody>
      </p:sp>
    </p:spTree>
    <p:extLst>
      <p:ext uri="{BB962C8B-B14F-4D97-AF65-F5344CB8AC3E}">
        <p14:creationId xmlns:p14="http://schemas.microsoft.com/office/powerpoint/2010/main" val="2441128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2053D9-4756-BD47-9A69-67318C013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9"/>
          <a:stretch/>
        </p:blipFill>
        <p:spPr>
          <a:xfrm>
            <a:off x="0" y="1233159"/>
            <a:ext cx="12192000" cy="562484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75E08FB-D4FB-44C4-852F-E2751B380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1D005D-16CB-874F-9AAD-5C3909B3CCAF}"/>
              </a:ext>
            </a:extLst>
          </p:cNvPr>
          <p:cNvSpPr txBox="1">
            <a:spLocks/>
          </p:cNvSpPr>
          <p:nvPr/>
        </p:nvSpPr>
        <p:spPr>
          <a:xfrm>
            <a:off x="475488" y="365760"/>
            <a:ext cx="9018468" cy="6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Service Package</a:t>
            </a:r>
          </a:p>
        </p:txBody>
      </p:sp>
    </p:spTree>
    <p:extLst>
      <p:ext uri="{BB962C8B-B14F-4D97-AF65-F5344CB8AC3E}">
        <p14:creationId xmlns:p14="http://schemas.microsoft.com/office/powerpoint/2010/main" val="1278095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4106-A240-4C0B-BABB-BDA28917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Asia Regional USAID Key Population Investment Funds: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Expanding Integrated Transgender Competent Care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0A8A22-6E4F-460D-8F29-9C83D9B47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60" y="1457438"/>
            <a:ext cx="11969362" cy="4786608"/>
          </a:xfrm>
        </p:spPr>
      </p:pic>
    </p:spTree>
    <p:extLst>
      <p:ext uri="{BB962C8B-B14F-4D97-AF65-F5344CB8AC3E}">
        <p14:creationId xmlns:p14="http://schemas.microsoft.com/office/powerpoint/2010/main" val="2653635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AE468-E3F1-4165-A7E0-612F1BD3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9EC2B-3AD4-4384-A148-C7F18C753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442" y="662819"/>
            <a:ext cx="6748530" cy="5514144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Integrated gender-affirming care </a:t>
            </a:r>
            <a:r>
              <a:rPr lang="en-GB" dirty="0"/>
              <a:t>and trans-competent providers increase access to HIV and other sexual health services among transgender people. </a:t>
            </a:r>
          </a:p>
          <a:p>
            <a:r>
              <a:rPr lang="en-US" b="1" dirty="0"/>
              <a:t>People-centered health services </a:t>
            </a:r>
            <a:r>
              <a:rPr lang="en-US" dirty="0"/>
              <a:t>must be adopted and organized around the health needs of people rather than diseases. </a:t>
            </a:r>
          </a:p>
          <a:p>
            <a:r>
              <a:rPr lang="en-GB" b="1" dirty="0"/>
              <a:t>Transgender-led and transgender-owned programming </a:t>
            </a:r>
            <a:r>
              <a:rPr lang="en-GB" dirty="0"/>
              <a:t>is key to the HIV community response and should be sustained.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20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D238F-C922-4835-863A-C0CC0263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Acknowledgements</a:t>
            </a:r>
            <a:endParaRPr lang="en-US" sz="22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37F415-1D43-45A2-B01F-318A362A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93" y="1598646"/>
            <a:ext cx="11069472" cy="4578318"/>
          </a:xfrm>
        </p:spPr>
        <p:txBody>
          <a:bodyPr>
            <a:normAutofit fontScale="62500" lnSpcReduction="20000"/>
          </a:bodyPr>
          <a:lstStyle/>
          <a:p>
            <a:r>
              <a:rPr lang="en-US" sz="3300" dirty="0"/>
              <a:t>Transgender Clients</a:t>
            </a:r>
          </a:p>
          <a:p>
            <a:r>
              <a:rPr lang="en-US" sz="3300" dirty="0"/>
              <a:t>Praphan Phanuphak</a:t>
            </a:r>
          </a:p>
          <a:p>
            <a:r>
              <a:rPr lang="en-US" sz="3300" dirty="0"/>
              <a:t>Nittaya Phanuphak</a:t>
            </a:r>
          </a:p>
          <a:p>
            <a:r>
              <a:rPr lang="en-US" sz="3300" dirty="0"/>
              <a:t>Panus Na Nakorn</a:t>
            </a:r>
          </a:p>
          <a:p>
            <a:r>
              <a:rPr lang="en-US" sz="3300" dirty="0"/>
              <a:t>Stephen Mills </a:t>
            </a:r>
          </a:p>
          <a:p>
            <a:r>
              <a:rPr lang="en-US" sz="3300" dirty="0"/>
              <a:t>Peevara Srimanus</a:t>
            </a:r>
          </a:p>
          <a:p>
            <a:r>
              <a:rPr lang="en-US" sz="3300" dirty="0"/>
              <a:t>Kritima Samitpol</a:t>
            </a:r>
          </a:p>
          <a:p>
            <a:r>
              <a:rPr lang="en-US" sz="3300" dirty="0"/>
              <a:t>Krittaporn Termvanich</a:t>
            </a:r>
          </a:p>
          <a:p>
            <a:r>
              <a:rPr lang="en-US" sz="3300" dirty="0"/>
              <a:t>Jakkrit Utayananon</a:t>
            </a:r>
          </a:p>
          <a:p>
            <a:r>
              <a:rPr lang="en-US" sz="3300" dirty="0"/>
              <a:t>IHRI/Tangerine Clinic Staff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F533DB6-6284-4E69-A31C-D81EC2CD0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048" y="2895475"/>
            <a:ext cx="1259975" cy="45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9D56B4F8-4034-4636-A6EE-E4C9CD33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8415" y="2837090"/>
            <a:ext cx="447950" cy="5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:\KPIS\KPIS_Work_at_TRC\Logo_T&amp;T\Logo_DiC\Logo Caremat.jpg">
            <a:extLst>
              <a:ext uri="{FF2B5EF4-FFF2-40B4-BE49-F238E27FC236}">
                <a16:creationId xmlns:a16="http://schemas.microsoft.com/office/drawing/2014/main" id="{BC769C8D-6EFD-4EF9-8203-30BB314C4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174" y="2737279"/>
            <a:ext cx="1365501" cy="76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13E0B9-2550-45A2-B793-16E27A3509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191" y="2275798"/>
            <a:ext cx="1354592" cy="41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9D423B97-80E9-48DE-B76D-E7B921B978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8294" y="2243831"/>
            <a:ext cx="795781" cy="47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Logo_FHI360.jpg">
            <a:extLst>
              <a:ext uri="{FF2B5EF4-FFF2-40B4-BE49-F238E27FC236}">
                <a16:creationId xmlns:a16="http://schemas.microsoft.com/office/drawing/2014/main" id="{3A71A56D-BFB4-4968-BDCC-CD8ED0B6FF5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4473" y="2301987"/>
            <a:ext cx="800467" cy="34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D929A0-0864-4DD0-B45D-1D8E2ACF909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10" y="2275798"/>
            <a:ext cx="689529" cy="460832"/>
          </a:xfrm>
          <a:prstGeom prst="rect">
            <a:avLst/>
          </a:prstGeom>
        </p:spPr>
      </p:pic>
      <p:pic>
        <p:nvPicPr>
          <p:cNvPr id="27" name="Picture 12" descr="Project Manager, Education">
            <a:extLst>
              <a:ext uri="{FF2B5EF4-FFF2-40B4-BE49-F238E27FC236}">
                <a16:creationId xmlns:a16="http://schemas.microsoft.com/office/drawing/2014/main" id="{33F7D4A2-BB6D-456C-8DE4-19E9D687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434" y="3492839"/>
            <a:ext cx="1294752" cy="5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4651629-4B67-473D-822E-EE01F1799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79" y="3568147"/>
            <a:ext cx="709278" cy="26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07025E-FCE2-4651-8D2B-3B8726CBD411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903" y="2244655"/>
            <a:ext cx="827077" cy="4118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70E40-8E74-422F-9F58-49F9DE9F52AE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94" y="2879893"/>
            <a:ext cx="488015" cy="475039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DE606F28-9F9E-441E-8B7D-79FC6E134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5762" y="2856307"/>
            <a:ext cx="777673" cy="45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Welcome to PATH, transformed | PATH">
            <a:extLst>
              <a:ext uri="{FF2B5EF4-FFF2-40B4-BE49-F238E27FC236}">
                <a16:creationId xmlns:a16="http://schemas.microsoft.com/office/drawing/2014/main" id="{A2DA7ED8-D972-4946-91A8-CA3322C0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92" y="3528587"/>
            <a:ext cx="875712" cy="45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6AB17E-20FB-456D-853A-0915CC1254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35" y="3568147"/>
            <a:ext cx="461968" cy="4594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7FF60E-033F-40B9-AEA1-96FFF67293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065" y="3505374"/>
            <a:ext cx="594325" cy="5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9991A-A59A-432A-8540-95076A0C9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Gilead Sciences: Research funding</a:t>
            </a:r>
          </a:p>
          <a:p>
            <a:pPr marL="0" indent="0">
              <a:buNone/>
            </a:pPr>
            <a:r>
              <a:rPr lang="en-GB" dirty="0"/>
              <a:t>ViiV Healthcare: Speaker fees</a:t>
            </a:r>
          </a:p>
          <a:p>
            <a:pPr marL="0" indent="0">
              <a:buNone/>
            </a:pPr>
            <a:r>
              <a:rPr lang="en-GB" dirty="0"/>
              <a:t>MSD: Community Advisory Board</a:t>
            </a:r>
          </a:p>
          <a:p>
            <a:pPr marL="0" indent="0">
              <a:buNone/>
            </a:pPr>
            <a:r>
              <a:rPr lang="en-GB" dirty="0"/>
              <a:t>The potential effects of relevant financial relationships with ineligible companies have been mitigated. Any clinical recommendations are based on evidence and are free of commercial bias.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F6E1DF6-2928-40DA-8586-6F942A02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598"/>
            <a:ext cx="7632700" cy="63016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Conflict of Interest </a:t>
            </a:r>
            <a:r>
              <a:rPr lang="en-US" sz="3600" b="1" dirty="0"/>
              <a:t>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isclosure</a:t>
            </a:r>
          </a:p>
        </p:txBody>
      </p:sp>
    </p:spTree>
    <p:extLst>
      <p:ext uri="{BB962C8B-B14F-4D97-AF65-F5344CB8AC3E}">
        <p14:creationId xmlns:p14="http://schemas.microsoft.com/office/powerpoint/2010/main" val="1772345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4C0A7-DF1F-4FC2-90C8-4C2766539C6F}"/>
              </a:ext>
            </a:extLst>
          </p:cNvPr>
          <p:cNvSpPr txBox="1"/>
          <p:nvPr/>
        </p:nvSpPr>
        <p:spPr>
          <a:xfrm>
            <a:off x="9624348" y="6302416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Rena.j@ihri.org</a:t>
            </a:r>
          </a:p>
        </p:txBody>
      </p:sp>
    </p:spTree>
    <p:extLst>
      <p:ext uri="{BB962C8B-B14F-4D97-AF65-F5344CB8AC3E}">
        <p14:creationId xmlns:p14="http://schemas.microsoft.com/office/powerpoint/2010/main" val="2625129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B940DD-61FC-41EE-8AB4-EAAD119A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C40BAC-084C-4F0E-B600-39CFA5FDA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 size estimation, HIV situations among transgender people in Thailand</a:t>
            </a:r>
          </a:p>
          <a:p>
            <a:r>
              <a:rPr lang="en-US" dirty="0"/>
              <a:t>The Tangerine Clinic as an integrated transgender-competent care model</a:t>
            </a:r>
          </a:p>
          <a:p>
            <a:r>
              <a:rPr lang="en-US" dirty="0"/>
              <a:t>Outcomes and impacts</a:t>
            </a:r>
          </a:p>
          <a:p>
            <a:r>
              <a:rPr lang="en-US" dirty="0"/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141361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6432E8F7-CBBC-4AC4-9575-25718C9F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Transgender Women in Thailand: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Size Estimation and HIV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E282521-6B02-487E-95D4-492A189B4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334" y="1620456"/>
            <a:ext cx="6841075" cy="4588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BF076-5B37-41E3-A099-5286EA123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3" b="132"/>
          <a:stretch/>
        </p:blipFill>
        <p:spPr>
          <a:xfrm flipH="1">
            <a:off x="-1" y="1447124"/>
            <a:ext cx="4599919" cy="48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47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A65AA69-916E-49F9-AA29-00FDA972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90" y="99603"/>
            <a:ext cx="997056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Stigma and discrimination in healthcare settings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ngsana New"/>
              <a:cs typeface="Angsana New"/>
            </a:endParaRPr>
          </a:p>
          <a:p>
            <a:pPr marL="0" indent="0">
              <a:buNone/>
            </a:pPr>
            <a:endParaRPr lang="en-US" dirty="0">
              <a:latin typeface="Angsana New"/>
              <a:cs typeface="Angsana New"/>
            </a:endParaRP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665D155-C470-4CCE-8512-07D5DAEE5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69" y="1625694"/>
            <a:ext cx="10464750" cy="3689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3769" y="5343466"/>
            <a:ext cx="102644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Sources: </a:t>
            </a:r>
          </a:p>
          <a:p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*Thai Transgender Alliance and Transgender Europe, 2015</a:t>
            </a:r>
          </a:p>
          <a:p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Report of a pilot: Developing Tools and Methods to Measure HIV-related Stigma and Discrimination in Health Care Settings in Thailand and;</a:t>
            </a:r>
          </a:p>
          <a:p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HIV Stigma and Discrimination Survey Guidelines and Procedures Manual, International Health Policy Program, National AIDS Management Center (NAMC) Thailand,</a:t>
            </a:r>
          </a:p>
          <a:p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Public Health (November 2014).e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65087" y="159741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9975" y="161268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0411" y="15845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076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2A6D1-667A-7743-B577-A816EFABA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2053D9-4756-BD47-9A69-67318C013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622" y="1395747"/>
            <a:ext cx="14001242" cy="560049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75E08FB-D4FB-44C4-852F-E2751B380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1D005D-16CB-874F-9AAD-5C3909B3CCAF}"/>
              </a:ext>
            </a:extLst>
          </p:cNvPr>
          <p:cNvSpPr txBox="1">
            <a:spLocks/>
          </p:cNvSpPr>
          <p:nvPr/>
        </p:nvSpPr>
        <p:spPr>
          <a:xfrm>
            <a:off x="475488" y="365760"/>
            <a:ext cx="4885509" cy="6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package</a:t>
            </a:r>
          </a:p>
        </p:txBody>
      </p:sp>
    </p:spTree>
    <p:extLst>
      <p:ext uri="{BB962C8B-B14F-4D97-AF65-F5344CB8AC3E}">
        <p14:creationId xmlns:p14="http://schemas.microsoft.com/office/powerpoint/2010/main" val="78052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75E08FB-D4FB-44C4-852F-E2751B380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1D005D-16CB-874F-9AAD-5C3909B3CCAF}"/>
              </a:ext>
            </a:extLst>
          </p:cNvPr>
          <p:cNvSpPr txBox="1">
            <a:spLocks/>
          </p:cNvSpPr>
          <p:nvPr/>
        </p:nvSpPr>
        <p:spPr>
          <a:xfrm>
            <a:off x="475488" y="365760"/>
            <a:ext cx="4885509" cy="66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7C05A-E4C7-4E2E-9770-89AFFE57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622" y="1395747"/>
            <a:ext cx="14001242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1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8C2D5A-CFA3-4CDD-9F8F-652BD55BA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" y="1713084"/>
            <a:ext cx="10949938" cy="45396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A03EB7-F550-4FEF-B8B3-CE73AE1E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760"/>
            <a:ext cx="10805719" cy="758281"/>
          </a:xfrm>
        </p:spPr>
        <p:txBody>
          <a:bodyPr>
            <a:noAutofit/>
          </a:bodyPr>
          <a:lstStyle/>
          <a:p>
            <a:r>
              <a:rPr lang="en-US" sz="3600" b="1" dirty="0"/>
              <a:t>Service Data: Transgender Women</a:t>
            </a:r>
          </a:p>
        </p:txBody>
      </p:sp>
    </p:spTree>
    <p:extLst>
      <p:ext uri="{BB962C8B-B14F-4D97-AF65-F5344CB8AC3E}">
        <p14:creationId xmlns:p14="http://schemas.microsoft.com/office/powerpoint/2010/main" val="3766299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545</Words>
  <Application>Microsoft Office PowerPoint</Application>
  <PresentationFormat>Widescreen</PresentationFormat>
  <Paragraphs>74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Angsana New</vt:lpstr>
      <vt:lpstr>Arial</vt:lpstr>
      <vt:lpstr>Calibri</vt:lpstr>
      <vt:lpstr>Calibri Light</vt:lpstr>
      <vt:lpstr>Cordia New</vt:lpstr>
      <vt:lpstr>Office Theme</vt:lpstr>
      <vt:lpstr>Integrated Trans-Competent Care for Trans People  Symposium:  In it together: How to integrate health services for specific populations</vt:lpstr>
      <vt:lpstr>Conflict of Interest Disclosure</vt:lpstr>
      <vt:lpstr>Outlines</vt:lpstr>
      <vt:lpstr>Transgender Women in Thailand: Population Size Estimation and HIV</vt:lpstr>
      <vt:lpstr>Stigma and discrimination in healthcare settings </vt:lpstr>
      <vt:lpstr>PowerPoint Presentation</vt:lpstr>
      <vt:lpstr>PowerPoint Presentation</vt:lpstr>
      <vt:lpstr>PowerPoint Presentation</vt:lpstr>
      <vt:lpstr>Service Data: Transgender Women</vt:lpstr>
      <vt:lpstr>PowerPoint Presentation</vt:lpstr>
      <vt:lpstr>Service Data: Transgender Men</vt:lpstr>
      <vt:lpstr>PowerPoint Presentation</vt:lpstr>
      <vt:lpstr>From Program Implementation to Population Impacts</vt:lpstr>
      <vt:lpstr>Mental Health Matters: Peer-led depression screening (Oct 21-Mar 22)</vt:lpstr>
      <vt:lpstr>PowerPoint Presentation</vt:lpstr>
      <vt:lpstr>PowerPoint Presentation</vt:lpstr>
      <vt:lpstr>Asia Regional USAID Key Population Investment Funds:  Expanding Integrated Transgender Competent Care </vt:lpstr>
      <vt:lpstr>Conclusions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Krittaporn Termvanich</dc:creator>
  <cp:lastModifiedBy>Janamnuaysook, Rena</cp:lastModifiedBy>
  <cp:revision>97</cp:revision>
  <dcterms:created xsi:type="dcterms:W3CDTF">2022-05-17T15:03:37Z</dcterms:created>
  <dcterms:modified xsi:type="dcterms:W3CDTF">2022-07-30T02:39:27Z</dcterms:modified>
</cp:coreProperties>
</file>