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22"/>
  </p:notesMasterIdLst>
  <p:sldIdLst>
    <p:sldId id="256" r:id="rId5"/>
    <p:sldId id="257" r:id="rId6"/>
    <p:sldId id="276" r:id="rId7"/>
    <p:sldId id="280" r:id="rId8"/>
    <p:sldId id="281" r:id="rId9"/>
    <p:sldId id="279" r:id="rId10"/>
    <p:sldId id="282" r:id="rId11"/>
    <p:sldId id="283" r:id="rId12"/>
    <p:sldId id="284" r:id="rId13"/>
    <p:sldId id="285" r:id="rId14"/>
    <p:sldId id="286" r:id="rId15"/>
    <p:sldId id="288" r:id="rId16"/>
    <p:sldId id="287" r:id="rId17"/>
    <p:sldId id="290" r:id="rId18"/>
    <p:sldId id="291" r:id="rId19"/>
    <p:sldId id="292" r:id="rId20"/>
    <p:sldId id="274" r:id="rId21"/>
  </p:sldIdLst>
  <p:sldSz cx="12192000" cy="6858000"/>
  <p:notesSz cx="6858000" cy="9144000"/>
  <p:embeddedFontLst>
    <p:embeddedFont>
      <p:font typeface="Avenir Next" panose="020B0503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2AB"/>
    <a:srgbClr val="FFE7C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p:restoredTop sz="77554"/>
  </p:normalViewPr>
  <p:slideViewPr>
    <p:cSldViewPr snapToGrid="0" snapToObjects="1">
      <p:cViewPr varScale="1">
        <p:scale>
          <a:sx n="80" d="100"/>
          <a:sy n="80" d="100"/>
        </p:scale>
        <p:origin x="1952" y="192"/>
      </p:cViewPr>
      <p:guideLst/>
    </p:cSldViewPr>
  </p:slideViewPr>
  <p:outlineViewPr>
    <p:cViewPr>
      <p:scale>
        <a:sx n="33" d="100"/>
        <a:sy n="33" d="100"/>
      </p:scale>
      <p:origin x="0" y="-22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01/08/2022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again to the symposium organizers for inviting me to speak. Today I’ll be sharing some lesson learned from community engagement  on the use of MHS data in HIV Phylogenetics Research. </a:t>
            </a:r>
          </a:p>
          <a:p>
            <a:endParaRPr lang="en-GB" dirty="0"/>
          </a:p>
          <a:p>
            <a:r>
              <a:rPr lang="en-GB" dirty="0"/>
              <a:t>I have conflicts to disclose. </a:t>
            </a:r>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tx1"/>
                </a:solidFill>
                <a:latin typeface="Avenir Next" panose="020B0503020202020204" pitchFamily="34" charset="0"/>
              </a:rPr>
              <a:t>We felt that the two most significant harms that would result from publishing our findings included</a:t>
            </a:r>
          </a:p>
          <a:p>
            <a:pPr algn="l"/>
            <a:r>
              <a:rPr lang="en-US" sz="1400" b="1" dirty="0">
                <a:solidFill>
                  <a:schemeClr val="tx1"/>
                </a:solidFill>
                <a:latin typeface="Avenir Next" panose="020B0503020202020204" pitchFamily="34" charset="0"/>
              </a:rPr>
              <a:t>perpetuating racialized stigma about/among MSM</a:t>
            </a:r>
            <a:r>
              <a:rPr lang="en-US" sz="1400" dirty="0">
                <a:solidFill>
                  <a:schemeClr val="tx1"/>
                </a:solidFill>
                <a:latin typeface="Avenir Next" panose="020B0503020202020204" pitchFamily="34" charset="0"/>
              </a:rPr>
              <a:t> </a:t>
            </a:r>
            <a:r>
              <a:rPr lang="en-US" sz="1200" dirty="0">
                <a:solidFill>
                  <a:schemeClr val="tx1"/>
                </a:solidFill>
                <a:latin typeface="Avenir Next" panose="020B0503020202020204" pitchFamily="34" charset="0"/>
              </a:rPr>
              <a:t>and</a:t>
            </a:r>
          </a:p>
          <a:p>
            <a:pPr algn="l"/>
            <a:r>
              <a:rPr lang="en-US" sz="1400" b="1" dirty="0">
                <a:solidFill>
                  <a:schemeClr val="tx1"/>
                </a:solidFill>
                <a:latin typeface="Avenir Next" panose="020B0503020202020204" pitchFamily="34" charset="0"/>
              </a:rPr>
              <a:t>eroding the trust between phylogenetics researchers and communities of PLHIV </a:t>
            </a:r>
          </a:p>
          <a:p>
            <a:pPr algn="l"/>
            <a:r>
              <a:rPr lang="en-US" sz="1200" dirty="0">
                <a:solidFill>
                  <a:schemeClr val="tx1"/>
                </a:solidFill>
                <a:latin typeface="Avenir Next" panose="020B0503020202020204" pitchFamily="34" charset="0"/>
              </a:rPr>
              <a:t>by choosing to publish despite their clearly and consistently articulated concerns about our original study.</a:t>
            </a:r>
          </a:p>
          <a:p>
            <a:pPr algn="l"/>
            <a:r>
              <a:rPr lang="en-US" dirty="0"/>
              <a:t>We ultimately decided that these risks outweighed the benefits of publishing our original study. </a:t>
            </a:r>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2423431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was a challenging process that required us as researchers to practice reflexivity and unpack how our personal experiences and positions as researchers contributed to our blind spots.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 believe that </a:t>
            </a:r>
            <a:r>
              <a:rPr lang="en-GB" dirty="0"/>
              <a:t>HIV phylogenetics is a powerful scientific technology with the potential to benefit people living with 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But Due to significant concerns rooted in consent, criminalization, and stigma</a:t>
            </a:r>
            <a:r>
              <a:rPr lang="en-US" dirty="0"/>
              <a:t>, </a:t>
            </a:r>
            <a:r>
              <a:rPr lang="en-US" b="1" dirty="0"/>
              <a:t>communities should be empowered to set priorities for why, how, and when to do such analysis.</a:t>
            </a:r>
            <a:endParaRPr lang="en-GB"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50113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opportunities for researchers to advocate for structural interventions, promote autonomy and transparency, and to bridge understanding between researchers, public health and people living with HIV. </a:t>
            </a:r>
          </a:p>
          <a:p>
            <a:r>
              <a:rPr lang="en-US" dirty="0"/>
              <a:t>For example:</a:t>
            </a:r>
          </a:p>
          <a:p>
            <a:r>
              <a:rPr lang="en-US" dirty="0"/>
              <a:t>HIV phylogenetics researchers need to be equally committed to the decriminalization of HIV, sex work and drug use</a:t>
            </a:r>
          </a:p>
          <a:p>
            <a:r>
              <a:rPr lang="en-US" dirty="0"/>
              <a:t>Researchers are also well poised to develop power sharing mechanism and ongoing community engagement </a:t>
            </a:r>
          </a:p>
          <a:p>
            <a:r>
              <a:rPr lang="en-US" dirty="0"/>
              <a:t>as well as methods that promote data justice, like the collection informed consent, opt-out systems, or data ownership models. </a:t>
            </a:r>
          </a:p>
        </p:txBody>
      </p:sp>
      <p:sp>
        <p:nvSpPr>
          <p:cNvPr id="4" name="Slide Number Placeholder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111358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opportunities for researchers to advocate for structural interventions, promote autonomy and transparency, and to bridge understanding between researchers, public health and people living with HIV. </a:t>
            </a:r>
          </a:p>
          <a:p>
            <a:r>
              <a:rPr lang="en-US" dirty="0"/>
              <a:t>For example:</a:t>
            </a:r>
          </a:p>
          <a:p>
            <a:r>
              <a:rPr lang="en-US" dirty="0"/>
              <a:t>HIV phylogenetics researchers need to be equally committed to the decriminalization of HIV, sex work and drug use</a:t>
            </a:r>
          </a:p>
          <a:p>
            <a:r>
              <a:rPr lang="en-US" dirty="0"/>
              <a:t>Researchers are also well poised to develop power sharing mechanism and ongoing community engagement </a:t>
            </a:r>
          </a:p>
          <a:p>
            <a:r>
              <a:rPr lang="en-US" dirty="0"/>
              <a:t>as well as methods that promote data justice, like the collection informed consent, opt-out systems, or data ownership models. </a:t>
            </a:r>
          </a:p>
        </p:txBody>
      </p:sp>
      <p:sp>
        <p:nvSpPr>
          <p:cNvPr id="4" name="Slide Number Placeholder 3"/>
          <p:cNvSpPr>
            <a:spLocks noGrp="1"/>
          </p:cNvSpPr>
          <p:nvPr>
            <p:ph type="sldNum" sz="quarter" idx="5"/>
          </p:nvPr>
        </p:nvSpPr>
        <p:spPr/>
        <p:txBody>
          <a:bodyPr/>
          <a:lstStyle/>
          <a:p>
            <a:fld id="{1BE8DCDC-D13C-2549-BE6A-717E9EED41AD}" type="slidenum">
              <a:rPr lang="en-GB" smtClean="0"/>
              <a:t>14</a:t>
            </a:fld>
            <a:endParaRPr lang="en-GB"/>
          </a:p>
        </p:txBody>
      </p:sp>
    </p:spTree>
    <p:extLst>
      <p:ext uri="{BB962C8B-B14F-4D97-AF65-F5344CB8AC3E}">
        <p14:creationId xmlns:p14="http://schemas.microsoft.com/office/powerpoint/2010/main" val="2182601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opportunities for researchers to advocate for structural interventions, promote autonomy and transparency, and to bridge understanding between researchers, public health and people living with HIV. </a:t>
            </a:r>
          </a:p>
          <a:p>
            <a:r>
              <a:rPr lang="en-US" dirty="0"/>
              <a:t>For example:</a:t>
            </a:r>
          </a:p>
          <a:p>
            <a:r>
              <a:rPr lang="en-US" dirty="0"/>
              <a:t>HIV phylogenetics researchers need to be equally committed to the decriminalization of HIV, sex work and drug use</a:t>
            </a:r>
          </a:p>
          <a:p>
            <a:r>
              <a:rPr lang="en-US" dirty="0"/>
              <a:t>Researchers are also well poised to develop power sharing mechanism and ongoing community engagement </a:t>
            </a:r>
          </a:p>
          <a:p>
            <a:r>
              <a:rPr lang="en-US" dirty="0"/>
              <a:t>as well as methods that promote data justice, like the collection informed consent, opt-out systems, or data ownership models. </a:t>
            </a:r>
          </a:p>
        </p:txBody>
      </p:sp>
      <p:sp>
        <p:nvSpPr>
          <p:cNvPr id="4" name="Slide Number Placeholder 3"/>
          <p:cNvSpPr>
            <a:spLocks noGrp="1"/>
          </p:cNvSpPr>
          <p:nvPr>
            <p:ph type="sldNum" sz="quarter" idx="5"/>
          </p:nvPr>
        </p:nvSpPr>
        <p:spPr/>
        <p:txBody>
          <a:bodyPr/>
          <a:lstStyle/>
          <a:p>
            <a:fld id="{1BE8DCDC-D13C-2549-BE6A-717E9EED41AD}" type="slidenum">
              <a:rPr lang="en-GB" smtClean="0"/>
              <a:t>15</a:t>
            </a:fld>
            <a:endParaRPr lang="en-GB"/>
          </a:p>
        </p:txBody>
      </p:sp>
    </p:spTree>
    <p:extLst>
      <p:ext uri="{BB962C8B-B14F-4D97-AF65-F5344CB8AC3E}">
        <p14:creationId xmlns:p14="http://schemas.microsoft.com/office/powerpoint/2010/main" val="101074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opportunities for researchers to advocate for structural interventions, promote autonomy and transparency, and to bridge understanding between researchers, public health and people living with HIV. </a:t>
            </a:r>
          </a:p>
          <a:p>
            <a:r>
              <a:rPr lang="en-US" dirty="0"/>
              <a:t>For example:</a:t>
            </a:r>
          </a:p>
          <a:p>
            <a:r>
              <a:rPr lang="en-US" dirty="0"/>
              <a:t>HIV phylogenetics researchers need to be equally committed to the decriminalization of HIV, sex work and drug use</a:t>
            </a:r>
          </a:p>
          <a:p>
            <a:r>
              <a:rPr lang="en-US" dirty="0"/>
              <a:t>Researchers are also well poised to develop power sharing mechanism and ongoing community engagement </a:t>
            </a:r>
          </a:p>
          <a:p>
            <a:r>
              <a:rPr lang="en-US" dirty="0"/>
              <a:t>as well as methods that promote data justice, like the collection informed consent, opt-out systems, or data ownership models. </a:t>
            </a:r>
          </a:p>
        </p:txBody>
      </p:sp>
      <p:sp>
        <p:nvSpPr>
          <p:cNvPr id="4" name="Slide Number Placeholder 3"/>
          <p:cNvSpPr>
            <a:spLocks noGrp="1"/>
          </p:cNvSpPr>
          <p:nvPr>
            <p:ph type="sldNum" sz="quarter" idx="5"/>
          </p:nvPr>
        </p:nvSpPr>
        <p:spPr/>
        <p:txBody>
          <a:bodyPr/>
          <a:lstStyle/>
          <a:p>
            <a:fld id="{1BE8DCDC-D13C-2549-BE6A-717E9EED41AD}" type="slidenum">
              <a:rPr lang="en-GB" smtClean="0"/>
              <a:t>16</a:t>
            </a:fld>
            <a:endParaRPr lang="en-GB"/>
          </a:p>
        </p:txBody>
      </p:sp>
    </p:spTree>
    <p:extLst>
      <p:ext uri="{BB962C8B-B14F-4D97-AF65-F5344CB8AC3E}">
        <p14:creationId xmlns:p14="http://schemas.microsoft.com/office/powerpoint/2010/main" val="2406359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learn more about our experience, a pre-print of our paper is available. </a:t>
            </a:r>
          </a:p>
          <a:p>
            <a:endParaRPr lang="en-US" dirty="0"/>
          </a:p>
          <a:p>
            <a:r>
              <a:rPr lang="en-US" dirty="0"/>
              <a:t>I’d like to thank all of my incredible collaborators and coauthors, As well as everyone who participated in our community engagement process, including the community coalition of MHS, and the positive </a:t>
            </a:r>
            <a:r>
              <a:rPr lang="en-US" dirty="0" err="1"/>
              <a:t>womens</a:t>
            </a:r>
            <a:r>
              <a:rPr lang="en-US" dirty="0"/>
              <a:t> network</a:t>
            </a:r>
          </a:p>
          <a:p>
            <a:endParaRPr lang="en-US" dirty="0"/>
          </a:p>
          <a:p>
            <a:r>
              <a:rPr lang="en-US" dirty="0"/>
              <a:t>Thank you for your time </a:t>
            </a:r>
            <a:r>
              <a:rPr lang="en-US"/>
              <a:t>and attention.</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17</a:t>
            </a:fld>
            <a:endParaRPr lang="en-GB"/>
          </a:p>
        </p:txBody>
      </p:sp>
    </p:spTree>
    <p:extLst>
      <p:ext uri="{BB962C8B-B14F-4D97-AF65-F5344CB8AC3E}">
        <p14:creationId xmlns:p14="http://schemas.microsoft.com/office/powerpoint/2010/main" val="248870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I’ll provide a brief overview of an HIV phylogenetic study we were conducting at the University of Washington</a:t>
            </a:r>
          </a:p>
          <a:p>
            <a:r>
              <a:rPr lang="en-US" dirty="0"/>
              <a:t>I’ll talk about why we paused this study to conduct community engagement</a:t>
            </a:r>
          </a:p>
          <a:p>
            <a:r>
              <a:rPr lang="en-US" dirty="0"/>
              <a:t>The Lessons we learned through this process</a:t>
            </a:r>
          </a:p>
          <a:p>
            <a:r>
              <a:rPr lang="en-US" dirty="0"/>
              <a:t>And conclude with the reasons why we chose not to publish our study findings. </a:t>
            </a:r>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217681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original study was motivated by the potential role of assortativity in sustaining HIV disparities in the US</a:t>
            </a:r>
          </a:p>
          <a:p>
            <a:endParaRPr lang="en-US" dirty="0"/>
          </a:p>
          <a:p>
            <a:r>
              <a:rPr lang="en-US" dirty="0"/>
              <a:t>In this context, assortativity is the increased likelihood of choosing sex partners from your own identified subgroup. </a:t>
            </a:r>
          </a:p>
          <a:p>
            <a:r>
              <a:rPr lang="en-US" dirty="0"/>
              <a:t>And the degree of assortativity can be quantified using HIV sequence data.</a:t>
            </a:r>
          </a:p>
          <a:p>
            <a:endParaRPr lang="en-US" dirty="0"/>
          </a:p>
          <a:p>
            <a:r>
              <a:rPr lang="en-US" dirty="0"/>
              <a:t>In the US, there are significant disparities in HIV incidence among MSM by age, race, and ethnicity. </a:t>
            </a:r>
          </a:p>
          <a:p>
            <a:r>
              <a:rPr lang="en-US" dirty="0"/>
              <a:t>And </a:t>
            </a:r>
            <a:r>
              <a:rPr lang="en-US" dirty="0">
                <a:latin typeface="Avenir Next" panose="020B0503020202020204" pitchFamily="34" charset="0"/>
              </a:rPr>
              <a:t>Assortative mixing by race and </a:t>
            </a:r>
            <a:r>
              <a:rPr lang="en-US" i="1" dirty="0">
                <a:latin typeface="Avenir Next" panose="020B0503020202020204" pitchFamily="34" charset="0"/>
              </a:rPr>
              <a:t>dis</a:t>
            </a:r>
            <a:r>
              <a:rPr lang="en-US" dirty="0">
                <a:latin typeface="Avenir Next" panose="020B0503020202020204" pitchFamily="34" charset="0"/>
              </a:rPr>
              <a:t>assortative mixing by age have been hypothesized to explain these disparities.</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15472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used a phylodynamic modeling method to see if there was any evidence of assortative HIV transmission by age or race among MSM in King County, Washington.</a:t>
            </a:r>
          </a:p>
          <a:p>
            <a:endParaRPr lang="en-US" dirty="0"/>
          </a:p>
          <a:p>
            <a:r>
              <a:rPr lang="en-US" dirty="0"/>
              <a:t>Our method used a phylogenetic tree created from MHS data, de-identified data on age, race, and ethnicity, and simple mathematical model as inputs.</a:t>
            </a:r>
          </a:p>
          <a:p>
            <a:endParaRPr lang="en-US" dirty="0"/>
          </a:p>
          <a:p>
            <a:r>
              <a:rPr lang="en-US" dirty="0"/>
              <a:t>The output of this specific method an estimated transmission probability (or a number between 0 and 1) for all directional pairs of sequences in the tree. </a:t>
            </a:r>
          </a:p>
          <a:p>
            <a:endParaRPr lang="en-US" dirty="0"/>
          </a:p>
          <a:p>
            <a:r>
              <a:rPr lang="en-US" dirty="0"/>
              <a:t>Individually, these probabilities cannot reliably infer direct transmission between people. However, when we aggregate them, we can describe population-level patterns. </a:t>
            </a:r>
          </a:p>
          <a:p>
            <a:endParaRPr lang="en-US" dirty="0"/>
          </a:p>
          <a:p>
            <a:pPr lvl="0"/>
            <a:r>
              <a:rPr lang="en-US" sz="1200" kern="1200" dirty="0">
                <a:solidFill>
                  <a:schemeClr val="tx1"/>
                </a:solidFill>
                <a:effectLst/>
                <a:latin typeface="+mn-lt"/>
                <a:ea typeface="+mn-ea"/>
                <a:cs typeface="+mn-cs"/>
              </a:rPr>
              <a:t>For example, we were able to make inferences like:</a:t>
            </a:r>
          </a:p>
          <a:p>
            <a:pPr lvl="1"/>
            <a:r>
              <a:rPr lang="en-US" sz="1200" kern="1200" dirty="0">
                <a:solidFill>
                  <a:schemeClr val="tx1"/>
                </a:solidFill>
                <a:effectLst/>
                <a:latin typeface="+mn-lt"/>
                <a:ea typeface="+mn-ea"/>
                <a:cs typeface="+mn-cs"/>
              </a:rPr>
              <a:t>Black men had an X% probability of acquiring HIV from another Black man.</a:t>
            </a:r>
          </a:p>
          <a:p>
            <a:pPr lvl="1"/>
            <a:r>
              <a:rPr lang="en-US" sz="1200" b="1" kern="1200" dirty="0">
                <a:solidFill>
                  <a:schemeClr val="tx1"/>
                </a:solidFill>
                <a:effectLst/>
                <a:latin typeface="+mn-lt"/>
                <a:ea typeface="+mn-ea"/>
                <a:cs typeface="+mn-cs"/>
              </a:rPr>
              <a:t>Or,</a:t>
            </a:r>
            <a:r>
              <a:rPr lang="en-US" sz="1200" kern="1200" dirty="0">
                <a:solidFill>
                  <a:schemeClr val="tx1"/>
                </a:solidFill>
                <a:effectLst/>
                <a:latin typeface="+mn-lt"/>
                <a:ea typeface="+mn-ea"/>
                <a:cs typeface="+mn-cs"/>
              </a:rPr>
              <a:t> Hispanic men were Y% more likely to acquire HIV from a man of the same ethnicity compared to what would be expected under random transmission.</a:t>
            </a:r>
          </a:p>
          <a:p>
            <a:endParaRPr lang="en-US"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384016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 grant to this study was funded in 2016. I joined the research group in the fall of 2018 and began to conduct analyses. </a:t>
            </a:r>
          </a:p>
          <a:p>
            <a:r>
              <a:rPr lang="en-US" dirty="0"/>
              <a:t>During this period, between 2017 and 2020, our study timeline paralleled a rapidly evolving discourse and concerns about MHS in public health practice.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in 2020, the NIH Working Group Published a new set of Ethics Recommendations, and there was a series of articles published in the American Journal of Bioethics about HIV phylogenetics in </a:t>
            </a:r>
            <a:r>
              <a:rPr lang="en-US" sz="1200" u="sng" kern="1200" dirty="0">
                <a:solidFill>
                  <a:schemeClr val="tx1"/>
                </a:solidFill>
                <a:effectLst/>
                <a:latin typeface="+mn-lt"/>
                <a:ea typeface="+mn-ea"/>
                <a:cs typeface="+mn-cs"/>
              </a:rPr>
              <a:t>research</a:t>
            </a:r>
            <a:r>
              <a:rPr lang="en-US" sz="1200" kern="1200" dirty="0">
                <a:solidFill>
                  <a:schemeClr val="tx1"/>
                </a:solidFill>
                <a:effectLst/>
                <a:latin typeface="+mn-lt"/>
                <a:ea typeface="+mn-ea"/>
                <a:cs typeface="+mn-cs"/>
              </a:rPr>
              <a:t> contexts, and in particular, this series discussed concerns about the ability to infer direct transmission between individuals using MHS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the method we were using in our original study, we decided to pause the publication in response to these growing concerns and conduct community engagement</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274253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conversations with HIV advocates and community service providers revealed key themes and concerns.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found that some community concerns about MHS in public health practice also apply to </a:t>
            </a:r>
            <a:r>
              <a:rPr lang="en-US" sz="1200" u="sng" kern="1200" dirty="0">
                <a:solidFill>
                  <a:schemeClr val="tx1"/>
                </a:solidFill>
                <a:effectLst/>
                <a:latin typeface="+mn-lt"/>
                <a:ea typeface="+mn-ea"/>
                <a:cs typeface="+mn-cs"/>
              </a:rPr>
              <a:t>research</a:t>
            </a:r>
            <a:r>
              <a:rPr lang="en-US" sz="1200" kern="1200" dirty="0">
                <a:solidFill>
                  <a:schemeClr val="tx1"/>
                </a:solidFill>
                <a:effectLst/>
                <a:latin typeface="+mn-lt"/>
                <a:ea typeface="+mn-ea"/>
                <a:cs typeface="+mn-cs"/>
              </a:rPr>
              <a:t> using MHS data, namely, informed consent, communicating results, as well as directionality and criminalization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critiques were more specific to our research about the importance of considering the broader context of structural racism and stigma.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 will briefly touch on these last two points.</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257854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213604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directionality refers to growing concerns about the ability of HIV sequences to </a:t>
            </a:r>
            <a:r>
              <a:rPr lang="en-US" u="sng" dirty="0"/>
              <a:t>prove</a:t>
            </a:r>
            <a:r>
              <a:rPr lang="en-US" dirty="0"/>
              <a:t> direct transmission between individuals – although this is currently not possible using data from Sanger sequencing -- </a:t>
            </a:r>
          </a:p>
          <a:p>
            <a:r>
              <a:rPr lang="en-US" dirty="0"/>
              <a:t>The potential for directionality is particularly concerning in the context of HIV criminalization.</a:t>
            </a:r>
          </a:p>
          <a:p>
            <a:endParaRPr lang="en-US" dirty="0"/>
          </a:p>
          <a:p>
            <a:r>
              <a:rPr lang="en-US" dirty="0"/>
              <a:t>The specific method were were applying is our study directly touched on these concerns because it estimates a probability of transmission between all HIV sequences. </a:t>
            </a:r>
          </a:p>
          <a:p>
            <a:pPr marL="342900" indent="-342900">
              <a:buFont typeface="Arial" panose="020B0604020202020204" pitchFamily="34" charset="0"/>
              <a:buChar char="•"/>
            </a:pPr>
            <a:r>
              <a:rPr lang="en-US" sz="1400" dirty="0">
                <a:latin typeface="Avenir Next" panose="020B0503020202020204" pitchFamily="34" charset="0"/>
              </a:rPr>
              <a:t>Although these are unreliable estimates of individual transmission probabilities, can be </a:t>
            </a:r>
            <a:r>
              <a:rPr lang="en-US" b="1" dirty="0">
                <a:latin typeface="Avenir Next" panose="020B0503020202020204" pitchFamily="34" charset="0"/>
              </a:rPr>
              <a:t>misinterpreted to prove</a:t>
            </a:r>
            <a:r>
              <a:rPr lang="en-US" dirty="0">
                <a:latin typeface="Avenir Next" panose="020B0503020202020204" pitchFamily="34" charset="0"/>
              </a:rPr>
              <a:t> transmission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In addition, although we had access to de-identified data and a NIH Certificate of Confidentiality that protected our data from being subpoenaed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venir Next" panose="020B0503020202020204" pitchFamily="34" charset="0"/>
              </a:rPr>
              <a:t>These Data protections </a:t>
            </a:r>
            <a:r>
              <a:rPr lang="en-US" dirty="0">
                <a:latin typeface="Avenir Next" panose="020B0503020202020204" pitchFamily="34" charset="0"/>
              </a:rPr>
              <a:t>are perhaps not universal or consistent across localities, and importantly, are not made transparent to people living with HIV</a:t>
            </a:r>
            <a:endParaRPr lang="en-US" sz="1400" dirty="0">
              <a:latin typeface="Avenir Next" panose="020B0503020202020204" pitchFamily="34" charset="0"/>
            </a:endParaRPr>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403007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hear from community members that </a:t>
            </a:r>
            <a:r>
              <a:rPr lang="en-US" dirty="0">
                <a:latin typeface="Avenir Next" panose="020B0503020202020204" pitchFamily="34" charset="0"/>
              </a:rPr>
              <a:t>these types of assortativity analyses felt ‘voyeuristic’, like ‘racial profiling,’ and perpetuated harmful stereotypes</a:t>
            </a:r>
          </a:p>
          <a:p>
            <a:r>
              <a:rPr lang="en-US" dirty="0"/>
              <a:t>This is notable since </a:t>
            </a:r>
            <a:r>
              <a:rPr lang="en-US" sz="1200" kern="1200" dirty="0">
                <a:solidFill>
                  <a:schemeClr val="tx1"/>
                </a:solidFill>
                <a:effectLst/>
                <a:latin typeface="+mn-lt"/>
                <a:ea typeface="+mn-ea"/>
                <a:cs typeface="+mn-cs"/>
              </a:rPr>
              <a:t>assortativity -- they central question of our study -- is not a directly intervenable network-level characteristic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Rather, because:</a:t>
            </a:r>
          </a:p>
          <a:p>
            <a:r>
              <a:rPr lang="en-US" dirty="0"/>
              <a:t>Assortative mixing by race/ethnicity often occurs in the context of systemic oppression, it, in many cases arises out of the need for in-group love and support. </a:t>
            </a:r>
          </a:p>
          <a:p>
            <a:r>
              <a:rPr lang="en-US" dirty="0"/>
              <a:t>Therefore, overemphasizing its role in sustaining disparities has the potential to stigmatize love, sex, pleasure, healthy coping, and partnerships within communities of people of color</a:t>
            </a:r>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791916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4027491" y="2300287"/>
            <a:ext cx="7632700" cy="4103687"/>
          </a:xfrm>
        </p:spPr>
        <p:txBody>
          <a:bodyPr>
            <a:normAutofit/>
          </a:bodyPr>
          <a:lstStyle/>
          <a:p>
            <a:r>
              <a:rPr lang="en-GB" sz="5500" dirty="0"/>
              <a:t>Lessons Learned from Community Engagement in   HIV Phylogenetic Research</a:t>
            </a:r>
            <a:endParaRPr lang="en-GB" sz="5500" noProof="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4027491" y="1329632"/>
            <a:ext cx="7632700" cy="433798"/>
          </a:xfrm>
        </p:spPr>
        <p:txBody>
          <a:bodyPr>
            <a:noAutofit/>
          </a:bodyPr>
          <a:lstStyle/>
          <a:p>
            <a:r>
              <a:rPr lang="en-GB" sz="2500" dirty="0"/>
              <a:t>Big data and AI: An ethical and human rights-based HIV response?</a:t>
            </a:r>
            <a:endParaRPr lang="en-GB" sz="2500" dirty="0">
              <a:latin typeface="+mj-lt"/>
            </a:endParaRP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4027491" y="739504"/>
            <a:ext cx="7632700" cy="385199"/>
          </a:xfrm>
        </p:spPr>
        <p:txBody>
          <a:bodyPr>
            <a:noAutofit/>
          </a:bodyPr>
          <a:lstStyle/>
          <a:p>
            <a:pPr>
              <a:spcBef>
                <a:spcPts val="0"/>
              </a:spcBef>
            </a:pPr>
            <a:r>
              <a:rPr lang="en-GB" sz="1500" dirty="0"/>
              <a:t>Diana M. Tordoff (she/her)</a:t>
            </a:r>
          </a:p>
          <a:p>
            <a:pPr>
              <a:spcBef>
                <a:spcPts val="0"/>
              </a:spcBef>
            </a:pPr>
            <a:r>
              <a:rPr lang="en-GB" sz="1500" dirty="0"/>
              <a:t>University of Washington, Department of Epidemiology</a:t>
            </a:r>
          </a:p>
        </p:txBody>
      </p:sp>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F811EC-CB25-3736-9B26-57AC7B417A6F}"/>
              </a:ext>
            </a:extLst>
          </p:cNvPr>
          <p:cNvSpPr/>
          <p:nvPr/>
        </p:nvSpPr>
        <p:spPr>
          <a:xfrm>
            <a:off x="720194" y="1881186"/>
            <a:ext cx="10853107" cy="4426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343580" y="441325"/>
            <a:ext cx="9405511" cy="1223964"/>
          </a:xfrm>
        </p:spPr>
        <p:txBody>
          <a:bodyPr>
            <a:normAutofit/>
          </a:bodyPr>
          <a:lstStyle/>
          <a:p>
            <a:r>
              <a:rPr lang="en-GB" sz="4000" dirty="0"/>
              <a:t>Lessons Learned Through Community Engagement </a:t>
            </a:r>
            <a:endParaRPr lang="en-GB" sz="3300" noProof="0" dirty="0">
              <a:solidFill>
                <a:schemeClr val="accent1"/>
              </a:solidFill>
            </a:endParaRPr>
          </a:p>
        </p:txBody>
      </p:sp>
      <p:sp>
        <p:nvSpPr>
          <p:cNvPr id="5" name="Content Placeholder 2">
            <a:extLst>
              <a:ext uri="{FF2B5EF4-FFF2-40B4-BE49-F238E27FC236}">
                <a16:creationId xmlns:a16="http://schemas.microsoft.com/office/drawing/2014/main" id="{DC40A2C3-6590-4E9D-E66B-AF59A8F1ECFD}"/>
              </a:ext>
            </a:extLst>
          </p:cNvPr>
          <p:cNvSpPr>
            <a:spLocks noGrp="1"/>
          </p:cNvSpPr>
          <p:nvPr>
            <p:ph sz="quarter" idx="13"/>
          </p:nvPr>
        </p:nvSpPr>
        <p:spPr>
          <a:xfrm>
            <a:off x="2313247" y="1881186"/>
            <a:ext cx="9405512" cy="4535489"/>
          </a:xfrm>
        </p:spPr>
        <p:txBody>
          <a:bodyPr>
            <a:normAutofit/>
          </a:bodyPr>
          <a:lstStyle/>
          <a:p>
            <a:pPr>
              <a:lnSpc>
                <a:spcPct val="200000"/>
              </a:lnSpc>
            </a:pPr>
            <a:r>
              <a:rPr lang="en-GB" sz="3200" b="1" noProof="0" dirty="0">
                <a:solidFill>
                  <a:schemeClr val="accent1"/>
                </a:solidFill>
              </a:rPr>
              <a:t>Structural Racism &amp; Stigma </a:t>
            </a:r>
          </a:p>
        </p:txBody>
      </p:sp>
      <p:grpSp>
        <p:nvGrpSpPr>
          <p:cNvPr id="35" name="Group 34">
            <a:extLst>
              <a:ext uri="{FF2B5EF4-FFF2-40B4-BE49-F238E27FC236}">
                <a16:creationId xmlns:a16="http://schemas.microsoft.com/office/drawing/2014/main" id="{DAE6C0E0-4F52-0672-106E-F2043844E0B8}"/>
              </a:ext>
            </a:extLst>
          </p:cNvPr>
          <p:cNvGrpSpPr/>
          <p:nvPr/>
        </p:nvGrpSpPr>
        <p:grpSpPr>
          <a:xfrm>
            <a:off x="990297" y="1985652"/>
            <a:ext cx="775853" cy="1027601"/>
            <a:chOff x="1274619" y="-1039091"/>
            <a:chExt cx="4497962" cy="5957455"/>
          </a:xfrm>
        </p:grpSpPr>
        <p:pic>
          <p:nvPicPr>
            <p:cNvPr id="24" name="Picture 23" descr="Shape&#10;&#10;Description automatically generated with low confidence">
              <a:extLst>
                <a:ext uri="{FF2B5EF4-FFF2-40B4-BE49-F238E27FC236}">
                  <a16:creationId xmlns:a16="http://schemas.microsoft.com/office/drawing/2014/main" id="{01AA0198-91A9-B069-2F59-A426F72C0B71}"/>
                </a:ext>
              </a:extLst>
            </p:cNvPr>
            <p:cNvPicPr>
              <a:picLocks noChangeAspect="1"/>
            </p:cNvPicPr>
            <p:nvPr/>
          </p:nvPicPr>
          <p:blipFill rotWithShape="1">
            <a:blip r:embed="rId3">
              <a:duotone>
                <a:schemeClr val="accent1">
                  <a:shade val="45000"/>
                  <a:satMod val="135000"/>
                </a:schemeClr>
                <a:prstClr val="white"/>
              </a:duotone>
            </a:blip>
            <a:srcRect l="18687" t="-3434" r="19697" b="16565"/>
            <a:stretch/>
          </p:blipFill>
          <p:spPr>
            <a:xfrm flipH="1">
              <a:off x="1274619" y="-1039091"/>
              <a:ext cx="4497962" cy="5957455"/>
            </a:xfrm>
            <a:prstGeom prst="rect">
              <a:avLst/>
            </a:prstGeom>
          </p:spPr>
        </p:pic>
        <p:pic>
          <p:nvPicPr>
            <p:cNvPr id="34" name="Picture 33" descr="Shape&#10;&#10;Description automatically generated with low confidence">
              <a:extLst>
                <a:ext uri="{FF2B5EF4-FFF2-40B4-BE49-F238E27FC236}">
                  <a16:creationId xmlns:a16="http://schemas.microsoft.com/office/drawing/2014/main" id="{ADDED23E-7BEF-BA75-57C5-80698B2E1C67}"/>
                </a:ext>
              </a:extLst>
            </p:cNvPr>
            <p:cNvPicPr>
              <a:picLocks noChangeAspect="1"/>
            </p:cNvPicPr>
            <p:nvPr/>
          </p:nvPicPr>
          <p:blipFill rotWithShape="1">
            <a:blip r:embed="rId4">
              <a:duotone>
                <a:schemeClr val="accent2">
                  <a:shade val="45000"/>
                  <a:satMod val="135000"/>
                </a:schemeClr>
                <a:prstClr val="white"/>
              </a:duotone>
            </a:blip>
            <a:srcRect l="22285" t="-635" r="24249" b="18816"/>
            <a:stretch/>
          </p:blipFill>
          <p:spPr>
            <a:xfrm>
              <a:off x="2803384" y="1665289"/>
              <a:ext cx="2059561" cy="3151723"/>
            </a:xfrm>
            <a:prstGeom prst="rect">
              <a:avLst/>
            </a:prstGeom>
          </p:spPr>
        </p:pic>
      </p:grpSp>
      <p:sp>
        <p:nvSpPr>
          <p:cNvPr id="4" name="Rectangle 3">
            <a:extLst>
              <a:ext uri="{FF2B5EF4-FFF2-40B4-BE49-F238E27FC236}">
                <a16:creationId xmlns:a16="http://schemas.microsoft.com/office/drawing/2014/main" id="{0AF6E71A-5CDC-B7BA-DAAB-AC7F5C68B732}"/>
              </a:ext>
            </a:extLst>
          </p:cNvPr>
          <p:cNvSpPr/>
          <p:nvPr/>
        </p:nvSpPr>
        <p:spPr>
          <a:xfrm>
            <a:off x="1104427" y="4316112"/>
            <a:ext cx="10084639" cy="1835887"/>
          </a:xfrm>
          <a:prstGeom prst="rect">
            <a:avLst/>
          </a:prstGeom>
          <a:solidFill>
            <a:schemeClr val="accent1"/>
          </a:solidFill>
        </p:spPr>
        <p:txBody>
          <a:bodyPr wrap="square">
            <a:spAutoFit/>
          </a:bodyPr>
          <a:lstStyle/>
          <a:p>
            <a:pPr algn="ctr">
              <a:lnSpc>
                <a:spcPct val="114000"/>
              </a:lnSpc>
            </a:pPr>
            <a:r>
              <a:rPr lang="en-US" sz="2000" i="1" dirty="0">
                <a:solidFill>
                  <a:schemeClr val="bg1"/>
                </a:solidFill>
                <a:latin typeface="Avenir Next" panose="020B0503020202020204" pitchFamily="34" charset="0"/>
              </a:rPr>
              <a:t>“Assortative mixing by race/ethnicity occurs in the context of </a:t>
            </a:r>
            <a:r>
              <a:rPr lang="en-US" sz="2000" b="1" i="1" dirty="0">
                <a:solidFill>
                  <a:schemeClr val="bg1"/>
                </a:solidFill>
                <a:latin typeface="Avenir Next" panose="020B0503020202020204" pitchFamily="34" charset="0"/>
              </a:rPr>
              <a:t>systemic oppression</a:t>
            </a:r>
            <a:r>
              <a:rPr lang="en-US" sz="2000" i="1" dirty="0">
                <a:solidFill>
                  <a:schemeClr val="bg1"/>
                </a:solidFill>
                <a:latin typeface="Avenir Next" panose="020B0503020202020204" pitchFamily="34" charset="0"/>
              </a:rPr>
              <a:t>, and in many cases arises out of the need for</a:t>
            </a:r>
            <a:r>
              <a:rPr lang="en-US" sz="2000" b="1" i="1" dirty="0">
                <a:solidFill>
                  <a:schemeClr val="bg1"/>
                </a:solidFill>
                <a:latin typeface="Avenir Next" panose="020B0503020202020204" pitchFamily="34" charset="0"/>
              </a:rPr>
              <a:t> in-group love and support</a:t>
            </a:r>
            <a:r>
              <a:rPr lang="en-US" sz="2000" i="1" dirty="0">
                <a:solidFill>
                  <a:schemeClr val="bg1"/>
                </a:solidFill>
                <a:latin typeface="Avenir Next" panose="020B0503020202020204" pitchFamily="34" charset="0"/>
              </a:rPr>
              <a:t>. </a:t>
            </a:r>
          </a:p>
          <a:p>
            <a:pPr algn="ctr">
              <a:lnSpc>
                <a:spcPct val="114000"/>
              </a:lnSpc>
            </a:pPr>
            <a:r>
              <a:rPr lang="en-US" sz="2000" i="1" dirty="0">
                <a:solidFill>
                  <a:schemeClr val="bg1"/>
                </a:solidFill>
                <a:latin typeface="Avenir Next" panose="020B0503020202020204" pitchFamily="34" charset="0"/>
              </a:rPr>
              <a:t>Therefore, overemphasizing its role in sustaining disparities has the potential to </a:t>
            </a:r>
            <a:r>
              <a:rPr lang="en-US" sz="2000" b="1" i="1" dirty="0">
                <a:solidFill>
                  <a:schemeClr val="bg1"/>
                </a:solidFill>
                <a:latin typeface="Avenir Next" panose="020B0503020202020204" pitchFamily="34" charset="0"/>
              </a:rPr>
              <a:t>stigmatize love, sex, pleasure, healthy coping, and partnerships within communities of people of color</a:t>
            </a:r>
            <a:r>
              <a:rPr lang="en-US" sz="2000" i="1" dirty="0">
                <a:solidFill>
                  <a:schemeClr val="bg1"/>
                </a:solidFill>
                <a:latin typeface="Avenir Next" panose="020B0503020202020204" pitchFamily="34" charset="0"/>
              </a:rPr>
              <a:t>.” </a:t>
            </a:r>
          </a:p>
        </p:txBody>
      </p:sp>
      <p:sp>
        <p:nvSpPr>
          <p:cNvPr id="6" name="Content Placeholder 2">
            <a:extLst>
              <a:ext uri="{FF2B5EF4-FFF2-40B4-BE49-F238E27FC236}">
                <a16:creationId xmlns:a16="http://schemas.microsoft.com/office/drawing/2014/main" id="{F6FEA326-48E8-9968-D5CF-083C331B118A}"/>
              </a:ext>
            </a:extLst>
          </p:cNvPr>
          <p:cNvSpPr txBox="1">
            <a:spLocks/>
          </p:cNvSpPr>
          <p:nvPr/>
        </p:nvSpPr>
        <p:spPr>
          <a:xfrm>
            <a:off x="980925" y="3063106"/>
            <a:ext cx="10084639" cy="3149637"/>
          </a:xfrm>
          <a:prstGeom prst="rect">
            <a:avLst/>
          </a:prstGeom>
        </p:spPr>
        <p:txBody>
          <a:bodyPr>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latin typeface="Avenir Next" panose="020B0503020202020204" pitchFamily="34" charset="0"/>
              </a:rPr>
              <a:t>To community members, these types of analyses felt ‘voyeuristic’, like ‘racial profiling,’ and perpetuated harmful stereotypes</a:t>
            </a:r>
          </a:p>
          <a:p>
            <a:pPr marL="342900" indent="-342900">
              <a:buFont typeface="Arial" panose="020B0604020202020204" pitchFamily="34" charset="0"/>
              <a:buChar char="•"/>
            </a:pPr>
            <a:r>
              <a:rPr lang="en-US" dirty="0">
                <a:latin typeface="Avenir Next" panose="020B0503020202020204" pitchFamily="34" charset="0"/>
              </a:rPr>
              <a:t>Assortative mixing is </a:t>
            </a:r>
            <a:r>
              <a:rPr lang="en-US" u="sng" dirty="0">
                <a:latin typeface="Avenir Next" panose="020B0503020202020204" pitchFamily="34" charset="0"/>
              </a:rPr>
              <a:t>not</a:t>
            </a:r>
            <a:r>
              <a:rPr lang="en-US" dirty="0">
                <a:latin typeface="Avenir Next" panose="020B0503020202020204" pitchFamily="34" charset="0"/>
              </a:rPr>
              <a:t> an intervenable factor</a:t>
            </a:r>
          </a:p>
          <a:p>
            <a:pPr marL="457200" lvl="1" indent="0">
              <a:buFont typeface="Arial" panose="020B0604020202020204" pitchFamily="34" charset="0"/>
              <a:buNone/>
            </a:pPr>
            <a:endParaRPr lang="en-US" dirty="0">
              <a:latin typeface="Avenir Next" panose="020B0503020202020204" pitchFamily="34" charset="0"/>
            </a:endParaRPr>
          </a:p>
        </p:txBody>
      </p:sp>
    </p:spTree>
    <p:extLst>
      <p:ext uri="{BB962C8B-B14F-4D97-AF65-F5344CB8AC3E}">
        <p14:creationId xmlns:p14="http://schemas.microsoft.com/office/powerpoint/2010/main" val="313838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36AEB5-0EB8-4574-2764-E036D7550E85}"/>
              </a:ext>
            </a:extLst>
          </p:cNvPr>
          <p:cNvSpPr/>
          <p:nvPr/>
        </p:nvSpPr>
        <p:spPr>
          <a:xfrm>
            <a:off x="1993900" y="2737269"/>
            <a:ext cx="8166100" cy="319363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405575" y="441325"/>
            <a:ext cx="9343516" cy="1223964"/>
          </a:xfrm>
        </p:spPr>
        <p:txBody>
          <a:bodyPr>
            <a:normAutofit/>
          </a:bodyPr>
          <a:lstStyle/>
          <a:p>
            <a:r>
              <a:rPr lang="en-GB" noProof="0" dirty="0"/>
              <a:t>Deciding Not to Publish</a:t>
            </a:r>
          </a:p>
        </p:txBody>
      </p:sp>
      <p:sp>
        <p:nvSpPr>
          <p:cNvPr id="4" name="Rectangle 3">
            <a:extLst>
              <a:ext uri="{FF2B5EF4-FFF2-40B4-BE49-F238E27FC236}">
                <a16:creationId xmlns:a16="http://schemas.microsoft.com/office/drawing/2014/main" id="{7111916C-68D9-E18F-2861-511606F47340}"/>
              </a:ext>
            </a:extLst>
          </p:cNvPr>
          <p:cNvSpPr/>
          <p:nvPr/>
        </p:nvSpPr>
        <p:spPr>
          <a:xfrm>
            <a:off x="2126454" y="1297406"/>
            <a:ext cx="7939091" cy="4811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venir Next" panose="020B0503020202020204" pitchFamily="34" charset="0"/>
              </a:rPr>
              <a:t>Given that HIV sequences collected through MHS are obtained without informed consent for their future use in research, we felt this raised important questions…</a:t>
            </a:r>
          </a:p>
          <a:p>
            <a:endParaRPr lang="en-US" sz="2000" dirty="0">
              <a:solidFill>
                <a:schemeClr val="tx1"/>
              </a:solidFill>
              <a:latin typeface="Avenir Next" panose="020B0503020202020204" pitchFamily="34" charset="0"/>
            </a:endParaRPr>
          </a:p>
          <a:p>
            <a:pPr marL="342900" lvl="0" indent="-342900">
              <a:buFont typeface="+mj-lt"/>
              <a:buAutoNum type="arabicPeriod"/>
            </a:pPr>
            <a:r>
              <a:rPr lang="en-US" sz="2000" dirty="0">
                <a:solidFill>
                  <a:schemeClr val="bg1"/>
                </a:solidFill>
                <a:latin typeface="Avenir Next" panose="020B0503020202020204" pitchFamily="34" charset="0"/>
              </a:rPr>
              <a:t>Does this research translate into public health action and efforts to end the HIV epidemic? </a:t>
            </a:r>
            <a:r>
              <a:rPr lang="en-US" sz="2000" i="1" dirty="0">
                <a:solidFill>
                  <a:schemeClr val="bg1"/>
                </a:solidFill>
                <a:latin typeface="Avenir Next" panose="020B0503020202020204" pitchFamily="34" charset="0"/>
              </a:rPr>
              <a:t>(Public Health Utility)</a:t>
            </a:r>
          </a:p>
          <a:p>
            <a:pPr marL="342900" lvl="0" indent="-342900">
              <a:buFont typeface="+mj-lt"/>
              <a:buAutoNum type="arabicPeriod"/>
            </a:pPr>
            <a:endParaRPr lang="en-US" sz="2000" dirty="0">
              <a:solidFill>
                <a:schemeClr val="bg1"/>
              </a:solidFill>
              <a:latin typeface="Avenir Next" panose="020B0503020202020204" pitchFamily="34" charset="0"/>
            </a:endParaRPr>
          </a:p>
          <a:p>
            <a:pPr marL="342900" lvl="0" indent="-342900">
              <a:buFont typeface="+mj-lt"/>
              <a:buAutoNum type="arabicPeriod"/>
            </a:pPr>
            <a:r>
              <a:rPr lang="en-US" sz="2000" dirty="0">
                <a:solidFill>
                  <a:schemeClr val="bg1"/>
                </a:solidFill>
                <a:latin typeface="Avenir Next" panose="020B0503020202020204" pitchFamily="34" charset="0"/>
              </a:rPr>
              <a:t>Does this research benefit—or at minimum not harm—communities of PLHIV who are included in this research without their consent? </a:t>
            </a:r>
            <a:r>
              <a:rPr lang="en-US" sz="2000" i="1" dirty="0">
                <a:solidFill>
                  <a:schemeClr val="bg1"/>
                </a:solidFill>
                <a:latin typeface="Avenir Next" panose="020B0503020202020204" pitchFamily="34" charset="0"/>
              </a:rPr>
              <a:t>(Beneficence and nonmaleficence)</a:t>
            </a:r>
          </a:p>
          <a:p>
            <a:pPr marL="342900" lvl="0" indent="-342900">
              <a:buFont typeface="+mj-lt"/>
              <a:buAutoNum type="arabicPeriod"/>
            </a:pPr>
            <a:endParaRPr lang="en-US" sz="2000" dirty="0">
              <a:solidFill>
                <a:schemeClr val="bg1"/>
              </a:solidFill>
              <a:latin typeface="Avenir Next" panose="020B0503020202020204" pitchFamily="34" charset="0"/>
            </a:endParaRPr>
          </a:p>
          <a:p>
            <a:pPr marL="342900" lvl="0" indent="-342900">
              <a:buFont typeface="+mj-lt"/>
              <a:buAutoNum type="arabicPeriod"/>
            </a:pPr>
            <a:r>
              <a:rPr lang="en-US" sz="2000" dirty="0">
                <a:solidFill>
                  <a:schemeClr val="bg1"/>
                </a:solidFill>
                <a:latin typeface="Avenir Next" panose="020B0503020202020204" pitchFamily="34" charset="0"/>
              </a:rPr>
              <a:t>Does this research equitably distribute benefits and risks to PLHIV as well as people susceptible to acquiring HIV? </a:t>
            </a:r>
            <a:r>
              <a:rPr lang="en-US" sz="2000" i="1" dirty="0">
                <a:solidFill>
                  <a:schemeClr val="bg1"/>
                </a:solidFill>
                <a:latin typeface="Avenir Next" panose="020B0503020202020204" pitchFamily="34" charset="0"/>
              </a:rPr>
              <a:t>(Justice)</a:t>
            </a:r>
          </a:p>
        </p:txBody>
      </p:sp>
    </p:spTree>
    <p:extLst>
      <p:ext uri="{BB962C8B-B14F-4D97-AF65-F5344CB8AC3E}">
        <p14:creationId xmlns:p14="http://schemas.microsoft.com/office/powerpoint/2010/main" val="811922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GB" dirty="0"/>
              <a:t>HIV phylogenetics research using data collected through MHS data is a powerful scientific technology with the potential to benefit people living with HIV.</a:t>
            </a:r>
          </a:p>
          <a:p>
            <a:pPr marL="342900" indent="-342900">
              <a:buFont typeface="Arial" panose="020B0604020202020204" pitchFamily="34" charset="0"/>
              <a:buChar char="•"/>
            </a:pPr>
            <a:r>
              <a:rPr lang="en-GB" dirty="0"/>
              <a:t>This was a challenging but transformative process. </a:t>
            </a:r>
          </a:p>
          <a:p>
            <a:pPr marL="792163" lvl="1" indent="-342900"/>
            <a:r>
              <a:rPr lang="en-GB" dirty="0"/>
              <a:t>Required us as researchers to practice cultural humility, reflexivity, self-critique, and self-reflection to unpack how our personal experiences, identities, and positions as researchers contributed to our blind spots.</a:t>
            </a:r>
          </a:p>
          <a:p>
            <a:pPr marL="342900" indent="-342900">
              <a:buFont typeface="Arial" panose="020B0604020202020204" pitchFamily="34" charset="0"/>
              <a:buChar char="•"/>
            </a:pPr>
            <a:r>
              <a:rPr lang="en-US" b="1" dirty="0"/>
              <a:t>Due to significant concerns rooted in consent, criminalization, and stigma</a:t>
            </a:r>
            <a:r>
              <a:rPr lang="en-US" dirty="0"/>
              <a:t>, </a:t>
            </a:r>
            <a:r>
              <a:rPr lang="en-US" b="1" dirty="0"/>
              <a:t>communities should be empowered to set priorities for why, how, and when to do such analysis.</a:t>
            </a:r>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405575" y="441325"/>
            <a:ext cx="9343516" cy="1223964"/>
          </a:xfrm>
        </p:spPr>
        <p:txBody>
          <a:bodyPr>
            <a:normAutofit/>
          </a:bodyPr>
          <a:lstStyle/>
          <a:p>
            <a:r>
              <a:rPr lang="en-GB" noProof="0" dirty="0"/>
              <a:t>Conclusions</a:t>
            </a:r>
          </a:p>
        </p:txBody>
      </p:sp>
    </p:spTree>
    <p:extLst>
      <p:ext uri="{BB962C8B-B14F-4D97-AF65-F5344CB8AC3E}">
        <p14:creationId xmlns:p14="http://schemas.microsoft.com/office/powerpoint/2010/main" val="357852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405575" y="209313"/>
            <a:ext cx="9343516" cy="1223964"/>
          </a:xfrm>
        </p:spPr>
        <p:txBody>
          <a:bodyPr>
            <a:normAutofit/>
          </a:bodyPr>
          <a:lstStyle/>
          <a:p>
            <a:r>
              <a:rPr lang="en-GB" noProof="0" dirty="0"/>
              <a:t>Opportunities for Advocacy by Researchers</a:t>
            </a:r>
          </a:p>
        </p:txBody>
      </p:sp>
      <p:graphicFrame>
        <p:nvGraphicFramePr>
          <p:cNvPr id="6" name="Table 6">
            <a:extLst>
              <a:ext uri="{FF2B5EF4-FFF2-40B4-BE49-F238E27FC236}">
                <a16:creationId xmlns:a16="http://schemas.microsoft.com/office/drawing/2014/main" id="{640F4ED3-6610-36F6-7B0C-51089B97D06A}"/>
              </a:ext>
            </a:extLst>
          </p:cNvPr>
          <p:cNvGraphicFramePr>
            <a:graphicFrameLocks noGrp="1"/>
          </p:cNvGraphicFramePr>
          <p:nvPr>
            <p:extLst>
              <p:ext uri="{D42A27DB-BD31-4B8C-83A1-F6EECF244321}">
                <p14:modId xmlns:p14="http://schemas.microsoft.com/office/powerpoint/2010/main" val="1408329812"/>
              </p:ext>
            </p:extLst>
          </p:nvPr>
        </p:nvGraphicFramePr>
        <p:xfrm>
          <a:off x="439059" y="1623233"/>
          <a:ext cx="11560435" cy="5018660"/>
        </p:xfrm>
        <a:graphic>
          <a:graphicData uri="http://schemas.openxmlformats.org/drawingml/2006/table">
            <a:tbl>
              <a:tblPr firstRow="1" bandRow="1">
                <a:tableStyleId>{5940675A-B579-460E-94D1-54222C63F5DA}</a:tableStyleId>
              </a:tblPr>
              <a:tblGrid>
                <a:gridCol w="3863959">
                  <a:extLst>
                    <a:ext uri="{9D8B030D-6E8A-4147-A177-3AD203B41FA5}">
                      <a16:colId xmlns:a16="http://schemas.microsoft.com/office/drawing/2014/main" val="3200760320"/>
                    </a:ext>
                  </a:extLst>
                </a:gridCol>
                <a:gridCol w="7696476">
                  <a:extLst>
                    <a:ext uri="{9D8B030D-6E8A-4147-A177-3AD203B41FA5}">
                      <a16:colId xmlns:a16="http://schemas.microsoft.com/office/drawing/2014/main" val="3125255234"/>
                    </a:ext>
                  </a:extLst>
                </a:gridCol>
              </a:tblGrid>
              <a:tr h="370840">
                <a:tc>
                  <a:txBody>
                    <a:bodyPr/>
                    <a:lstStyle/>
                    <a:p>
                      <a:r>
                        <a:rPr lang="en-US" sz="2000" b="1" dirty="0">
                          <a:solidFill>
                            <a:schemeClr val="bg1"/>
                          </a:solidFill>
                          <a:effectLst/>
                        </a:rPr>
                        <a:t>Advocate for Structural Interventions</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indent="-285750">
                        <a:buFont typeface="Arial" panose="020B0604020202020204" pitchFamily="34" charset="0"/>
                        <a:buChar char="•"/>
                      </a:pPr>
                      <a:r>
                        <a:rPr lang="en-US" sz="1200" dirty="0"/>
                        <a:t>Decriminalization of HIV, sex work, and drug use.</a:t>
                      </a:r>
                    </a:p>
                    <a:p>
                      <a:pPr marL="285750" indent="-285750">
                        <a:buFont typeface="Arial" panose="020B0604020202020204" pitchFamily="34" charset="0"/>
                        <a:buChar char="•"/>
                      </a:pPr>
                      <a:r>
                        <a:rPr lang="en-US" sz="1200" dirty="0"/>
                        <a:t>Policies that prohibit the use of MHS data in criminal, civil or immigration investigations or prosecutions.</a:t>
                      </a:r>
                    </a:p>
                    <a:p>
                      <a:pPr marL="285750" indent="-285750">
                        <a:buFont typeface="Arial" panose="020B0604020202020204" pitchFamily="34" charset="0"/>
                        <a:buChar char="•"/>
                      </a:pPr>
                      <a:r>
                        <a:rPr lang="en-US" sz="1200" dirty="0"/>
                        <a:t>Provide expert testimony in HIV criminal cases and educate courts, judges, and lawyers about the limitations of HIV sequence analyses and their inability to reliably infer direct transmission.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3715187"/>
                  </a:ext>
                </a:extLst>
              </a:tr>
              <a:tr h="0">
                <a:tc>
                  <a:txBody>
                    <a:bodyPr/>
                    <a:lstStyle/>
                    <a:p>
                      <a:endParaRPr lang="en-US" sz="3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0256582"/>
                  </a:ext>
                </a:extLst>
              </a:tr>
              <a:tr h="370840">
                <a:tc>
                  <a:txBody>
                    <a:bodyPr/>
                    <a:lstStyle/>
                    <a:p>
                      <a:r>
                        <a:rPr lang="en-US" sz="2000" b="1" dirty="0">
                          <a:solidFill>
                            <a:schemeClr val="bg1"/>
                          </a:solidFill>
                          <a:effectLst/>
                        </a:rPr>
                        <a:t>Promote Autonomy</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itchFamily="2" charset="2"/>
                        <a:buChar char=""/>
                        <a:tabLst/>
                        <a:defRPr/>
                      </a:pPr>
                      <a:r>
                        <a:rPr lang="en-US" sz="1200" b="0" dirty="0">
                          <a:effectLst/>
                        </a:rPr>
                        <a:t>Develop partnerships, community advisory boards, and power-sharing mechanisms with networks of PLHIV to facilitate ongoing community engagement.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b="0" dirty="0">
                          <a:effectLst/>
                        </a:rPr>
                        <a:t>Apply implementation science and community-based participatory research methods to understand the feasibility of and barriers to collecting informed consent as well as the acceptability of alternative methods that promote data justice (e.g., opt-out systems, data ownership models, etc.).</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750644"/>
                  </a:ext>
                </a:extLst>
              </a:tr>
              <a:tr h="0">
                <a:tc>
                  <a:txBody>
                    <a:bodyPr/>
                    <a:lstStyle/>
                    <a:p>
                      <a:endParaRPr lang="en-US" sz="3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3621375"/>
                  </a:ext>
                </a:extLst>
              </a:tr>
              <a:tr h="424548">
                <a:tc>
                  <a:txBody>
                    <a:bodyPr/>
                    <a:lstStyle/>
                    <a:p>
                      <a:r>
                        <a:rPr lang="en-US" sz="2000" b="1" dirty="0">
                          <a:solidFill>
                            <a:schemeClr val="bg1"/>
                          </a:solidFill>
                          <a:effectLst/>
                        </a:rPr>
                        <a:t>Promote Transparency</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900" marR="0" lvl="0" indent="-342900">
                        <a:lnSpc>
                          <a:spcPct val="115000"/>
                        </a:lnSpc>
                        <a:spcBef>
                          <a:spcPts val="0"/>
                        </a:spcBef>
                        <a:spcAft>
                          <a:spcPts val="0"/>
                        </a:spcAft>
                        <a:buFont typeface="Symbol" pitchFamily="2" charset="2"/>
                        <a:buChar char=""/>
                      </a:pPr>
                      <a:r>
                        <a:rPr lang="en-US" sz="1200" b="0" dirty="0">
                          <a:effectLst/>
                        </a:rPr>
                        <a:t>Support local, state, and national public health agencies to increase transparency about how MHS data are used.</a:t>
                      </a:r>
                    </a:p>
                    <a:p>
                      <a:pPr marL="342900" marR="0" lvl="0" indent="-342900">
                        <a:lnSpc>
                          <a:spcPct val="115000"/>
                        </a:lnSpc>
                        <a:spcBef>
                          <a:spcPts val="0"/>
                        </a:spcBef>
                        <a:spcAft>
                          <a:spcPts val="0"/>
                        </a:spcAft>
                        <a:buFont typeface="Symbol" pitchFamily="2" charset="2"/>
                        <a:buChar char=""/>
                      </a:pPr>
                      <a:r>
                        <a:rPr lang="en-US" sz="1200" b="0" dirty="0">
                          <a:effectLst/>
                        </a:rPr>
                        <a:t>Evaluate the effectiveness of cluster detection and response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0664779"/>
                  </a:ext>
                </a:extLst>
              </a:tr>
              <a:tr h="0">
                <a:tc>
                  <a:txBody>
                    <a:bodyPr/>
                    <a:lstStyle/>
                    <a:p>
                      <a:endParaRPr lang="en-US" sz="3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035963"/>
                  </a:ext>
                </a:extLst>
              </a:tr>
              <a:tr h="370840">
                <a:tc>
                  <a:txBody>
                    <a:bodyPr/>
                    <a:lstStyle/>
                    <a:p>
                      <a:r>
                        <a:rPr lang="en-US" sz="2000" b="1" dirty="0">
                          <a:solidFill>
                            <a:schemeClr val="bg1"/>
                          </a:solidFill>
                          <a:effectLst/>
                        </a:rPr>
                        <a:t>Bridge Understanding</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900" marR="0" lvl="0" indent="-342900">
                        <a:lnSpc>
                          <a:spcPct val="115000"/>
                        </a:lnSpc>
                        <a:spcBef>
                          <a:spcPts val="0"/>
                        </a:spcBef>
                        <a:spcAft>
                          <a:spcPts val="0"/>
                        </a:spcAft>
                        <a:buFont typeface="Symbol" pitchFamily="2" charset="2"/>
                        <a:buChar char=""/>
                      </a:pPr>
                      <a:r>
                        <a:rPr lang="en-US" sz="1200" b="0" dirty="0">
                          <a:effectLst/>
                        </a:rPr>
                        <a:t>Pause research to conduct in-depth community engagement to determine how to conduct research using data collected through MHS in a way that is acceptable.</a:t>
                      </a:r>
                    </a:p>
                    <a:p>
                      <a:pPr marL="342900" marR="0" lvl="0" indent="-342900">
                        <a:lnSpc>
                          <a:spcPct val="115000"/>
                        </a:lnSpc>
                        <a:spcBef>
                          <a:spcPts val="0"/>
                        </a:spcBef>
                        <a:spcAft>
                          <a:spcPts val="0"/>
                        </a:spcAft>
                        <a:buFont typeface="Symbol" pitchFamily="2" charset="2"/>
                        <a:buChar char=""/>
                      </a:pPr>
                      <a:r>
                        <a:rPr lang="en-US" sz="1200" b="0" dirty="0">
                          <a:effectLst/>
                        </a:rPr>
                        <a:t>Facilitate community engagement and restorative justice between community members and public health agencies to bridge understanding/build trust for the use of MHS data.</a:t>
                      </a:r>
                    </a:p>
                    <a:p>
                      <a:pPr marL="342900" marR="0" lvl="0" indent="-342900">
                        <a:lnSpc>
                          <a:spcPct val="115000"/>
                        </a:lnSpc>
                        <a:spcBef>
                          <a:spcPts val="0"/>
                        </a:spcBef>
                        <a:spcAft>
                          <a:spcPts val="0"/>
                        </a:spcAft>
                        <a:buFont typeface="Symbol" pitchFamily="2" charset="2"/>
                        <a:buChar char=""/>
                      </a:pPr>
                      <a:r>
                        <a:rPr lang="en-US" sz="1200" b="0" dirty="0">
                          <a:effectLst/>
                        </a:rPr>
                        <a:t>Qualitative studies to understand the experiences and perspectives of PLHIV who have been contacted as a result of cluster detection and response investigations.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7404708"/>
                  </a:ext>
                </a:extLst>
              </a:tr>
            </a:tbl>
          </a:graphicData>
        </a:graphic>
      </p:graphicFrame>
    </p:spTree>
    <p:extLst>
      <p:ext uri="{BB962C8B-B14F-4D97-AF65-F5344CB8AC3E}">
        <p14:creationId xmlns:p14="http://schemas.microsoft.com/office/powerpoint/2010/main" val="329923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405575" y="209313"/>
            <a:ext cx="9343516" cy="1223964"/>
          </a:xfrm>
        </p:spPr>
        <p:txBody>
          <a:bodyPr>
            <a:normAutofit/>
          </a:bodyPr>
          <a:lstStyle/>
          <a:p>
            <a:r>
              <a:rPr lang="en-GB" noProof="0" dirty="0"/>
              <a:t>Opportunities for Advocacy by Researchers</a:t>
            </a:r>
          </a:p>
        </p:txBody>
      </p:sp>
      <p:graphicFrame>
        <p:nvGraphicFramePr>
          <p:cNvPr id="6" name="Table 6">
            <a:extLst>
              <a:ext uri="{FF2B5EF4-FFF2-40B4-BE49-F238E27FC236}">
                <a16:creationId xmlns:a16="http://schemas.microsoft.com/office/drawing/2014/main" id="{640F4ED3-6610-36F6-7B0C-51089B97D06A}"/>
              </a:ext>
            </a:extLst>
          </p:cNvPr>
          <p:cNvGraphicFramePr>
            <a:graphicFrameLocks noGrp="1"/>
          </p:cNvGraphicFramePr>
          <p:nvPr>
            <p:extLst>
              <p:ext uri="{D42A27DB-BD31-4B8C-83A1-F6EECF244321}">
                <p14:modId xmlns:p14="http://schemas.microsoft.com/office/powerpoint/2010/main" val="2827041755"/>
              </p:ext>
            </p:extLst>
          </p:nvPr>
        </p:nvGraphicFramePr>
        <p:xfrm>
          <a:off x="439059" y="1623233"/>
          <a:ext cx="11560435" cy="5018660"/>
        </p:xfrm>
        <a:graphic>
          <a:graphicData uri="http://schemas.openxmlformats.org/drawingml/2006/table">
            <a:tbl>
              <a:tblPr firstRow="1" bandRow="1">
                <a:tableStyleId>{5940675A-B579-460E-94D1-54222C63F5DA}</a:tableStyleId>
              </a:tblPr>
              <a:tblGrid>
                <a:gridCol w="3863959">
                  <a:extLst>
                    <a:ext uri="{9D8B030D-6E8A-4147-A177-3AD203B41FA5}">
                      <a16:colId xmlns:a16="http://schemas.microsoft.com/office/drawing/2014/main" val="3200760320"/>
                    </a:ext>
                  </a:extLst>
                </a:gridCol>
                <a:gridCol w="7696476">
                  <a:extLst>
                    <a:ext uri="{9D8B030D-6E8A-4147-A177-3AD203B41FA5}">
                      <a16:colId xmlns:a16="http://schemas.microsoft.com/office/drawing/2014/main" val="3125255234"/>
                    </a:ext>
                  </a:extLst>
                </a:gridCol>
              </a:tblGrid>
              <a:tr h="370840">
                <a:tc>
                  <a:txBody>
                    <a:bodyPr/>
                    <a:lstStyle/>
                    <a:p>
                      <a:r>
                        <a:rPr lang="en-US" sz="2000" b="1" dirty="0">
                          <a:solidFill>
                            <a:schemeClr val="bg1"/>
                          </a:solidFill>
                          <a:effectLst/>
                        </a:rPr>
                        <a:t>Advocate for Structural Interventions</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indent="-285750">
                        <a:buFont typeface="Arial" panose="020B0604020202020204" pitchFamily="34" charset="0"/>
                        <a:buChar char="•"/>
                      </a:pPr>
                      <a:r>
                        <a:rPr lang="en-US" sz="1200" b="1" dirty="0"/>
                        <a:t>Decriminalization of HIV, sex work, and drug use</a:t>
                      </a:r>
                      <a:r>
                        <a:rPr lang="en-US" sz="1200" dirty="0"/>
                        <a:t>.</a:t>
                      </a:r>
                    </a:p>
                    <a:p>
                      <a:pPr marL="285750" indent="-285750">
                        <a:buFont typeface="Arial" panose="020B0604020202020204" pitchFamily="34" charset="0"/>
                        <a:buChar char="•"/>
                      </a:pPr>
                      <a:r>
                        <a:rPr lang="en-US" sz="1200" dirty="0"/>
                        <a:t>Policies that prohibit the use of MHS data in criminal, civil or immigration investigations or prosecutions.</a:t>
                      </a:r>
                    </a:p>
                    <a:p>
                      <a:pPr marL="285750" indent="-285750">
                        <a:buFont typeface="Arial" panose="020B0604020202020204" pitchFamily="34" charset="0"/>
                        <a:buChar char="•"/>
                      </a:pPr>
                      <a:r>
                        <a:rPr lang="en-US" sz="1200" dirty="0"/>
                        <a:t>Provide expert testimony in HIV criminal cases and educate courts, judges, and lawyers about the limitations of HIV sequence analyses and their inability to reliably infer direct transmission.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3715187"/>
                  </a:ext>
                </a:extLst>
              </a:tr>
              <a:tr h="0">
                <a:tc>
                  <a:txBody>
                    <a:bodyPr/>
                    <a:lstStyle/>
                    <a:p>
                      <a:endParaRPr lang="en-US" sz="3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0256582"/>
                  </a:ext>
                </a:extLst>
              </a:tr>
              <a:tr h="370840">
                <a:tc>
                  <a:txBody>
                    <a:bodyPr/>
                    <a:lstStyle/>
                    <a:p>
                      <a:r>
                        <a:rPr lang="en-US" sz="2000" b="1" dirty="0">
                          <a:solidFill>
                            <a:schemeClr val="bg1"/>
                          </a:solidFill>
                          <a:effectLst/>
                        </a:rPr>
                        <a:t>Promote Autonomy</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itchFamily="2" charset="2"/>
                        <a:buChar char=""/>
                        <a:tabLst/>
                        <a:defRPr/>
                      </a:pPr>
                      <a:r>
                        <a:rPr lang="en-US" sz="1200" b="0" dirty="0">
                          <a:effectLst/>
                        </a:rPr>
                        <a:t>Develop partnerships, community advisory boards, and power-sharing mechanisms with networks of PLHIV to facilitate ongoing community engagement.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b="0" dirty="0">
                          <a:effectLst/>
                        </a:rPr>
                        <a:t>Apply implementation science and community-based participatory research methods to understand the feasibility of and barriers to collecting informed consent as well as the acceptability of alternative methods that promote data justice (e.g., opt-out systems, data ownership models, etc.).</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750644"/>
                  </a:ext>
                </a:extLst>
              </a:tr>
              <a:tr h="0">
                <a:tc>
                  <a:txBody>
                    <a:bodyPr/>
                    <a:lstStyle/>
                    <a:p>
                      <a:endParaRPr lang="en-US" sz="3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3621375"/>
                  </a:ext>
                </a:extLst>
              </a:tr>
              <a:tr h="424548">
                <a:tc>
                  <a:txBody>
                    <a:bodyPr/>
                    <a:lstStyle/>
                    <a:p>
                      <a:r>
                        <a:rPr lang="en-US" sz="2000" b="1" dirty="0">
                          <a:solidFill>
                            <a:schemeClr val="bg1"/>
                          </a:solidFill>
                          <a:effectLst/>
                        </a:rPr>
                        <a:t>Promote Transparency</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900" marR="0" lvl="0" indent="-342900">
                        <a:lnSpc>
                          <a:spcPct val="115000"/>
                        </a:lnSpc>
                        <a:spcBef>
                          <a:spcPts val="0"/>
                        </a:spcBef>
                        <a:spcAft>
                          <a:spcPts val="0"/>
                        </a:spcAft>
                        <a:buFont typeface="Symbol" pitchFamily="2" charset="2"/>
                        <a:buChar char=""/>
                      </a:pPr>
                      <a:r>
                        <a:rPr lang="en-US" sz="1200" b="0" dirty="0">
                          <a:effectLst/>
                        </a:rPr>
                        <a:t>Support local, state, and national public health agencies to increase transparency about how MHS data are used.</a:t>
                      </a:r>
                    </a:p>
                    <a:p>
                      <a:pPr marL="342900" marR="0" lvl="0" indent="-342900">
                        <a:lnSpc>
                          <a:spcPct val="115000"/>
                        </a:lnSpc>
                        <a:spcBef>
                          <a:spcPts val="0"/>
                        </a:spcBef>
                        <a:spcAft>
                          <a:spcPts val="0"/>
                        </a:spcAft>
                        <a:buFont typeface="Symbol" pitchFamily="2" charset="2"/>
                        <a:buChar char=""/>
                      </a:pPr>
                      <a:r>
                        <a:rPr lang="en-US" sz="1200" b="0" dirty="0">
                          <a:effectLst/>
                        </a:rPr>
                        <a:t>Evaluate the effectiveness of cluster detection and response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0664779"/>
                  </a:ext>
                </a:extLst>
              </a:tr>
              <a:tr h="0">
                <a:tc>
                  <a:txBody>
                    <a:bodyPr/>
                    <a:lstStyle/>
                    <a:p>
                      <a:endParaRPr lang="en-US" sz="3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035963"/>
                  </a:ext>
                </a:extLst>
              </a:tr>
              <a:tr h="370840">
                <a:tc>
                  <a:txBody>
                    <a:bodyPr/>
                    <a:lstStyle/>
                    <a:p>
                      <a:r>
                        <a:rPr lang="en-US" sz="2000" b="1" dirty="0">
                          <a:solidFill>
                            <a:schemeClr val="bg1"/>
                          </a:solidFill>
                          <a:effectLst/>
                        </a:rPr>
                        <a:t>Bridge Understanding</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900" marR="0" lvl="0" indent="-342900">
                        <a:lnSpc>
                          <a:spcPct val="115000"/>
                        </a:lnSpc>
                        <a:spcBef>
                          <a:spcPts val="0"/>
                        </a:spcBef>
                        <a:spcAft>
                          <a:spcPts val="0"/>
                        </a:spcAft>
                        <a:buFont typeface="Symbol" pitchFamily="2" charset="2"/>
                        <a:buChar char=""/>
                      </a:pPr>
                      <a:r>
                        <a:rPr lang="en-US" sz="1200" b="0" dirty="0">
                          <a:effectLst/>
                        </a:rPr>
                        <a:t>Pause research to conduct in-depth community engagement to determine how to conduct research using data collected through MHS in a way that is acceptable.</a:t>
                      </a:r>
                    </a:p>
                    <a:p>
                      <a:pPr marL="342900" marR="0" lvl="0" indent="-342900">
                        <a:lnSpc>
                          <a:spcPct val="115000"/>
                        </a:lnSpc>
                        <a:spcBef>
                          <a:spcPts val="0"/>
                        </a:spcBef>
                        <a:spcAft>
                          <a:spcPts val="0"/>
                        </a:spcAft>
                        <a:buFont typeface="Symbol" pitchFamily="2" charset="2"/>
                        <a:buChar char=""/>
                      </a:pPr>
                      <a:r>
                        <a:rPr lang="en-US" sz="1200" b="0" dirty="0">
                          <a:effectLst/>
                        </a:rPr>
                        <a:t>Facilitate community engagement and restorative justice between community members and public health agencies to bridge understanding/build trust for the use of MHS data.</a:t>
                      </a:r>
                    </a:p>
                    <a:p>
                      <a:pPr marL="342900" marR="0" lvl="0" indent="-342900">
                        <a:lnSpc>
                          <a:spcPct val="115000"/>
                        </a:lnSpc>
                        <a:spcBef>
                          <a:spcPts val="0"/>
                        </a:spcBef>
                        <a:spcAft>
                          <a:spcPts val="0"/>
                        </a:spcAft>
                        <a:buFont typeface="Symbol" pitchFamily="2" charset="2"/>
                        <a:buChar char=""/>
                      </a:pPr>
                      <a:r>
                        <a:rPr lang="en-US" sz="1200" b="0" dirty="0">
                          <a:effectLst/>
                        </a:rPr>
                        <a:t>Qualitative studies to understand the experiences and perspectives of PLHIV who have been contacted as a result of cluster detection and response investigations.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7404708"/>
                  </a:ext>
                </a:extLst>
              </a:tr>
            </a:tbl>
          </a:graphicData>
        </a:graphic>
      </p:graphicFrame>
    </p:spTree>
    <p:extLst>
      <p:ext uri="{BB962C8B-B14F-4D97-AF65-F5344CB8AC3E}">
        <p14:creationId xmlns:p14="http://schemas.microsoft.com/office/powerpoint/2010/main" val="1696729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405575" y="209313"/>
            <a:ext cx="9343516" cy="1223964"/>
          </a:xfrm>
        </p:spPr>
        <p:txBody>
          <a:bodyPr>
            <a:normAutofit/>
          </a:bodyPr>
          <a:lstStyle/>
          <a:p>
            <a:r>
              <a:rPr lang="en-GB" noProof="0" dirty="0"/>
              <a:t>Opportunities for Advocacy by Researchers</a:t>
            </a:r>
          </a:p>
        </p:txBody>
      </p:sp>
      <p:graphicFrame>
        <p:nvGraphicFramePr>
          <p:cNvPr id="6" name="Table 6">
            <a:extLst>
              <a:ext uri="{FF2B5EF4-FFF2-40B4-BE49-F238E27FC236}">
                <a16:creationId xmlns:a16="http://schemas.microsoft.com/office/drawing/2014/main" id="{640F4ED3-6610-36F6-7B0C-51089B97D06A}"/>
              </a:ext>
            </a:extLst>
          </p:cNvPr>
          <p:cNvGraphicFramePr>
            <a:graphicFrameLocks noGrp="1"/>
          </p:cNvGraphicFramePr>
          <p:nvPr>
            <p:extLst>
              <p:ext uri="{D42A27DB-BD31-4B8C-83A1-F6EECF244321}">
                <p14:modId xmlns:p14="http://schemas.microsoft.com/office/powerpoint/2010/main" val="843081965"/>
              </p:ext>
            </p:extLst>
          </p:nvPr>
        </p:nvGraphicFramePr>
        <p:xfrm>
          <a:off x="439059" y="1623233"/>
          <a:ext cx="11560435" cy="5018660"/>
        </p:xfrm>
        <a:graphic>
          <a:graphicData uri="http://schemas.openxmlformats.org/drawingml/2006/table">
            <a:tbl>
              <a:tblPr firstRow="1" bandRow="1">
                <a:tableStyleId>{5940675A-B579-460E-94D1-54222C63F5DA}</a:tableStyleId>
              </a:tblPr>
              <a:tblGrid>
                <a:gridCol w="3863959">
                  <a:extLst>
                    <a:ext uri="{9D8B030D-6E8A-4147-A177-3AD203B41FA5}">
                      <a16:colId xmlns:a16="http://schemas.microsoft.com/office/drawing/2014/main" val="3200760320"/>
                    </a:ext>
                  </a:extLst>
                </a:gridCol>
                <a:gridCol w="7696476">
                  <a:extLst>
                    <a:ext uri="{9D8B030D-6E8A-4147-A177-3AD203B41FA5}">
                      <a16:colId xmlns:a16="http://schemas.microsoft.com/office/drawing/2014/main" val="3125255234"/>
                    </a:ext>
                  </a:extLst>
                </a:gridCol>
              </a:tblGrid>
              <a:tr h="370840">
                <a:tc>
                  <a:txBody>
                    <a:bodyPr/>
                    <a:lstStyle/>
                    <a:p>
                      <a:r>
                        <a:rPr lang="en-US" sz="2000" b="1" dirty="0">
                          <a:solidFill>
                            <a:schemeClr val="bg1"/>
                          </a:solidFill>
                          <a:effectLst/>
                        </a:rPr>
                        <a:t>Advocate for Structural Interventions</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indent="-285750">
                        <a:buFont typeface="Arial" panose="020B0604020202020204" pitchFamily="34" charset="0"/>
                        <a:buChar char="•"/>
                      </a:pPr>
                      <a:r>
                        <a:rPr lang="en-US" sz="1200" b="1" dirty="0"/>
                        <a:t>Decriminalization of HIV, sex work, and drug use</a:t>
                      </a:r>
                      <a:r>
                        <a:rPr lang="en-US" sz="1200" dirty="0"/>
                        <a:t>.</a:t>
                      </a:r>
                    </a:p>
                    <a:p>
                      <a:pPr marL="285750" indent="-285750">
                        <a:buFont typeface="Arial" panose="020B0604020202020204" pitchFamily="34" charset="0"/>
                        <a:buChar char="•"/>
                      </a:pPr>
                      <a:r>
                        <a:rPr lang="en-US" sz="1200" dirty="0"/>
                        <a:t>Policies that prohibit the use of MHS data in criminal, civil or immigration investigations or prosecutions.</a:t>
                      </a:r>
                    </a:p>
                    <a:p>
                      <a:pPr marL="285750" indent="-285750">
                        <a:buFont typeface="Arial" panose="020B0604020202020204" pitchFamily="34" charset="0"/>
                        <a:buChar char="•"/>
                      </a:pPr>
                      <a:r>
                        <a:rPr lang="en-US" sz="1200" dirty="0"/>
                        <a:t>Provide expert testimony in HIV criminal cases and educate courts, judges, and lawyers about the limitations of HIV sequence analyses and their inability to reliably infer direct transmission.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3715187"/>
                  </a:ext>
                </a:extLst>
              </a:tr>
              <a:tr h="0">
                <a:tc>
                  <a:txBody>
                    <a:bodyPr/>
                    <a:lstStyle/>
                    <a:p>
                      <a:endParaRPr lang="en-US" sz="3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0256582"/>
                  </a:ext>
                </a:extLst>
              </a:tr>
              <a:tr h="370840">
                <a:tc>
                  <a:txBody>
                    <a:bodyPr/>
                    <a:lstStyle/>
                    <a:p>
                      <a:r>
                        <a:rPr lang="en-US" sz="2000" b="1" dirty="0">
                          <a:solidFill>
                            <a:schemeClr val="bg1"/>
                          </a:solidFill>
                          <a:effectLst/>
                        </a:rPr>
                        <a:t>Promote Autonomy</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itchFamily="2" charset="2"/>
                        <a:buChar char=""/>
                        <a:tabLst/>
                        <a:defRPr/>
                      </a:pPr>
                      <a:r>
                        <a:rPr lang="en-US" sz="1200" b="1" dirty="0">
                          <a:effectLst/>
                        </a:rPr>
                        <a:t>Develop partnerships, community advisory boards, and power-sharing mechanisms with networks of PLHIV to facilitate ongoing community engagement.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b="0" dirty="0">
                          <a:effectLst/>
                        </a:rPr>
                        <a:t>Apply implementation science and community-based participatory research methods to understand the feasibility of and barriers to collecting informed consent as well as the acceptability of alternative methods that promote data justice (e.g., opt-out systems, data ownership models, etc.).</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750644"/>
                  </a:ext>
                </a:extLst>
              </a:tr>
              <a:tr h="0">
                <a:tc>
                  <a:txBody>
                    <a:bodyPr/>
                    <a:lstStyle/>
                    <a:p>
                      <a:endParaRPr lang="en-US" sz="3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3621375"/>
                  </a:ext>
                </a:extLst>
              </a:tr>
              <a:tr h="424548">
                <a:tc>
                  <a:txBody>
                    <a:bodyPr/>
                    <a:lstStyle/>
                    <a:p>
                      <a:r>
                        <a:rPr lang="en-US" sz="2000" b="1" dirty="0">
                          <a:solidFill>
                            <a:schemeClr val="bg1"/>
                          </a:solidFill>
                          <a:effectLst/>
                        </a:rPr>
                        <a:t>Promote Transparency</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900" marR="0" lvl="0" indent="-342900">
                        <a:lnSpc>
                          <a:spcPct val="115000"/>
                        </a:lnSpc>
                        <a:spcBef>
                          <a:spcPts val="0"/>
                        </a:spcBef>
                        <a:spcAft>
                          <a:spcPts val="0"/>
                        </a:spcAft>
                        <a:buFont typeface="Symbol" pitchFamily="2" charset="2"/>
                        <a:buChar char=""/>
                      </a:pPr>
                      <a:r>
                        <a:rPr lang="en-US" sz="1200" b="0" dirty="0">
                          <a:effectLst/>
                        </a:rPr>
                        <a:t>Support local, state, and national public health agencies to increase transparency about how MHS data are used.</a:t>
                      </a:r>
                    </a:p>
                    <a:p>
                      <a:pPr marL="342900" marR="0" lvl="0" indent="-342900">
                        <a:lnSpc>
                          <a:spcPct val="115000"/>
                        </a:lnSpc>
                        <a:spcBef>
                          <a:spcPts val="0"/>
                        </a:spcBef>
                        <a:spcAft>
                          <a:spcPts val="0"/>
                        </a:spcAft>
                        <a:buFont typeface="Symbol" pitchFamily="2" charset="2"/>
                        <a:buChar char=""/>
                      </a:pPr>
                      <a:r>
                        <a:rPr lang="en-US" sz="1200" b="0" dirty="0">
                          <a:effectLst/>
                        </a:rPr>
                        <a:t>Evaluate the effectiveness of cluster detection and response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0664779"/>
                  </a:ext>
                </a:extLst>
              </a:tr>
              <a:tr h="0">
                <a:tc>
                  <a:txBody>
                    <a:bodyPr/>
                    <a:lstStyle/>
                    <a:p>
                      <a:endParaRPr lang="en-US" sz="3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035963"/>
                  </a:ext>
                </a:extLst>
              </a:tr>
              <a:tr h="370840">
                <a:tc>
                  <a:txBody>
                    <a:bodyPr/>
                    <a:lstStyle/>
                    <a:p>
                      <a:r>
                        <a:rPr lang="en-US" sz="2000" b="1" dirty="0">
                          <a:solidFill>
                            <a:schemeClr val="bg1"/>
                          </a:solidFill>
                          <a:effectLst/>
                        </a:rPr>
                        <a:t>Bridge Understanding</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900" marR="0" lvl="0" indent="-342900">
                        <a:lnSpc>
                          <a:spcPct val="115000"/>
                        </a:lnSpc>
                        <a:spcBef>
                          <a:spcPts val="0"/>
                        </a:spcBef>
                        <a:spcAft>
                          <a:spcPts val="0"/>
                        </a:spcAft>
                        <a:buFont typeface="Symbol" pitchFamily="2" charset="2"/>
                        <a:buChar char=""/>
                      </a:pPr>
                      <a:r>
                        <a:rPr lang="en-US" sz="1200" b="0" dirty="0">
                          <a:effectLst/>
                        </a:rPr>
                        <a:t>Pause research to conduct in-depth community engagement to determine how to conduct research using data collected through MHS in a way that is acceptable.</a:t>
                      </a:r>
                    </a:p>
                    <a:p>
                      <a:pPr marL="342900" marR="0" lvl="0" indent="-342900">
                        <a:lnSpc>
                          <a:spcPct val="115000"/>
                        </a:lnSpc>
                        <a:spcBef>
                          <a:spcPts val="0"/>
                        </a:spcBef>
                        <a:spcAft>
                          <a:spcPts val="0"/>
                        </a:spcAft>
                        <a:buFont typeface="Symbol" pitchFamily="2" charset="2"/>
                        <a:buChar char=""/>
                      </a:pPr>
                      <a:r>
                        <a:rPr lang="en-US" sz="1200" b="0" dirty="0">
                          <a:effectLst/>
                        </a:rPr>
                        <a:t>Facilitate community engagement and restorative justice between community members and public health agencies to bridge understanding/build trust for the use of MHS data.</a:t>
                      </a:r>
                    </a:p>
                    <a:p>
                      <a:pPr marL="342900" marR="0" lvl="0" indent="-342900">
                        <a:lnSpc>
                          <a:spcPct val="115000"/>
                        </a:lnSpc>
                        <a:spcBef>
                          <a:spcPts val="0"/>
                        </a:spcBef>
                        <a:spcAft>
                          <a:spcPts val="0"/>
                        </a:spcAft>
                        <a:buFont typeface="Symbol" pitchFamily="2" charset="2"/>
                        <a:buChar char=""/>
                      </a:pPr>
                      <a:r>
                        <a:rPr lang="en-US" sz="1200" b="0" dirty="0">
                          <a:effectLst/>
                        </a:rPr>
                        <a:t>Qualitative studies to understand the experiences and perspectives of PLHIV who have been contacted as a result of cluster detection and response investigations.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7404708"/>
                  </a:ext>
                </a:extLst>
              </a:tr>
            </a:tbl>
          </a:graphicData>
        </a:graphic>
      </p:graphicFrame>
    </p:spTree>
    <p:extLst>
      <p:ext uri="{BB962C8B-B14F-4D97-AF65-F5344CB8AC3E}">
        <p14:creationId xmlns:p14="http://schemas.microsoft.com/office/powerpoint/2010/main" val="314145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405575" y="209313"/>
            <a:ext cx="9343516" cy="1223964"/>
          </a:xfrm>
        </p:spPr>
        <p:txBody>
          <a:bodyPr>
            <a:normAutofit/>
          </a:bodyPr>
          <a:lstStyle/>
          <a:p>
            <a:r>
              <a:rPr lang="en-GB" noProof="0" dirty="0"/>
              <a:t>Opportunities for Advocacy by Researchers</a:t>
            </a:r>
          </a:p>
        </p:txBody>
      </p:sp>
      <p:graphicFrame>
        <p:nvGraphicFramePr>
          <p:cNvPr id="6" name="Table 6">
            <a:extLst>
              <a:ext uri="{FF2B5EF4-FFF2-40B4-BE49-F238E27FC236}">
                <a16:creationId xmlns:a16="http://schemas.microsoft.com/office/drawing/2014/main" id="{640F4ED3-6610-36F6-7B0C-51089B97D06A}"/>
              </a:ext>
            </a:extLst>
          </p:cNvPr>
          <p:cNvGraphicFramePr>
            <a:graphicFrameLocks noGrp="1"/>
          </p:cNvGraphicFramePr>
          <p:nvPr>
            <p:extLst>
              <p:ext uri="{D42A27DB-BD31-4B8C-83A1-F6EECF244321}">
                <p14:modId xmlns:p14="http://schemas.microsoft.com/office/powerpoint/2010/main" val="2980758140"/>
              </p:ext>
            </p:extLst>
          </p:nvPr>
        </p:nvGraphicFramePr>
        <p:xfrm>
          <a:off x="439059" y="1623233"/>
          <a:ext cx="11560435" cy="5018723"/>
        </p:xfrm>
        <a:graphic>
          <a:graphicData uri="http://schemas.openxmlformats.org/drawingml/2006/table">
            <a:tbl>
              <a:tblPr firstRow="1" bandRow="1">
                <a:tableStyleId>{5940675A-B579-460E-94D1-54222C63F5DA}</a:tableStyleId>
              </a:tblPr>
              <a:tblGrid>
                <a:gridCol w="3863959">
                  <a:extLst>
                    <a:ext uri="{9D8B030D-6E8A-4147-A177-3AD203B41FA5}">
                      <a16:colId xmlns:a16="http://schemas.microsoft.com/office/drawing/2014/main" val="3200760320"/>
                    </a:ext>
                  </a:extLst>
                </a:gridCol>
                <a:gridCol w="7696476">
                  <a:extLst>
                    <a:ext uri="{9D8B030D-6E8A-4147-A177-3AD203B41FA5}">
                      <a16:colId xmlns:a16="http://schemas.microsoft.com/office/drawing/2014/main" val="3125255234"/>
                    </a:ext>
                  </a:extLst>
                </a:gridCol>
              </a:tblGrid>
              <a:tr h="370840">
                <a:tc>
                  <a:txBody>
                    <a:bodyPr/>
                    <a:lstStyle/>
                    <a:p>
                      <a:r>
                        <a:rPr lang="en-US" sz="2000" b="1" dirty="0">
                          <a:solidFill>
                            <a:schemeClr val="bg1"/>
                          </a:solidFill>
                          <a:effectLst/>
                        </a:rPr>
                        <a:t>Advocate for Structural Interventions</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indent="-285750">
                        <a:buFont typeface="Arial" panose="020B0604020202020204" pitchFamily="34" charset="0"/>
                        <a:buChar char="•"/>
                      </a:pPr>
                      <a:r>
                        <a:rPr lang="en-US" sz="1200" b="1" dirty="0"/>
                        <a:t>Decriminalization of HIV, sex work, and drug use</a:t>
                      </a:r>
                      <a:r>
                        <a:rPr lang="en-US" sz="1200" dirty="0"/>
                        <a:t>.</a:t>
                      </a:r>
                    </a:p>
                    <a:p>
                      <a:pPr marL="285750" indent="-285750">
                        <a:buFont typeface="Arial" panose="020B0604020202020204" pitchFamily="34" charset="0"/>
                        <a:buChar char="•"/>
                      </a:pPr>
                      <a:r>
                        <a:rPr lang="en-US" sz="1200" dirty="0"/>
                        <a:t>Policies that prohibit the use of MHS data in criminal, civil or immigration investigations or prosecutions.</a:t>
                      </a:r>
                    </a:p>
                    <a:p>
                      <a:pPr marL="285750" indent="-285750">
                        <a:buFont typeface="Arial" panose="020B0604020202020204" pitchFamily="34" charset="0"/>
                        <a:buChar char="•"/>
                      </a:pPr>
                      <a:r>
                        <a:rPr lang="en-US" sz="1200" dirty="0"/>
                        <a:t>Provide expert testimony in HIV criminal cases and educate courts, judges, and lawyers about the limitations of HIV sequence analyses and their inability to reliably infer direct transmission.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3715187"/>
                  </a:ext>
                </a:extLst>
              </a:tr>
              <a:tr h="0">
                <a:tc>
                  <a:txBody>
                    <a:bodyPr/>
                    <a:lstStyle/>
                    <a:p>
                      <a:endParaRPr lang="en-US" sz="3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0256582"/>
                  </a:ext>
                </a:extLst>
              </a:tr>
              <a:tr h="370840">
                <a:tc>
                  <a:txBody>
                    <a:bodyPr/>
                    <a:lstStyle/>
                    <a:p>
                      <a:r>
                        <a:rPr lang="en-US" sz="2000" b="1" dirty="0">
                          <a:solidFill>
                            <a:schemeClr val="bg1"/>
                          </a:solidFill>
                          <a:effectLst/>
                        </a:rPr>
                        <a:t>Promote Autonomy</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itchFamily="2" charset="2"/>
                        <a:buChar char=""/>
                        <a:tabLst/>
                        <a:defRPr/>
                      </a:pPr>
                      <a:r>
                        <a:rPr lang="en-US" sz="1200" b="1" dirty="0">
                          <a:effectLst/>
                        </a:rPr>
                        <a:t>Develop partnerships, community advisory boards, and power-sharing mechanisms with networks of PLHIV to facilitate ongoing community engagement.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b="0" dirty="0">
                          <a:effectLst/>
                        </a:rPr>
                        <a:t>Apply implementation science and community-based participatory research methods to understand the </a:t>
                      </a:r>
                      <a:r>
                        <a:rPr lang="en-US" sz="1200" b="1" dirty="0">
                          <a:effectLst/>
                        </a:rPr>
                        <a:t>feasibility of and barriers to collecting informed consent as well as the acceptability of alternative methods that promote data justice (e.g., opt-out systems, data ownership models, etc.).</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750644"/>
                  </a:ext>
                </a:extLst>
              </a:tr>
              <a:tr h="0">
                <a:tc>
                  <a:txBody>
                    <a:bodyPr/>
                    <a:lstStyle/>
                    <a:p>
                      <a:endParaRPr lang="en-US" sz="3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3621375"/>
                  </a:ext>
                </a:extLst>
              </a:tr>
              <a:tr h="424548">
                <a:tc>
                  <a:txBody>
                    <a:bodyPr/>
                    <a:lstStyle/>
                    <a:p>
                      <a:r>
                        <a:rPr lang="en-US" sz="2000" b="1" dirty="0">
                          <a:solidFill>
                            <a:schemeClr val="bg1"/>
                          </a:solidFill>
                          <a:effectLst/>
                        </a:rPr>
                        <a:t>Promote Transparency</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900" marR="0" lvl="0" indent="-342900">
                        <a:lnSpc>
                          <a:spcPct val="115000"/>
                        </a:lnSpc>
                        <a:spcBef>
                          <a:spcPts val="0"/>
                        </a:spcBef>
                        <a:spcAft>
                          <a:spcPts val="0"/>
                        </a:spcAft>
                        <a:buFont typeface="Symbol" pitchFamily="2" charset="2"/>
                        <a:buChar char=""/>
                      </a:pPr>
                      <a:r>
                        <a:rPr lang="en-US" sz="1200" b="0" dirty="0">
                          <a:effectLst/>
                        </a:rPr>
                        <a:t>Support local, state, and national public health agencies to increase transparency about how MHS data are used.</a:t>
                      </a:r>
                    </a:p>
                    <a:p>
                      <a:pPr marL="342900" marR="0" lvl="0" indent="-342900">
                        <a:lnSpc>
                          <a:spcPct val="115000"/>
                        </a:lnSpc>
                        <a:spcBef>
                          <a:spcPts val="0"/>
                        </a:spcBef>
                        <a:spcAft>
                          <a:spcPts val="0"/>
                        </a:spcAft>
                        <a:buFont typeface="Symbol" pitchFamily="2" charset="2"/>
                        <a:buChar char=""/>
                      </a:pPr>
                      <a:r>
                        <a:rPr lang="en-US" sz="1200" b="0" dirty="0">
                          <a:effectLst/>
                        </a:rPr>
                        <a:t>Evaluate the effectiveness of cluster detection and response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0664779"/>
                  </a:ext>
                </a:extLst>
              </a:tr>
              <a:tr h="0">
                <a:tc>
                  <a:txBody>
                    <a:bodyPr/>
                    <a:lstStyle/>
                    <a:p>
                      <a:endParaRPr lang="en-US" sz="3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035963"/>
                  </a:ext>
                </a:extLst>
              </a:tr>
              <a:tr h="370840">
                <a:tc>
                  <a:txBody>
                    <a:bodyPr/>
                    <a:lstStyle/>
                    <a:p>
                      <a:r>
                        <a:rPr lang="en-US" sz="2000" b="1" dirty="0">
                          <a:solidFill>
                            <a:schemeClr val="bg1"/>
                          </a:solidFill>
                          <a:effectLst/>
                        </a:rPr>
                        <a:t>Bridge Understanding</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900" marR="0" lvl="0" indent="-342900">
                        <a:lnSpc>
                          <a:spcPct val="115000"/>
                        </a:lnSpc>
                        <a:spcBef>
                          <a:spcPts val="0"/>
                        </a:spcBef>
                        <a:spcAft>
                          <a:spcPts val="0"/>
                        </a:spcAft>
                        <a:buFont typeface="Symbol" pitchFamily="2" charset="2"/>
                        <a:buChar char=""/>
                      </a:pPr>
                      <a:r>
                        <a:rPr lang="en-US" sz="1200" b="0" dirty="0">
                          <a:effectLst/>
                        </a:rPr>
                        <a:t>Pause research to conduct in-depth community engagement to determine how to conduct research using data collected through MHS in a way that is acceptable.</a:t>
                      </a:r>
                    </a:p>
                    <a:p>
                      <a:pPr marL="342900" marR="0" lvl="0" indent="-342900">
                        <a:lnSpc>
                          <a:spcPct val="115000"/>
                        </a:lnSpc>
                        <a:spcBef>
                          <a:spcPts val="0"/>
                        </a:spcBef>
                        <a:spcAft>
                          <a:spcPts val="0"/>
                        </a:spcAft>
                        <a:buFont typeface="Symbol" pitchFamily="2" charset="2"/>
                        <a:buChar char=""/>
                      </a:pPr>
                      <a:r>
                        <a:rPr lang="en-US" sz="1200" b="0" dirty="0">
                          <a:effectLst/>
                        </a:rPr>
                        <a:t>Facilitate community engagement and restorative justice between community members and public health agencies to bridge understanding/build trust for the use of MHS data.</a:t>
                      </a:r>
                    </a:p>
                    <a:p>
                      <a:pPr marL="342900" marR="0" lvl="0" indent="-342900">
                        <a:lnSpc>
                          <a:spcPct val="115000"/>
                        </a:lnSpc>
                        <a:spcBef>
                          <a:spcPts val="0"/>
                        </a:spcBef>
                        <a:spcAft>
                          <a:spcPts val="0"/>
                        </a:spcAft>
                        <a:buFont typeface="Symbol" pitchFamily="2" charset="2"/>
                        <a:buChar char=""/>
                      </a:pPr>
                      <a:r>
                        <a:rPr lang="en-US" sz="1200" b="0" dirty="0">
                          <a:effectLst/>
                        </a:rPr>
                        <a:t>Qualitative studies to understand the experiences and perspectives of PLHIV who have been contacted as a result of cluster detection and response investigations.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7404708"/>
                  </a:ext>
                </a:extLst>
              </a:tr>
            </a:tbl>
          </a:graphicData>
        </a:graphic>
      </p:graphicFrame>
    </p:spTree>
    <p:extLst>
      <p:ext uri="{BB962C8B-B14F-4D97-AF65-F5344CB8AC3E}">
        <p14:creationId xmlns:p14="http://schemas.microsoft.com/office/powerpoint/2010/main" val="307572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00112-9DA5-B142-8765-ED6A3B94F2B2}"/>
              </a:ext>
            </a:extLst>
          </p:cNvPr>
          <p:cNvSpPr>
            <a:spLocks noGrp="1"/>
          </p:cNvSpPr>
          <p:nvPr>
            <p:ph type="body" sz="quarter" idx="10"/>
          </p:nvPr>
        </p:nvSpPr>
        <p:spPr>
          <a:xfrm>
            <a:off x="4157332" y="1463040"/>
            <a:ext cx="7632700" cy="4953635"/>
          </a:xfrm>
        </p:spPr>
        <p:txBody>
          <a:bodyPr>
            <a:normAutofit lnSpcReduction="10000"/>
          </a:bodyPr>
          <a:lstStyle/>
          <a:p>
            <a:pPr>
              <a:lnSpc>
                <a:spcPct val="120000"/>
              </a:lnSpc>
              <a:spcAft>
                <a:spcPts val="400"/>
              </a:spcAft>
            </a:pPr>
            <a:r>
              <a:rPr lang="en-GB" sz="1600" noProof="0" dirty="0" err="1">
                <a:latin typeface="+mn-lt"/>
              </a:rPr>
              <a:t>Coauthors</a:t>
            </a:r>
            <a:r>
              <a:rPr lang="en-GB" sz="1600" noProof="0" dirty="0">
                <a:latin typeface="+mn-lt"/>
              </a:rPr>
              <a:t>, </a:t>
            </a:r>
            <a:r>
              <a:rPr lang="en-GB" sz="1600" b="0" dirty="0"/>
              <a:t>Brian </a:t>
            </a:r>
            <a:r>
              <a:rPr lang="en-GB" sz="1600" b="0" dirty="0" err="1"/>
              <a:t>Minalga</a:t>
            </a:r>
            <a:r>
              <a:rPr lang="en-GB" sz="1600" b="0" dirty="0"/>
              <a:t>, Alfredo Trejo, Alic Shook, Roxanne P. </a:t>
            </a:r>
            <a:r>
              <a:rPr lang="en-GB" sz="1600" b="0" dirty="0" err="1"/>
              <a:t>Kerani</a:t>
            </a:r>
            <a:r>
              <a:rPr lang="en-GB" sz="1600" b="0" dirty="0"/>
              <a:t>, Joshua T. </a:t>
            </a:r>
            <a:r>
              <a:rPr lang="en-GB" sz="1600" b="0" dirty="0" err="1"/>
              <a:t>Herbeck</a:t>
            </a:r>
            <a:endParaRPr lang="en-GB" sz="1600" noProof="0" dirty="0">
              <a:latin typeface="+mn-lt"/>
            </a:endParaRPr>
          </a:p>
          <a:p>
            <a:pPr>
              <a:lnSpc>
                <a:spcPct val="120000"/>
              </a:lnSpc>
              <a:spcAft>
                <a:spcPts val="400"/>
              </a:spcAft>
            </a:pPr>
            <a:r>
              <a:rPr lang="en-GB" sz="1600" noProof="0" dirty="0" err="1">
                <a:latin typeface="+mn-lt"/>
              </a:rPr>
              <a:t>Stephaun</a:t>
            </a:r>
            <a:r>
              <a:rPr lang="en-GB" sz="1600" noProof="0" dirty="0">
                <a:latin typeface="+mn-lt"/>
              </a:rPr>
              <a:t> Wallace and the Community Engagement Office </a:t>
            </a:r>
            <a:r>
              <a:rPr lang="en-GB" sz="1600" b="0" noProof="0" dirty="0">
                <a:latin typeface="+mn-lt"/>
              </a:rPr>
              <a:t>with the University of Washington/Fred Hutch Center for AIDS Research (CFAR).</a:t>
            </a:r>
          </a:p>
          <a:p>
            <a:pPr>
              <a:lnSpc>
                <a:spcPct val="120000"/>
              </a:lnSpc>
              <a:spcAft>
                <a:spcPts val="400"/>
              </a:spcAft>
            </a:pPr>
            <a:r>
              <a:rPr lang="en-GB" sz="1600" dirty="0"/>
              <a:t>Community Coalition on Molecular HIV Surveillance</a:t>
            </a:r>
            <a:r>
              <a:rPr lang="en-GB" sz="1600" b="0" dirty="0"/>
              <a:t>, including Alexander McClelland, Andrew </a:t>
            </a:r>
            <a:r>
              <a:rPr lang="en-GB" sz="1600" b="0" dirty="0" err="1"/>
              <a:t>Spieldenner</a:t>
            </a:r>
            <a:r>
              <a:rPr lang="en-GB" sz="1600" b="0" dirty="0"/>
              <a:t>, Ronald Johnson, Marco Castro-</a:t>
            </a:r>
            <a:r>
              <a:rPr lang="en-GB" sz="1600" b="0" dirty="0" err="1"/>
              <a:t>Bojorquez</a:t>
            </a:r>
            <a:r>
              <a:rPr lang="en-GB" sz="1600" b="0" dirty="0"/>
              <a:t>, and Edwin Bernard.</a:t>
            </a:r>
          </a:p>
          <a:p>
            <a:pPr>
              <a:lnSpc>
                <a:spcPct val="120000"/>
              </a:lnSpc>
              <a:spcAft>
                <a:spcPts val="400"/>
              </a:spcAft>
            </a:pPr>
            <a:r>
              <a:rPr lang="en-GB" sz="1600" noProof="0" dirty="0">
                <a:latin typeface="+mn-lt"/>
              </a:rPr>
              <a:t>Positive Women’s Network USA</a:t>
            </a:r>
            <a:r>
              <a:rPr lang="en-GB" sz="1600" b="0" noProof="0" dirty="0">
                <a:latin typeface="+mn-lt"/>
              </a:rPr>
              <a:t>, including </a:t>
            </a:r>
            <a:r>
              <a:rPr lang="en-GB" sz="1600" b="0" noProof="0" dirty="0" err="1">
                <a:latin typeface="+mn-lt"/>
              </a:rPr>
              <a:t>Naina</a:t>
            </a:r>
            <a:r>
              <a:rPr lang="en-GB" sz="1600" b="0" dirty="0"/>
              <a:t> Khanna, Victoria Siciliano, and Kelly Flannery.</a:t>
            </a:r>
          </a:p>
          <a:p>
            <a:pPr>
              <a:lnSpc>
                <a:spcPct val="120000"/>
              </a:lnSpc>
              <a:spcAft>
                <a:spcPts val="400"/>
              </a:spcAft>
            </a:pPr>
            <a:r>
              <a:rPr lang="en-GB" sz="1600" dirty="0"/>
              <a:t>Everyone who contributed to our community engagement process</a:t>
            </a:r>
            <a:r>
              <a:rPr lang="en-GB" sz="1600" b="0" dirty="0"/>
              <a:t>, including the attendees of the Public Health—Seattle &amp; King County Lunchbox Talk, Salon Presentation, and its organizers, Susan Buskin and </a:t>
            </a:r>
            <a:r>
              <a:rPr lang="en-GB" sz="1600" b="0" dirty="0" err="1"/>
              <a:t>Jsani</a:t>
            </a:r>
            <a:r>
              <a:rPr lang="en-GB" sz="1600" b="0" dirty="0"/>
              <a:t> Henry.</a:t>
            </a:r>
            <a:endParaRPr lang="en-GB" sz="1600" dirty="0"/>
          </a:p>
          <a:p>
            <a:pPr>
              <a:lnSpc>
                <a:spcPct val="120000"/>
              </a:lnSpc>
              <a:spcAft>
                <a:spcPts val="400"/>
              </a:spcAft>
            </a:pPr>
            <a:r>
              <a:rPr lang="en-GB" sz="1600" noProof="0" dirty="0">
                <a:latin typeface="+mn-lt"/>
              </a:rPr>
              <a:t>This work was funded by the NIH </a:t>
            </a:r>
            <a:r>
              <a:rPr lang="en-GB" sz="1600" dirty="0"/>
              <a:t>NIAID (R01AI127232).</a:t>
            </a:r>
            <a:endParaRPr lang="en-GB" sz="1600" noProof="0" dirty="0">
              <a:latin typeface="+mn-lt"/>
            </a:endParaRPr>
          </a:p>
        </p:txBody>
      </p:sp>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4116391" y="441325"/>
            <a:ext cx="7632700" cy="740361"/>
          </a:xfrm>
        </p:spPr>
        <p:txBody>
          <a:bodyPr>
            <a:normAutofit/>
          </a:bodyPr>
          <a:lstStyle/>
          <a:p>
            <a:r>
              <a:rPr lang="en-GB" noProof="0" dirty="0">
                <a:latin typeface="+mj-lt"/>
              </a:rPr>
              <a:t>Thank you!</a:t>
            </a:r>
            <a:endParaRPr lang="en-GB" noProof="0" dirty="0"/>
          </a:p>
        </p:txBody>
      </p:sp>
      <p:sp>
        <p:nvSpPr>
          <p:cNvPr id="2" name="Rectangle 1">
            <a:extLst>
              <a:ext uri="{FF2B5EF4-FFF2-40B4-BE49-F238E27FC236}">
                <a16:creationId xmlns:a16="http://schemas.microsoft.com/office/drawing/2014/main" id="{B0950CC1-B963-2A24-69A6-8AA4963201E3}"/>
              </a:ext>
            </a:extLst>
          </p:cNvPr>
          <p:cNvSpPr/>
          <p:nvPr/>
        </p:nvSpPr>
        <p:spPr>
          <a:xfrm>
            <a:off x="529390" y="1540042"/>
            <a:ext cx="2807368" cy="4480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imeline&#10;&#10;Description automatically generated">
            <a:extLst>
              <a:ext uri="{FF2B5EF4-FFF2-40B4-BE49-F238E27FC236}">
                <a16:creationId xmlns:a16="http://schemas.microsoft.com/office/drawing/2014/main" id="{54FF7C9C-8748-5D13-267F-4F4575532A21}"/>
              </a:ext>
            </a:extLst>
          </p:cNvPr>
          <p:cNvPicPr>
            <a:picLocks noChangeAspect="1"/>
          </p:cNvPicPr>
          <p:nvPr/>
        </p:nvPicPr>
        <p:blipFill rotWithShape="1">
          <a:blip r:embed="rId3"/>
          <a:srcRect l="1719" t="1421" r="79607" b="79574"/>
          <a:stretch/>
        </p:blipFill>
        <p:spPr>
          <a:xfrm>
            <a:off x="874840" y="3057367"/>
            <a:ext cx="2092950" cy="2130103"/>
          </a:xfrm>
          <a:prstGeom prst="rect">
            <a:avLst/>
          </a:prstGeom>
        </p:spPr>
      </p:pic>
      <p:sp>
        <p:nvSpPr>
          <p:cNvPr id="6" name="Title 3">
            <a:extLst>
              <a:ext uri="{FF2B5EF4-FFF2-40B4-BE49-F238E27FC236}">
                <a16:creationId xmlns:a16="http://schemas.microsoft.com/office/drawing/2014/main" id="{E9D54F9A-B12B-DBC1-3B09-2AF5477B10FB}"/>
              </a:ext>
            </a:extLst>
          </p:cNvPr>
          <p:cNvSpPr txBox="1">
            <a:spLocks/>
          </p:cNvSpPr>
          <p:nvPr/>
        </p:nvSpPr>
        <p:spPr>
          <a:xfrm>
            <a:off x="529390" y="5322376"/>
            <a:ext cx="2807368" cy="471490"/>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pPr algn="ctr"/>
            <a:r>
              <a:rPr lang="en-GB" sz="1400" dirty="0" err="1">
                <a:solidFill>
                  <a:schemeClr val="bg1"/>
                </a:solidFill>
              </a:rPr>
              <a:t>bit.ly</a:t>
            </a:r>
            <a:r>
              <a:rPr lang="en-GB" sz="1400" dirty="0">
                <a:solidFill>
                  <a:schemeClr val="bg1"/>
                </a:solidFill>
              </a:rPr>
              <a:t>/LESSONS-</a:t>
            </a:r>
          </a:p>
          <a:p>
            <a:pPr algn="ctr"/>
            <a:r>
              <a:rPr lang="en-GB" sz="1400" dirty="0">
                <a:solidFill>
                  <a:schemeClr val="bg1"/>
                </a:solidFill>
              </a:rPr>
              <a:t>LEARNED-TORDOFF</a:t>
            </a:r>
          </a:p>
        </p:txBody>
      </p:sp>
      <p:sp>
        <p:nvSpPr>
          <p:cNvPr id="7" name="Title 3">
            <a:extLst>
              <a:ext uri="{FF2B5EF4-FFF2-40B4-BE49-F238E27FC236}">
                <a16:creationId xmlns:a16="http://schemas.microsoft.com/office/drawing/2014/main" id="{21EBA7AE-E9D9-B437-96EE-D1D012A716FE}"/>
              </a:ext>
            </a:extLst>
          </p:cNvPr>
          <p:cNvSpPr txBox="1">
            <a:spLocks/>
          </p:cNvSpPr>
          <p:nvPr/>
        </p:nvSpPr>
        <p:spPr>
          <a:xfrm>
            <a:off x="529389" y="1780674"/>
            <a:ext cx="2807367" cy="1656285"/>
          </a:xfrm>
          <a:prstGeom prst="rect">
            <a:avLst/>
          </a:prstGeom>
        </p:spPr>
        <p:txBody>
          <a:bodyPr vert="horz" lIns="0" tIns="0" rIns="0" bIns="0" rtlCol="0" anchor="t">
            <a:normAutofit fontScale="97500"/>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pPr algn="ctr"/>
            <a:r>
              <a:rPr lang="en-GB" sz="2500" dirty="0">
                <a:solidFill>
                  <a:schemeClr val="bg1"/>
                </a:solidFill>
              </a:rPr>
              <a:t>Pre-Print of </a:t>
            </a:r>
          </a:p>
          <a:p>
            <a:pPr algn="ctr"/>
            <a:r>
              <a:rPr lang="en-GB" sz="2500" dirty="0">
                <a:solidFill>
                  <a:schemeClr val="bg1"/>
                </a:solidFill>
              </a:rPr>
              <a:t>our Paper is Available at:</a:t>
            </a:r>
          </a:p>
        </p:txBody>
      </p:sp>
    </p:spTree>
    <p:extLst>
      <p:ext uri="{BB962C8B-B14F-4D97-AF65-F5344CB8AC3E}">
        <p14:creationId xmlns:p14="http://schemas.microsoft.com/office/powerpoint/2010/main" val="63593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r>
              <a:rPr lang="en-GB" dirty="0"/>
              <a:t>I have no relevant financial relationships with ineligible companies to disclose.</a:t>
            </a:r>
          </a:p>
          <a:p>
            <a:endParaRPr lang="en-GB" dirty="0"/>
          </a:p>
          <a:p>
            <a:endParaRPr lang="en-GB" dirty="0" err="1"/>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400300" y="441325"/>
            <a:ext cx="9348791" cy="1223964"/>
          </a:xfrm>
        </p:spPr>
        <p:txBody>
          <a:bodyPr>
            <a:normAutofit/>
          </a:bodyPr>
          <a:lstStyle/>
          <a:p>
            <a:r>
              <a:rPr lang="en-GB" dirty="0"/>
              <a:t>Conflict of interest disclosure</a:t>
            </a:r>
            <a:endParaRPr lang="en-GB" noProof="0" dirty="0"/>
          </a:p>
        </p:txBody>
      </p:sp>
    </p:spTree>
    <p:extLst>
      <p:ext uri="{BB962C8B-B14F-4D97-AF65-F5344CB8AC3E}">
        <p14:creationId xmlns:p14="http://schemas.microsoft.com/office/powerpoint/2010/main" val="269481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pPr marL="457200" indent="-457200">
              <a:buFont typeface="+mj-lt"/>
              <a:buAutoNum type="arabicPeriod"/>
            </a:pPr>
            <a:r>
              <a:rPr lang="en-GB" noProof="0" dirty="0"/>
              <a:t>Overview of the original study aims/methods</a:t>
            </a:r>
          </a:p>
          <a:p>
            <a:pPr marL="457200" indent="-457200">
              <a:buFont typeface="+mj-lt"/>
              <a:buAutoNum type="arabicPeriod"/>
            </a:pPr>
            <a:r>
              <a:rPr lang="en-GB" dirty="0"/>
              <a:t>Why we paused our HIV phylogenetics study to conduct community engagement</a:t>
            </a:r>
            <a:endParaRPr lang="en-GB" noProof="0" dirty="0"/>
          </a:p>
          <a:p>
            <a:pPr marL="457200" indent="-457200">
              <a:buFont typeface="+mj-lt"/>
              <a:buAutoNum type="arabicPeriod"/>
            </a:pPr>
            <a:r>
              <a:rPr lang="en-GB" dirty="0"/>
              <a:t>Lessons we learned through community engagement</a:t>
            </a:r>
          </a:p>
          <a:p>
            <a:pPr marL="457200" indent="-457200">
              <a:buFont typeface="+mj-lt"/>
              <a:buAutoNum type="arabicPeriod"/>
            </a:pPr>
            <a:r>
              <a:rPr lang="en-GB" dirty="0"/>
              <a:t>Why we decided not to publish our findings</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405575" y="441325"/>
            <a:ext cx="9343516" cy="1223964"/>
          </a:xfrm>
        </p:spPr>
        <p:txBody>
          <a:bodyPr>
            <a:normAutofit/>
          </a:bodyPr>
          <a:lstStyle/>
          <a:p>
            <a:r>
              <a:rPr lang="en-GB" noProof="0" dirty="0"/>
              <a:t>Overview of Talk</a:t>
            </a:r>
          </a:p>
        </p:txBody>
      </p:sp>
    </p:spTree>
    <p:extLst>
      <p:ext uri="{BB962C8B-B14F-4D97-AF65-F5344CB8AC3E}">
        <p14:creationId xmlns:p14="http://schemas.microsoft.com/office/powerpoint/2010/main" val="20092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343580" y="441324"/>
            <a:ext cx="9405511" cy="1650711"/>
          </a:xfrm>
        </p:spPr>
        <p:txBody>
          <a:bodyPr>
            <a:normAutofit/>
          </a:bodyPr>
          <a:lstStyle/>
          <a:p>
            <a:r>
              <a:rPr lang="en-GB" sz="4000" noProof="0" dirty="0"/>
              <a:t>Original Study:</a:t>
            </a:r>
            <a:br>
              <a:rPr lang="en-GB" noProof="0" dirty="0"/>
            </a:br>
            <a:r>
              <a:rPr lang="en-GB" sz="3000" noProof="0" dirty="0">
                <a:solidFill>
                  <a:schemeClr val="accent1"/>
                </a:solidFill>
              </a:rPr>
              <a:t>What is the Role of Assortativity in Sustaining HIV Disparities?</a:t>
            </a:r>
          </a:p>
        </p:txBody>
      </p:sp>
      <p:sp>
        <p:nvSpPr>
          <p:cNvPr id="5" name="Content Placeholder 2">
            <a:extLst>
              <a:ext uri="{FF2B5EF4-FFF2-40B4-BE49-F238E27FC236}">
                <a16:creationId xmlns:a16="http://schemas.microsoft.com/office/drawing/2014/main" id="{47018AAC-1D49-F9E9-FBEB-0824C38EAE03}"/>
              </a:ext>
            </a:extLst>
          </p:cNvPr>
          <p:cNvSpPr txBox="1">
            <a:spLocks/>
          </p:cNvSpPr>
          <p:nvPr/>
        </p:nvSpPr>
        <p:spPr>
          <a:xfrm>
            <a:off x="641445" y="2238233"/>
            <a:ext cx="5454555" cy="4635522"/>
          </a:xfrm>
          <a:prstGeom prst="rect">
            <a:avLst/>
          </a:prstGeom>
        </p:spPr>
        <p:txBody>
          <a:bodyPr>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buClr>
                <a:srgbClr val="351E6E"/>
              </a:buClr>
            </a:pPr>
            <a:r>
              <a:rPr lang="en-US" b="1" dirty="0">
                <a:latin typeface="Avenir Next" panose="020B0503020202020204" pitchFamily="34" charset="0"/>
              </a:rPr>
              <a:t>Assortativity</a:t>
            </a:r>
            <a:endParaRPr lang="en-US" dirty="0">
              <a:latin typeface="Avenir Next" panose="020B0503020202020204" pitchFamily="34" charset="0"/>
            </a:endParaRPr>
          </a:p>
          <a:p>
            <a:pPr lvl="1">
              <a:spcAft>
                <a:spcPts val="300"/>
              </a:spcAft>
              <a:buClr>
                <a:srgbClr val="351E6E"/>
              </a:buClr>
            </a:pPr>
            <a:r>
              <a:rPr lang="en-US" dirty="0">
                <a:latin typeface="Avenir Next" panose="020B0503020202020204" pitchFamily="34" charset="0"/>
              </a:rPr>
              <a:t>“an increased likelihood of choosing sex partners from one’s identified subgroup”</a:t>
            </a:r>
          </a:p>
          <a:p>
            <a:pPr lvl="1">
              <a:spcAft>
                <a:spcPts val="300"/>
              </a:spcAft>
              <a:buClr>
                <a:srgbClr val="351E6E"/>
              </a:buClr>
            </a:pPr>
            <a:r>
              <a:rPr lang="en-US" dirty="0">
                <a:latin typeface="Avenir Next" panose="020B0503020202020204" pitchFamily="34" charset="0"/>
              </a:rPr>
              <a:t>Degree of assortativity can be </a:t>
            </a:r>
            <a:r>
              <a:rPr lang="en-US" i="1" dirty="0">
                <a:latin typeface="Avenir Next" panose="020B0503020202020204" pitchFamily="34" charset="0"/>
              </a:rPr>
              <a:t>quantified</a:t>
            </a:r>
            <a:r>
              <a:rPr lang="en-US" dirty="0">
                <a:latin typeface="Avenir Next" panose="020B0503020202020204" pitchFamily="34" charset="0"/>
              </a:rPr>
              <a:t> by analyzing HIV sequence data. </a:t>
            </a:r>
          </a:p>
          <a:p>
            <a:pPr>
              <a:spcAft>
                <a:spcPts val="300"/>
              </a:spcAft>
              <a:buClr>
                <a:srgbClr val="351E6E"/>
              </a:buClr>
            </a:pPr>
            <a:r>
              <a:rPr lang="en-US" b="1" dirty="0">
                <a:latin typeface="Avenir Next" panose="020B0503020202020204" pitchFamily="34" charset="0"/>
              </a:rPr>
              <a:t>HIV Disparities</a:t>
            </a:r>
            <a:endParaRPr lang="en-US" dirty="0">
              <a:latin typeface="Avenir Next" panose="020B0503020202020204" pitchFamily="34" charset="0"/>
            </a:endParaRPr>
          </a:p>
          <a:p>
            <a:pPr lvl="1">
              <a:spcAft>
                <a:spcPts val="300"/>
              </a:spcAft>
              <a:buClr>
                <a:srgbClr val="351E6E"/>
              </a:buClr>
            </a:pPr>
            <a:r>
              <a:rPr lang="en-US" dirty="0">
                <a:latin typeface="Avenir Next" panose="020B0503020202020204" pitchFamily="34" charset="0"/>
              </a:rPr>
              <a:t>Assortative mixing by racial identity and </a:t>
            </a:r>
            <a:r>
              <a:rPr lang="en-US" i="1" dirty="0">
                <a:latin typeface="Avenir Next" panose="020B0503020202020204" pitchFamily="34" charset="0"/>
              </a:rPr>
              <a:t>dis</a:t>
            </a:r>
            <a:r>
              <a:rPr lang="en-US" dirty="0">
                <a:latin typeface="Avenir Next" panose="020B0503020202020204" pitchFamily="34" charset="0"/>
              </a:rPr>
              <a:t>assortative mixing by age has been hypothesized to explain disparities in HIV incidence among gay, bisexual, and other men who have sex with men (MSM) in the US.</a:t>
            </a:r>
          </a:p>
          <a:p>
            <a:pPr>
              <a:spcAft>
                <a:spcPts val="300"/>
              </a:spcAft>
              <a:buClr>
                <a:srgbClr val="351E6E"/>
              </a:buClr>
            </a:pPr>
            <a:endParaRPr lang="en-US" dirty="0">
              <a:latin typeface="Avenir Next" panose="020B0503020202020204" pitchFamily="34" charset="0"/>
            </a:endParaRPr>
          </a:p>
        </p:txBody>
      </p:sp>
      <p:pic>
        <p:nvPicPr>
          <p:cNvPr id="6" name="Picture 5">
            <a:extLst>
              <a:ext uri="{FF2B5EF4-FFF2-40B4-BE49-F238E27FC236}">
                <a16:creationId xmlns:a16="http://schemas.microsoft.com/office/drawing/2014/main" id="{34C9C505-842E-611D-0C76-B007C47454F3}"/>
              </a:ext>
            </a:extLst>
          </p:cNvPr>
          <p:cNvPicPr>
            <a:picLocks noChangeAspect="1"/>
          </p:cNvPicPr>
          <p:nvPr/>
        </p:nvPicPr>
        <p:blipFill>
          <a:blip r:embed="rId3"/>
          <a:stretch>
            <a:fillRect/>
          </a:stretch>
        </p:blipFill>
        <p:spPr>
          <a:xfrm>
            <a:off x="6430056" y="2238233"/>
            <a:ext cx="5319035" cy="3857633"/>
          </a:xfrm>
          <a:prstGeom prst="rect">
            <a:avLst/>
          </a:prstGeom>
        </p:spPr>
      </p:pic>
      <p:sp>
        <p:nvSpPr>
          <p:cNvPr id="7" name="Rectangle 6">
            <a:extLst>
              <a:ext uri="{FF2B5EF4-FFF2-40B4-BE49-F238E27FC236}">
                <a16:creationId xmlns:a16="http://schemas.microsoft.com/office/drawing/2014/main" id="{FF8605B8-482A-3E68-5C0E-8DF502586F7E}"/>
              </a:ext>
            </a:extLst>
          </p:cNvPr>
          <p:cNvSpPr/>
          <p:nvPr/>
        </p:nvSpPr>
        <p:spPr>
          <a:xfrm>
            <a:off x="7015697" y="3022180"/>
            <a:ext cx="1898550" cy="29652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38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888A863-1A76-3E82-AA0C-B9C294B59148}"/>
              </a:ext>
            </a:extLst>
          </p:cNvPr>
          <p:cNvSpPr/>
          <p:nvPr/>
        </p:nvSpPr>
        <p:spPr>
          <a:xfrm>
            <a:off x="0" y="4583554"/>
            <a:ext cx="12280900" cy="230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343580" y="441325"/>
            <a:ext cx="9751438" cy="1223964"/>
          </a:xfrm>
        </p:spPr>
        <p:txBody>
          <a:bodyPr>
            <a:normAutofit fontScale="90000"/>
          </a:bodyPr>
          <a:lstStyle/>
          <a:p>
            <a:r>
              <a:rPr lang="en-GB" noProof="0" dirty="0"/>
              <a:t>Original Study:</a:t>
            </a:r>
            <a:br>
              <a:rPr lang="en-GB" noProof="0" dirty="0"/>
            </a:br>
            <a:r>
              <a:rPr lang="en-GB" sz="3300" noProof="0" dirty="0">
                <a:solidFill>
                  <a:schemeClr val="accent1"/>
                </a:solidFill>
              </a:rPr>
              <a:t>Phylodynamic Modelling of HIV Transmission</a:t>
            </a:r>
          </a:p>
        </p:txBody>
      </p:sp>
      <p:sp>
        <p:nvSpPr>
          <p:cNvPr id="4" name="TextBox 3">
            <a:extLst>
              <a:ext uri="{FF2B5EF4-FFF2-40B4-BE49-F238E27FC236}">
                <a16:creationId xmlns:a16="http://schemas.microsoft.com/office/drawing/2014/main" id="{7BE8B60B-6715-588E-CA3F-1FD8BAEE6896}"/>
              </a:ext>
            </a:extLst>
          </p:cNvPr>
          <p:cNvSpPr txBox="1"/>
          <p:nvPr/>
        </p:nvSpPr>
        <p:spPr>
          <a:xfrm>
            <a:off x="209368" y="1665289"/>
            <a:ext cx="11822165" cy="830997"/>
          </a:xfrm>
          <a:prstGeom prst="rect">
            <a:avLst/>
          </a:prstGeom>
          <a:solidFill>
            <a:schemeClr val="bg1">
              <a:lumMod val="95000"/>
            </a:schemeClr>
          </a:solidFill>
        </p:spPr>
        <p:txBody>
          <a:bodyPr wrap="square">
            <a:spAutoFit/>
          </a:bodyPr>
          <a:lstStyle/>
          <a:p>
            <a:pPr>
              <a:spcAft>
                <a:spcPts val="300"/>
              </a:spcAft>
              <a:buClr>
                <a:srgbClr val="351E6E"/>
              </a:buClr>
            </a:pPr>
            <a:r>
              <a:rPr lang="en-US" sz="2400" b="1" dirty="0">
                <a:latin typeface="Avenir Next" panose="020B0503020202020204" pitchFamily="34" charset="0"/>
              </a:rPr>
              <a:t>Research Question: </a:t>
            </a:r>
            <a:r>
              <a:rPr lang="en-US" sz="2400" dirty="0">
                <a:latin typeface="Avenir Next" panose="020B0503020202020204" pitchFamily="34" charset="0"/>
              </a:rPr>
              <a:t>Is there phylogenetic evidence of assortative HIV transmission by age, race, or ethnicity among MSM in King County, Washington, USA?</a:t>
            </a:r>
          </a:p>
        </p:txBody>
      </p:sp>
      <p:grpSp>
        <p:nvGrpSpPr>
          <p:cNvPr id="53" name="Group 52">
            <a:extLst>
              <a:ext uri="{FF2B5EF4-FFF2-40B4-BE49-F238E27FC236}">
                <a16:creationId xmlns:a16="http://schemas.microsoft.com/office/drawing/2014/main" id="{D2F96576-3AD0-350C-94E2-074F19A8D865}"/>
              </a:ext>
            </a:extLst>
          </p:cNvPr>
          <p:cNvGrpSpPr/>
          <p:nvPr/>
        </p:nvGrpSpPr>
        <p:grpSpPr>
          <a:xfrm>
            <a:off x="-469900" y="2589551"/>
            <a:ext cx="7328519" cy="3877924"/>
            <a:chOff x="-469900" y="2589551"/>
            <a:chExt cx="7328519" cy="3877924"/>
          </a:xfrm>
        </p:grpSpPr>
        <p:grpSp>
          <p:nvGrpSpPr>
            <p:cNvPr id="6" name="Group 5">
              <a:extLst>
                <a:ext uri="{FF2B5EF4-FFF2-40B4-BE49-F238E27FC236}">
                  <a16:creationId xmlns:a16="http://schemas.microsoft.com/office/drawing/2014/main" id="{1E0AE031-ABBB-963F-A1A3-6767B5D3CF76}"/>
                </a:ext>
              </a:extLst>
            </p:cNvPr>
            <p:cNvGrpSpPr/>
            <p:nvPr/>
          </p:nvGrpSpPr>
          <p:grpSpPr>
            <a:xfrm>
              <a:off x="-469900" y="3176168"/>
              <a:ext cx="3942050" cy="3291307"/>
              <a:chOff x="8925300" y="2785650"/>
              <a:chExt cx="3942050" cy="3291307"/>
            </a:xfrm>
          </p:grpSpPr>
          <p:sp>
            <p:nvSpPr>
              <p:cNvPr id="7" name="Rectangle 6">
                <a:extLst>
                  <a:ext uri="{FF2B5EF4-FFF2-40B4-BE49-F238E27FC236}">
                    <a16:creationId xmlns:a16="http://schemas.microsoft.com/office/drawing/2014/main" id="{DAE68CC2-6309-8B78-1B2B-9527E351E91A}"/>
                  </a:ext>
                </a:extLst>
              </p:cNvPr>
              <p:cNvSpPr/>
              <p:nvPr/>
            </p:nvSpPr>
            <p:spPr>
              <a:xfrm>
                <a:off x="9604568" y="2785650"/>
                <a:ext cx="2438574" cy="3291307"/>
              </a:xfrm>
              <a:prstGeom prst="rect">
                <a:avLst/>
              </a:prstGeom>
              <a:solidFill>
                <a:srgbClr val="0882AB">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venir Next" panose="020B0503020202020204" pitchFamily="34" charset="0"/>
                </a:endParaRPr>
              </a:p>
            </p:txBody>
          </p:sp>
          <p:grpSp>
            <p:nvGrpSpPr>
              <p:cNvPr id="8" name="Group 7">
                <a:extLst>
                  <a:ext uri="{FF2B5EF4-FFF2-40B4-BE49-F238E27FC236}">
                    <a16:creationId xmlns:a16="http://schemas.microsoft.com/office/drawing/2014/main" id="{8883DFF2-1FBA-E869-208E-213807BEE6A5}"/>
                  </a:ext>
                </a:extLst>
              </p:cNvPr>
              <p:cNvGrpSpPr/>
              <p:nvPr/>
            </p:nvGrpSpPr>
            <p:grpSpPr>
              <a:xfrm>
                <a:off x="8925300" y="3997963"/>
                <a:ext cx="3942050" cy="1865091"/>
                <a:chOff x="7402437" y="2096966"/>
                <a:chExt cx="5033776" cy="2949631"/>
              </a:xfrm>
            </p:grpSpPr>
            <p:pic>
              <p:nvPicPr>
                <p:cNvPr id="10" name="Picture 9">
                  <a:extLst>
                    <a:ext uri="{FF2B5EF4-FFF2-40B4-BE49-F238E27FC236}">
                      <a16:creationId xmlns:a16="http://schemas.microsoft.com/office/drawing/2014/main" id="{AF8527A1-348B-A5CE-F649-4D0EDE773B67}"/>
                    </a:ext>
                  </a:extLst>
                </p:cNvPr>
                <p:cNvPicPr>
                  <a:picLocks noChangeAspect="1"/>
                </p:cNvPicPr>
                <p:nvPr/>
              </p:nvPicPr>
              <p:blipFill rotWithShape="1">
                <a:blip r:embed="rId3">
                  <a:duotone>
                    <a:prstClr val="black"/>
                    <a:schemeClr val="accent1">
                      <a:tint val="45000"/>
                      <a:satMod val="400000"/>
                    </a:schemeClr>
                  </a:duotone>
                </a:blip>
                <a:srcRect l="5015" r="71756"/>
                <a:stretch/>
              </p:blipFill>
              <p:spPr>
                <a:xfrm rot="5400000">
                  <a:off x="8638254" y="1973552"/>
                  <a:ext cx="2453247" cy="2700075"/>
                </a:xfrm>
                <a:prstGeom prst="rect">
                  <a:avLst/>
                </a:prstGeom>
              </p:spPr>
            </p:pic>
            <p:grpSp>
              <p:nvGrpSpPr>
                <p:cNvPr id="11" name="Group 10">
                  <a:extLst>
                    <a:ext uri="{FF2B5EF4-FFF2-40B4-BE49-F238E27FC236}">
                      <a16:creationId xmlns:a16="http://schemas.microsoft.com/office/drawing/2014/main" id="{0717FC8F-E1CF-0669-EF31-2F6341A1F37F}"/>
                    </a:ext>
                  </a:extLst>
                </p:cNvPr>
                <p:cNvGrpSpPr/>
                <p:nvPr/>
              </p:nvGrpSpPr>
              <p:grpSpPr>
                <a:xfrm rot="5400000">
                  <a:off x="9803703" y="3290417"/>
                  <a:ext cx="157100" cy="2293780"/>
                  <a:chOff x="9648741" y="695328"/>
                  <a:chExt cx="258734" cy="3777695"/>
                </a:xfrm>
              </p:grpSpPr>
              <p:sp>
                <p:nvSpPr>
                  <p:cNvPr id="13" name="Oval 12">
                    <a:extLst>
                      <a:ext uri="{FF2B5EF4-FFF2-40B4-BE49-F238E27FC236}">
                        <a16:creationId xmlns:a16="http://schemas.microsoft.com/office/drawing/2014/main" id="{FCFE53F7-E12D-B1DA-7A6F-9E0DD36C4193}"/>
                      </a:ext>
                    </a:extLst>
                  </p:cNvPr>
                  <p:cNvSpPr/>
                  <p:nvPr/>
                </p:nvSpPr>
                <p:spPr>
                  <a:xfrm>
                    <a:off x="9650834" y="695328"/>
                    <a:ext cx="237878" cy="237885"/>
                  </a:xfrm>
                  <a:prstGeom prst="ellipse">
                    <a:avLst/>
                  </a:prstGeom>
                  <a:solidFill>
                    <a:srgbClr val="341D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venir Next" panose="020B0503020202020204" pitchFamily="34" charset="0"/>
                    </a:endParaRPr>
                  </a:p>
                </p:txBody>
              </p:sp>
              <p:sp>
                <p:nvSpPr>
                  <p:cNvPr id="14" name="Oval 13">
                    <a:extLst>
                      <a:ext uri="{FF2B5EF4-FFF2-40B4-BE49-F238E27FC236}">
                        <a16:creationId xmlns:a16="http://schemas.microsoft.com/office/drawing/2014/main" id="{9A2CF634-AD30-D6ED-113F-405FF9553E6C}"/>
                      </a:ext>
                    </a:extLst>
                  </p:cNvPr>
                  <p:cNvSpPr/>
                  <p:nvPr/>
                </p:nvSpPr>
                <p:spPr>
                  <a:xfrm>
                    <a:off x="9666922" y="1682641"/>
                    <a:ext cx="237881" cy="237885"/>
                  </a:xfrm>
                  <a:prstGeom prst="ellipse">
                    <a:avLst/>
                  </a:prstGeom>
                  <a:solidFill>
                    <a:srgbClr val="341D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venir Next" panose="020B0503020202020204" pitchFamily="34" charset="0"/>
                    </a:endParaRPr>
                  </a:p>
                </p:txBody>
              </p:sp>
              <p:sp>
                <p:nvSpPr>
                  <p:cNvPr id="15" name="Oval 14">
                    <a:extLst>
                      <a:ext uri="{FF2B5EF4-FFF2-40B4-BE49-F238E27FC236}">
                        <a16:creationId xmlns:a16="http://schemas.microsoft.com/office/drawing/2014/main" id="{92219C28-925B-14DF-99B0-A72F62CF8A78}"/>
                      </a:ext>
                    </a:extLst>
                  </p:cNvPr>
                  <p:cNvSpPr/>
                  <p:nvPr/>
                </p:nvSpPr>
                <p:spPr>
                  <a:xfrm>
                    <a:off x="9669589" y="2404176"/>
                    <a:ext cx="237886" cy="237885"/>
                  </a:xfrm>
                  <a:prstGeom prst="ellipse">
                    <a:avLst/>
                  </a:prstGeom>
                  <a:solidFill>
                    <a:srgbClr val="341D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venir Next" panose="020B0503020202020204" pitchFamily="34" charset="0"/>
                    </a:endParaRPr>
                  </a:p>
                </p:txBody>
              </p:sp>
              <p:sp>
                <p:nvSpPr>
                  <p:cNvPr id="16" name="Oval 15">
                    <a:extLst>
                      <a:ext uri="{FF2B5EF4-FFF2-40B4-BE49-F238E27FC236}">
                        <a16:creationId xmlns:a16="http://schemas.microsoft.com/office/drawing/2014/main" id="{42C1F45C-4DC1-E7E8-DC7A-BF4A859D50C4}"/>
                      </a:ext>
                    </a:extLst>
                  </p:cNvPr>
                  <p:cNvSpPr/>
                  <p:nvPr/>
                </p:nvSpPr>
                <p:spPr>
                  <a:xfrm>
                    <a:off x="9666985" y="3397922"/>
                    <a:ext cx="237896" cy="237885"/>
                  </a:xfrm>
                  <a:prstGeom prst="ellipse">
                    <a:avLst/>
                  </a:prstGeom>
                  <a:solidFill>
                    <a:srgbClr val="341D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venir Next" panose="020B0503020202020204" pitchFamily="34" charset="0"/>
                    </a:endParaRPr>
                  </a:p>
                </p:txBody>
              </p:sp>
              <p:sp>
                <p:nvSpPr>
                  <p:cNvPr id="17" name="Oval 16">
                    <a:extLst>
                      <a:ext uri="{FF2B5EF4-FFF2-40B4-BE49-F238E27FC236}">
                        <a16:creationId xmlns:a16="http://schemas.microsoft.com/office/drawing/2014/main" id="{9871B073-3C9E-9574-CF27-C5897BEFBCD6}"/>
                      </a:ext>
                    </a:extLst>
                  </p:cNvPr>
                  <p:cNvSpPr/>
                  <p:nvPr/>
                </p:nvSpPr>
                <p:spPr>
                  <a:xfrm>
                    <a:off x="9648741" y="4235138"/>
                    <a:ext cx="237883" cy="237885"/>
                  </a:xfrm>
                  <a:prstGeom prst="ellipse">
                    <a:avLst/>
                  </a:prstGeom>
                  <a:solidFill>
                    <a:srgbClr val="341D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venir Next" panose="020B0503020202020204" pitchFamily="34" charset="0"/>
                    </a:endParaRPr>
                  </a:p>
                </p:txBody>
              </p:sp>
            </p:grpSp>
            <p:sp>
              <p:nvSpPr>
                <p:cNvPr id="12" name="Rectangle 11">
                  <a:extLst>
                    <a:ext uri="{FF2B5EF4-FFF2-40B4-BE49-F238E27FC236}">
                      <a16:creationId xmlns:a16="http://schemas.microsoft.com/office/drawing/2014/main" id="{43284F25-95C1-9566-1C01-860B155BCC77}"/>
                    </a:ext>
                  </a:extLst>
                </p:cNvPr>
                <p:cNvSpPr/>
                <p:nvPr/>
              </p:nvSpPr>
              <p:spPr>
                <a:xfrm>
                  <a:off x="7402437" y="4559849"/>
                  <a:ext cx="5033776" cy="486748"/>
                </a:xfrm>
                <a:prstGeom prst="rect">
                  <a:avLst/>
                </a:prstGeom>
              </p:spPr>
              <p:txBody>
                <a:bodyPr wrap="square">
                  <a:spAutoFit/>
                </a:bodyPr>
                <a:lstStyle/>
                <a:p>
                  <a:pPr algn="ctr"/>
                  <a:r>
                    <a:rPr lang="en-US" sz="1400" dirty="0">
                      <a:solidFill>
                        <a:schemeClr val="accent1"/>
                      </a:solidFill>
                      <a:latin typeface="Avenir Next" panose="020B0503020202020204" pitchFamily="34" charset="0"/>
                    </a:rPr>
                    <a:t>observed HIV sequences</a:t>
                  </a:r>
                </a:p>
              </p:txBody>
            </p:sp>
          </p:grpSp>
          <p:sp>
            <p:nvSpPr>
              <p:cNvPr id="9" name="Rectangle 8">
                <a:extLst>
                  <a:ext uri="{FF2B5EF4-FFF2-40B4-BE49-F238E27FC236}">
                    <a16:creationId xmlns:a16="http://schemas.microsoft.com/office/drawing/2014/main" id="{C1DBC72E-A369-6161-6A1F-5D4DB364C390}"/>
                  </a:ext>
                </a:extLst>
              </p:cNvPr>
              <p:cNvSpPr/>
              <p:nvPr/>
            </p:nvSpPr>
            <p:spPr>
              <a:xfrm>
                <a:off x="9604568" y="2935077"/>
                <a:ext cx="2438574" cy="923330"/>
              </a:xfrm>
              <a:prstGeom prst="rect">
                <a:avLst/>
              </a:prstGeom>
            </p:spPr>
            <p:txBody>
              <a:bodyPr wrap="square">
                <a:spAutoFit/>
              </a:bodyPr>
              <a:lstStyle/>
              <a:p>
                <a:pPr algn="ctr"/>
                <a:r>
                  <a:rPr lang="en-US" b="1" dirty="0">
                    <a:solidFill>
                      <a:schemeClr val="accent1"/>
                    </a:solidFill>
                    <a:latin typeface="Avenir Next" panose="020B0503020202020204" pitchFamily="34" charset="0"/>
                  </a:rPr>
                  <a:t>1. Phylogenetic Tree of HIV Sequences collected via MHS</a:t>
                </a:r>
                <a:endParaRPr lang="en-US" dirty="0">
                  <a:solidFill>
                    <a:schemeClr val="accent1"/>
                  </a:solidFill>
                  <a:latin typeface="Avenir Next" panose="020B0503020202020204" pitchFamily="34" charset="0"/>
                </a:endParaRPr>
              </a:p>
            </p:txBody>
          </p:sp>
        </p:grpSp>
        <p:grpSp>
          <p:nvGrpSpPr>
            <p:cNvPr id="51" name="Group 50">
              <a:extLst>
                <a:ext uri="{FF2B5EF4-FFF2-40B4-BE49-F238E27FC236}">
                  <a16:creationId xmlns:a16="http://schemas.microsoft.com/office/drawing/2014/main" id="{38FA34D6-2002-9B74-42C0-E8FF6E9A375D}"/>
                </a:ext>
              </a:extLst>
            </p:cNvPr>
            <p:cNvGrpSpPr/>
            <p:nvPr/>
          </p:nvGrpSpPr>
          <p:grpSpPr>
            <a:xfrm>
              <a:off x="209368" y="2589551"/>
              <a:ext cx="6649251" cy="3877924"/>
              <a:chOff x="209368" y="2589551"/>
              <a:chExt cx="6649251" cy="3877924"/>
            </a:xfrm>
          </p:grpSpPr>
          <p:sp>
            <p:nvSpPr>
              <p:cNvPr id="5" name="Rectangle 4">
                <a:extLst>
                  <a:ext uri="{FF2B5EF4-FFF2-40B4-BE49-F238E27FC236}">
                    <a16:creationId xmlns:a16="http://schemas.microsoft.com/office/drawing/2014/main" id="{C13AF770-86B9-3EA7-DA39-75DBFAA501F0}"/>
                  </a:ext>
                </a:extLst>
              </p:cNvPr>
              <p:cNvSpPr/>
              <p:nvPr/>
            </p:nvSpPr>
            <p:spPr>
              <a:xfrm>
                <a:off x="2802313" y="3176168"/>
                <a:ext cx="1661575" cy="3291307"/>
              </a:xfrm>
              <a:prstGeom prst="rect">
                <a:avLst/>
              </a:prstGeom>
              <a:solidFill>
                <a:srgbClr val="0882AB">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accent1"/>
                    </a:solidFill>
                    <a:latin typeface="Avenir Next" panose="020B0503020202020204" pitchFamily="34" charset="0"/>
                  </a:rPr>
                  <a:t>2. Linked </a:t>
                </a:r>
              </a:p>
              <a:p>
                <a:pPr algn="ctr"/>
                <a:r>
                  <a:rPr lang="en-US" b="1" dirty="0">
                    <a:solidFill>
                      <a:schemeClr val="accent1"/>
                    </a:solidFill>
                    <a:latin typeface="Avenir Next" panose="020B0503020202020204" pitchFamily="34" charset="0"/>
                  </a:rPr>
                  <a:t>De-identified Data</a:t>
                </a:r>
                <a:endParaRPr lang="en-US" dirty="0">
                  <a:solidFill>
                    <a:schemeClr val="accent1"/>
                  </a:solidFill>
                  <a:latin typeface="Avenir Next" panose="020B0503020202020204" pitchFamily="34" charset="0"/>
                </a:endParaRPr>
              </a:p>
              <a:p>
                <a:pPr marL="285750" indent="-285750">
                  <a:buFont typeface="Arial" panose="020B0604020202020204" pitchFamily="34" charset="0"/>
                  <a:buChar char="•"/>
                </a:pPr>
                <a:endParaRPr lang="en-US" sz="500" dirty="0">
                  <a:solidFill>
                    <a:schemeClr val="tx1"/>
                  </a:solidFill>
                  <a:latin typeface="Avenir Next" panose="020B0503020202020204" pitchFamily="34" charset="0"/>
                </a:endParaRPr>
              </a:p>
              <a:p>
                <a:pPr marL="285750" indent="-285750">
                  <a:buFont typeface="Arial" panose="020B0604020202020204" pitchFamily="34" charset="0"/>
                  <a:buChar char="•"/>
                </a:pPr>
                <a:r>
                  <a:rPr lang="en-US" sz="1400" dirty="0">
                    <a:solidFill>
                      <a:schemeClr val="tx1"/>
                    </a:solidFill>
                    <a:latin typeface="Avenir Next" panose="020B0503020202020204" pitchFamily="34" charset="0"/>
                  </a:rPr>
                  <a:t>Demographic information (age, race, ethnicity)</a:t>
                </a:r>
              </a:p>
              <a:p>
                <a:pPr marL="285750" indent="-285750">
                  <a:buFont typeface="Arial" panose="020B0604020202020204" pitchFamily="34" charset="0"/>
                  <a:buChar char="•"/>
                </a:pPr>
                <a:r>
                  <a:rPr lang="en-US" sz="1400" dirty="0">
                    <a:solidFill>
                      <a:schemeClr val="tx1"/>
                    </a:solidFill>
                    <a:latin typeface="Avenir Next" panose="020B0503020202020204" pitchFamily="34" charset="0"/>
                  </a:rPr>
                  <a:t>CD4+ counts</a:t>
                </a:r>
              </a:p>
              <a:p>
                <a:pPr marL="285750" indent="-285750">
                  <a:buFont typeface="Arial" panose="020B0604020202020204" pitchFamily="34" charset="0"/>
                  <a:buChar char="•"/>
                </a:pPr>
                <a:r>
                  <a:rPr lang="en-US" sz="1400" dirty="0">
                    <a:solidFill>
                      <a:schemeClr val="tx1"/>
                    </a:solidFill>
                    <a:latin typeface="Avenir Next" panose="020B0503020202020204" pitchFamily="34" charset="0"/>
                  </a:rPr>
                  <a:t>date of HIV sequence sampling</a:t>
                </a:r>
              </a:p>
              <a:p>
                <a:pPr marL="285750" indent="-285750">
                  <a:buFont typeface="Arial" panose="020B0604020202020204" pitchFamily="34" charset="0"/>
                  <a:buChar char="•"/>
                </a:pPr>
                <a:endParaRPr lang="en-US" dirty="0">
                  <a:solidFill>
                    <a:schemeClr val="tx1"/>
                  </a:solidFill>
                  <a:latin typeface="Avenir Next" panose="020B0503020202020204" pitchFamily="34" charset="0"/>
                </a:endParaRPr>
              </a:p>
              <a:p>
                <a:pPr marL="285750" indent="-285750">
                  <a:buFont typeface="Arial" panose="020B0604020202020204" pitchFamily="34" charset="0"/>
                  <a:buChar char="•"/>
                </a:pPr>
                <a:endParaRPr lang="en-US" dirty="0">
                  <a:solidFill>
                    <a:schemeClr val="tx1"/>
                  </a:solidFill>
                  <a:latin typeface="Avenir Next" panose="020B0503020202020204" pitchFamily="34" charset="0"/>
                </a:endParaRPr>
              </a:p>
            </p:txBody>
          </p:sp>
          <p:grpSp>
            <p:nvGrpSpPr>
              <p:cNvPr id="18" name="Group 17">
                <a:extLst>
                  <a:ext uri="{FF2B5EF4-FFF2-40B4-BE49-F238E27FC236}">
                    <a16:creationId xmlns:a16="http://schemas.microsoft.com/office/drawing/2014/main" id="{187D62A0-EAEB-FE0D-2786-F08026EC96E2}"/>
                  </a:ext>
                </a:extLst>
              </p:cNvPr>
              <p:cNvGrpSpPr/>
              <p:nvPr/>
            </p:nvGrpSpPr>
            <p:grpSpPr>
              <a:xfrm>
                <a:off x="4495114" y="3176168"/>
                <a:ext cx="2363505" cy="3291307"/>
                <a:chOff x="4509790" y="2004553"/>
                <a:chExt cx="2363505" cy="3291307"/>
              </a:xfrm>
            </p:grpSpPr>
            <p:sp>
              <p:nvSpPr>
                <p:cNvPr id="19" name="Rectangle 18">
                  <a:extLst>
                    <a:ext uri="{FF2B5EF4-FFF2-40B4-BE49-F238E27FC236}">
                      <a16:creationId xmlns:a16="http://schemas.microsoft.com/office/drawing/2014/main" id="{9347F222-68EA-FB7D-0E15-2C997206E17D}"/>
                    </a:ext>
                  </a:extLst>
                </p:cNvPr>
                <p:cNvSpPr/>
                <p:nvPr/>
              </p:nvSpPr>
              <p:spPr>
                <a:xfrm>
                  <a:off x="4615946" y="2004553"/>
                  <a:ext cx="2045884" cy="3291307"/>
                </a:xfrm>
                <a:prstGeom prst="rect">
                  <a:avLst/>
                </a:prstGeom>
                <a:solidFill>
                  <a:srgbClr val="0882AB">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accent1"/>
                      </a:solidFill>
                      <a:latin typeface="Avenir Next" panose="020B0503020202020204" pitchFamily="34" charset="0"/>
                    </a:rPr>
                    <a:t>3. Mathematical Model of HIV Transmission</a:t>
                  </a:r>
                  <a:endParaRPr lang="en-US" i="1" dirty="0">
                    <a:solidFill>
                      <a:schemeClr val="accent1"/>
                    </a:solidFill>
                    <a:latin typeface="Avenir Next" panose="020B0503020202020204" pitchFamily="34" charset="0"/>
                  </a:endParaRPr>
                </a:p>
              </p:txBody>
            </p:sp>
            <p:pic>
              <p:nvPicPr>
                <p:cNvPr id="20" name="Graphic 19">
                  <a:extLst>
                    <a:ext uri="{FF2B5EF4-FFF2-40B4-BE49-F238E27FC236}">
                      <a16:creationId xmlns:a16="http://schemas.microsoft.com/office/drawing/2014/main" id="{9707CB12-BA05-1864-B00A-EC5C5E09509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1088"/>
                <a:stretch/>
              </p:blipFill>
              <p:spPr>
                <a:xfrm>
                  <a:off x="4509790" y="3191466"/>
                  <a:ext cx="2363505" cy="1865092"/>
                </a:xfrm>
                <a:prstGeom prst="rect">
                  <a:avLst/>
                </a:prstGeom>
              </p:spPr>
            </p:pic>
          </p:grpSp>
          <p:sp>
            <p:nvSpPr>
              <p:cNvPr id="22" name="TextBox 21">
                <a:extLst>
                  <a:ext uri="{FF2B5EF4-FFF2-40B4-BE49-F238E27FC236}">
                    <a16:creationId xmlns:a16="http://schemas.microsoft.com/office/drawing/2014/main" id="{8F5CA9E6-1826-36F3-7271-5A33211363F2}"/>
                  </a:ext>
                </a:extLst>
              </p:cNvPr>
              <p:cNvSpPr txBox="1"/>
              <p:nvPr/>
            </p:nvSpPr>
            <p:spPr>
              <a:xfrm>
                <a:off x="209368" y="2589551"/>
                <a:ext cx="6078458" cy="584775"/>
              </a:xfrm>
              <a:prstGeom prst="rect">
                <a:avLst/>
              </a:prstGeom>
              <a:noFill/>
            </p:spPr>
            <p:txBody>
              <a:bodyPr wrap="square">
                <a:spAutoFit/>
              </a:bodyPr>
              <a:lstStyle/>
              <a:p>
                <a:r>
                  <a:rPr lang="en-US" sz="3200" b="1" dirty="0">
                    <a:solidFill>
                      <a:schemeClr val="accent1"/>
                    </a:solidFill>
                    <a:latin typeface="Avenir Next" panose="020B0503020202020204" pitchFamily="34" charset="0"/>
                  </a:rPr>
                  <a:t>Inputs</a:t>
                </a:r>
                <a:endParaRPr lang="en-US" sz="3200" dirty="0"/>
              </a:p>
            </p:txBody>
          </p:sp>
        </p:grpSp>
      </p:grpSp>
      <p:grpSp>
        <p:nvGrpSpPr>
          <p:cNvPr id="52" name="Group 51">
            <a:extLst>
              <a:ext uri="{FF2B5EF4-FFF2-40B4-BE49-F238E27FC236}">
                <a16:creationId xmlns:a16="http://schemas.microsoft.com/office/drawing/2014/main" id="{16336239-0E52-7008-6977-AEE5251A7881}"/>
              </a:ext>
            </a:extLst>
          </p:cNvPr>
          <p:cNvGrpSpPr/>
          <p:nvPr/>
        </p:nvGrpSpPr>
        <p:grpSpPr>
          <a:xfrm>
            <a:off x="7065958" y="2589551"/>
            <a:ext cx="4965575" cy="3877924"/>
            <a:chOff x="7065958" y="2589551"/>
            <a:chExt cx="4965575" cy="3877924"/>
          </a:xfrm>
        </p:grpSpPr>
        <p:sp>
          <p:nvSpPr>
            <p:cNvPr id="24" name="TextBox 23">
              <a:extLst>
                <a:ext uri="{FF2B5EF4-FFF2-40B4-BE49-F238E27FC236}">
                  <a16:creationId xmlns:a16="http://schemas.microsoft.com/office/drawing/2014/main" id="{4A9B737E-4D34-580E-11FE-0DC6DF9E1B09}"/>
                </a:ext>
              </a:extLst>
            </p:cNvPr>
            <p:cNvSpPr txBox="1"/>
            <p:nvPr/>
          </p:nvSpPr>
          <p:spPr>
            <a:xfrm>
              <a:off x="7065958" y="2589551"/>
              <a:ext cx="3947311" cy="584775"/>
            </a:xfrm>
            <a:prstGeom prst="rect">
              <a:avLst/>
            </a:prstGeom>
            <a:noFill/>
          </p:spPr>
          <p:txBody>
            <a:bodyPr wrap="square">
              <a:spAutoFit/>
            </a:bodyPr>
            <a:lstStyle/>
            <a:p>
              <a:r>
                <a:rPr lang="en-US" sz="3200" b="1" dirty="0">
                  <a:solidFill>
                    <a:schemeClr val="accent2"/>
                  </a:solidFill>
                  <a:latin typeface="Avenir Next" panose="020B0503020202020204" pitchFamily="34" charset="0"/>
                </a:rPr>
                <a:t>Outputs</a:t>
              </a:r>
              <a:endParaRPr lang="en-US" sz="3200" dirty="0">
                <a:solidFill>
                  <a:schemeClr val="accent2"/>
                </a:solidFill>
              </a:endParaRPr>
            </a:p>
          </p:txBody>
        </p:sp>
        <p:sp>
          <p:nvSpPr>
            <p:cNvPr id="25" name="Rectangle 24">
              <a:extLst>
                <a:ext uri="{FF2B5EF4-FFF2-40B4-BE49-F238E27FC236}">
                  <a16:creationId xmlns:a16="http://schemas.microsoft.com/office/drawing/2014/main" id="{D9610576-8078-2C55-C019-BC026C3672F7}"/>
                </a:ext>
              </a:extLst>
            </p:cNvPr>
            <p:cNvSpPr/>
            <p:nvPr/>
          </p:nvSpPr>
          <p:spPr>
            <a:xfrm>
              <a:off x="7065958" y="3176168"/>
              <a:ext cx="2363506" cy="3291307"/>
            </a:xfrm>
            <a:prstGeom prst="rect">
              <a:avLst/>
            </a:prstGeom>
            <a:solidFill>
              <a:srgbClr val="FFE7C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accent2"/>
                  </a:solidFill>
                  <a:latin typeface="Avenir Next" panose="020B0503020202020204" pitchFamily="34" charset="0"/>
                </a:rPr>
                <a:t>1. Estimate a transmission probability  weight for all pairs of HIV sequences</a:t>
              </a:r>
              <a:endParaRPr lang="en-US" sz="1400" dirty="0">
                <a:solidFill>
                  <a:schemeClr val="tx1"/>
                </a:solidFill>
                <a:latin typeface="Avenir Next" panose="020B0503020202020204" pitchFamily="34" charset="0"/>
              </a:endParaRPr>
            </a:p>
            <a:p>
              <a:endParaRPr lang="en-US" dirty="0">
                <a:solidFill>
                  <a:schemeClr val="tx1"/>
                </a:solidFill>
                <a:latin typeface="Avenir Next" panose="020B0503020202020204" pitchFamily="34" charset="0"/>
              </a:endParaRPr>
            </a:p>
            <a:p>
              <a:pPr marL="285750" indent="-285750">
                <a:buFont typeface="Arial" panose="020B0604020202020204" pitchFamily="34" charset="0"/>
                <a:buChar char="•"/>
              </a:pPr>
              <a:endParaRPr lang="en-US" dirty="0">
                <a:solidFill>
                  <a:schemeClr val="tx1"/>
                </a:solidFill>
                <a:latin typeface="Avenir Next" panose="020B0503020202020204" pitchFamily="34" charset="0"/>
              </a:endParaRPr>
            </a:p>
          </p:txBody>
        </p:sp>
        <p:grpSp>
          <p:nvGrpSpPr>
            <p:cNvPr id="31" name="Group 30">
              <a:extLst>
                <a:ext uri="{FF2B5EF4-FFF2-40B4-BE49-F238E27FC236}">
                  <a16:creationId xmlns:a16="http://schemas.microsoft.com/office/drawing/2014/main" id="{42A322DD-A2EE-B95B-A953-6F8AF0A798BB}"/>
                </a:ext>
              </a:extLst>
            </p:cNvPr>
            <p:cNvGrpSpPr/>
            <p:nvPr/>
          </p:nvGrpSpPr>
          <p:grpSpPr>
            <a:xfrm>
              <a:off x="7415445" y="4822108"/>
              <a:ext cx="1763104" cy="917434"/>
              <a:chOff x="7039638" y="4711645"/>
              <a:chExt cx="1499869" cy="1109127"/>
            </a:xfrm>
          </p:grpSpPr>
          <p:pic>
            <p:nvPicPr>
              <p:cNvPr id="41" name="Picture 40">
                <a:extLst>
                  <a:ext uri="{FF2B5EF4-FFF2-40B4-BE49-F238E27FC236}">
                    <a16:creationId xmlns:a16="http://schemas.microsoft.com/office/drawing/2014/main" id="{13CF199F-EDE0-B000-330A-A00DFE22A4D9}"/>
                  </a:ext>
                </a:extLst>
              </p:cNvPr>
              <p:cNvPicPr>
                <a:picLocks noChangeAspect="1"/>
              </p:cNvPicPr>
              <p:nvPr/>
            </p:nvPicPr>
            <p:blipFill rotWithShape="1">
              <a:blip r:embed="rId3">
                <a:grayscl/>
              </a:blip>
              <a:srcRect l="7790" t="17304" r="78604" b="4931"/>
              <a:stretch/>
            </p:blipFill>
            <p:spPr>
              <a:xfrm rot="5400000">
                <a:off x="7321230" y="4462196"/>
                <a:ext cx="875896" cy="1374794"/>
              </a:xfrm>
              <a:prstGeom prst="rect">
                <a:avLst/>
              </a:prstGeom>
              <a:ln w="12700">
                <a:noFill/>
              </a:ln>
            </p:spPr>
          </p:pic>
          <p:sp>
            <p:nvSpPr>
              <p:cNvPr id="39" name="Rectangle 38">
                <a:extLst>
                  <a:ext uri="{FF2B5EF4-FFF2-40B4-BE49-F238E27FC236}">
                    <a16:creationId xmlns:a16="http://schemas.microsoft.com/office/drawing/2014/main" id="{CEF68B4C-BC0B-3C44-BD42-8500145F22D9}"/>
                  </a:ext>
                </a:extLst>
              </p:cNvPr>
              <p:cNvSpPr/>
              <p:nvPr/>
            </p:nvSpPr>
            <p:spPr>
              <a:xfrm>
                <a:off x="7039638" y="5558947"/>
                <a:ext cx="268916" cy="261825"/>
              </a:xfrm>
              <a:prstGeom prst="rect">
                <a:avLst/>
              </a:prstGeom>
              <a:ln w="12700">
                <a:noFill/>
              </a:ln>
            </p:spPr>
            <p:txBody>
              <a:bodyPr wrap="none">
                <a:spAutoFit/>
              </a:bodyPr>
              <a:lstStyle/>
              <a:p>
                <a:r>
                  <a:rPr lang="en-US" sz="1400" dirty="0">
                    <a:latin typeface="Avenir Next" panose="020B0503020202020204" pitchFamily="34" charset="0"/>
                  </a:rPr>
                  <a:t>A</a:t>
                </a:r>
              </a:p>
            </p:txBody>
          </p:sp>
          <p:sp>
            <p:nvSpPr>
              <p:cNvPr id="40" name="Rectangle 39">
                <a:extLst>
                  <a:ext uri="{FF2B5EF4-FFF2-40B4-BE49-F238E27FC236}">
                    <a16:creationId xmlns:a16="http://schemas.microsoft.com/office/drawing/2014/main" id="{02E1849C-6A42-AB9D-1DB6-6B6C31280F64}"/>
                  </a:ext>
                </a:extLst>
              </p:cNvPr>
              <p:cNvSpPr/>
              <p:nvPr/>
            </p:nvSpPr>
            <p:spPr>
              <a:xfrm>
                <a:off x="7602392" y="5558947"/>
                <a:ext cx="937115" cy="261825"/>
              </a:xfrm>
              <a:prstGeom prst="rect">
                <a:avLst/>
              </a:prstGeom>
              <a:ln w="12700">
                <a:noFill/>
              </a:ln>
            </p:spPr>
            <p:txBody>
              <a:bodyPr wrap="none">
                <a:spAutoFit/>
              </a:bodyPr>
              <a:lstStyle/>
              <a:p>
                <a:r>
                  <a:rPr lang="en-US" sz="1400" dirty="0">
                    <a:latin typeface="Avenir Next" panose="020B0503020202020204" pitchFamily="34" charset="0"/>
                  </a:rPr>
                  <a:t>B               C</a:t>
                </a:r>
              </a:p>
            </p:txBody>
          </p:sp>
        </p:grpSp>
        <p:sp>
          <p:nvSpPr>
            <p:cNvPr id="32" name="Arc 31">
              <a:extLst>
                <a:ext uri="{FF2B5EF4-FFF2-40B4-BE49-F238E27FC236}">
                  <a16:creationId xmlns:a16="http://schemas.microsoft.com/office/drawing/2014/main" id="{B99EBE53-4A97-FC8B-091A-B376908EEBE2}"/>
                </a:ext>
              </a:extLst>
            </p:cNvPr>
            <p:cNvSpPr/>
            <p:nvPr/>
          </p:nvSpPr>
          <p:spPr>
            <a:xfrm rot="5400000">
              <a:off x="7899427" y="5069031"/>
              <a:ext cx="769907" cy="1548378"/>
            </a:xfrm>
            <a:prstGeom prst="arc">
              <a:avLst>
                <a:gd name="adj1" fmla="val 16188319"/>
                <a:gd name="adj2" fmla="val 5393461"/>
              </a:avLst>
            </a:prstGeom>
            <a:ln w="12700">
              <a:solidFill>
                <a:schemeClr val="tx1"/>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3" name="Arc 32">
              <a:extLst>
                <a:ext uri="{FF2B5EF4-FFF2-40B4-BE49-F238E27FC236}">
                  <a16:creationId xmlns:a16="http://schemas.microsoft.com/office/drawing/2014/main" id="{3510499E-41E1-8A5F-236C-81332406C656}"/>
                </a:ext>
              </a:extLst>
            </p:cNvPr>
            <p:cNvSpPr/>
            <p:nvPr/>
          </p:nvSpPr>
          <p:spPr>
            <a:xfrm rot="5400000">
              <a:off x="7960702" y="5129920"/>
              <a:ext cx="663074" cy="1399411"/>
            </a:xfrm>
            <a:prstGeom prst="arc">
              <a:avLst>
                <a:gd name="adj1" fmla="val 16188272"/>
                <a:gd name="adj2" fmla="val 5089089"/>
              </a:avLst>
            </a:prstGeom>
            <a:ln w="12700">
              <a:solidFill>
                <a:schemeClr val="tx1"/>
              </a:solidFill>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6" name="Arc 35">
              <a:extLst>
                <a:ext uri="{FF2B5EF4-FFF2-40B4-BE49-F238E27FC236}">
                  <a16:creationId xmlns:a16="http://schemas.microsoft.com/office/drawing/2014/main" id="{F63AA935-6BBC-0B9C-4019-1D77A366A36C}"/>
                </a:ext>
              </a:extLst>
            </p:cNvPr>
            <p:cNvSpPr/>
            <p:nvPr/>
          </p:nvSpPr>
          <p:spPr>
            <a:xfrm rot="5400000">
              <a:off x="7731644" y="5470605"/>
              <a:ext cx="307779" cy="626001"/>
            </a:xfrm>
            <a:prstGeom prst="arc">
              <a:avLst>
                <a:gd name="adj1" fmla="val 16200000"/>
                <a:gd name="adj2" fmla="val 5649900"/>
              </a:avLst>
            </a:prstGeom>
            <a:ln w="12700">
              <a:solidFill>
                <a:srgbClr val="0882AB"/>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chemeClr val="bg1">
                    <a:lumMod val="50000"/>
                  </a:schemeClr>
                </a:solidFill>
              </a:endParaRPr>
            </a:p>
          </p:txBody>
        </p:sp>
        <p:sp>
          <p:nvSpPr>
            <p:cNvPr id="37" name="Arc 36">
              <a:extLst>
                <a:ext uri="{FF2B5EF4-FFF2-40B4-BE49-F238E27FC236}">
                  <a16:creationId xmlns:a16="http://schemas.microsoft.com/office/drawing/2014/main" id="{79E7DB90-0E4D-A09A-DD4D-D23118C6321C}"/>
                </a:ext>
              </a:extLst>
            </p:cNvPr>
            <p:cNvSpPr/>
            <p:nvPr/>
          </p:nvSpPr>
          <p:spPr>
            <a:xfrm rot="5400000">
              <a:off x="7756041" y="5477914"/>
              <a:ext cx="266403" cy="542180"/>
            </a:xfrm>
            <a:prstGeom prst="arc">
              <a:avLst>
                <a:gd name="adj1" fmla="val 16200000"/>
                <a:gd name="adj2" fmla="val 4955535"/>
              </a:avLst>
            </a:prstGeom>
            <a:ln w="12700">
              <a:solidFill>
                <a:srgbClr val="0882AB"/>
              </a:solidFill>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chemeClr val="bg1">
                    <a:lumMod val="50000"/>
                  </a:schemeClr>
                </a:solidFill>
              </a:endParaRPr>
            </a:p>
          </p:txBody>
        </p:sp>
        <p:sp>
          <p:nvSpPr>
            <p:cNvPr id="48" name="Arc 47">
              <a:extLst>
                <a:ext uri="{FF2B5EF4-FFF2-40B4-BE49-F238E27FC236}">
                  <a16:creationId xmlns:a16="http://schemas.microsoft.com/office/drawing/2014/main" id="{0B583D3E-69A0-988F-D2FB-93406951DCE1}"/>
                </a:ext>
              </a:extLst>
            </p:cNvPr>
            <p:cNvSpPr/>
            <p:nvPr/>
          </p:nvSpPr>
          <p:spPr>
            <a:xfrm rot="5400000">
              <a:off x="8478866" y="5456730"/>
              <a:ext cx="307779" cy="626001"/>
            </a:xfrm>
            <a:prstGeom prst="arc">
              <a:avLst>
                <a:gd name="adj1" fmla="val 16200000"/>
                <a:gd name="adj2" fmla="val 5649900"/>
              </a:avLst>
            </a:prstGeom>
            <a:ln w="12700">
              <a:solidFill>
                <a:schemeClr val="accent2"/>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chemeClr val="bg1">
                    <a:lumMod val="50000"/>
                  </a:schemeClr>
                </a:solidFill>
              </a:endParaRPr>
            </a:p>
          </p:txBody>
        </p:sp>
        <p:sp>
          <p:nvSpPr>
            <p:cNvPr id="49" name="Arc 48">
              <a:extLst>
                <a:ext uri="{FF2B5EF4-FFF2-40B4-BE49-F238E27FC236}">
                  <a16:creationId xmlns:a16="http://schemas.microsoft.com/office/drawing/2014/main" id="{2258EEBF-8291-D620-8A36-CC1C8683E96C}"/>
                </a:ext>
              </a:extLst>
            </p:cNvPr>
            <p:cNvSpPr/>
            <p:nvPr/>
          </p:nvSpPr>
          <p:spPr>
            <a:xfrm rot="5400000">
              <a:off x="8503263" y="5464039"/>
              <a:ext cx="266403" cy="542180"/>
            </a:xfrm>
            <a:prstGeom prst="arc">
              <a:avLst>
                <a:gd name="adj1" fmla="val 16200000"/>
                <a:gd name="adj2" fmla="val 4955535"/>
              </a:avLst>
            </a:prstGeom>
            <a:ln w="12700">
              <a:solidFill>
                <a:schemeClr val="accent2"/>
              </a:solidFill>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chemeClr val="bg1">
                    <a:lumMod val="50000"/>
                  </a:schemeClr>
                </a:solidFill>
              </a:endParaRPr>
            </a:p>
          </p:txBody>
        </p:sp>
        <p:sp>
          <p:nvSpPr>
            <p:cNvPr id="50" name="Rectangle 49">
              <a:extLst>
                <a:ext uri="{FF2B5EF4-FFF2-40B4-BE49-F238E27FC236}">
                  <a16:creationId xmlns:a16="http://schemas.microsoft.com/office/drawing/2014/main" id="{6E9D95BD-8AEE-8907-37E7-37B002F51417}"/>
                </a:ext>
              </a:extLst>
            </p:cNvPr>
            <p:cNvSpPr/>
            <p:nvPr/>
          </p:nvSpPr>
          <p:spPr>
            <a:xfrm>
              <a:off x="9584332" y="3176168"/>
              <a:ext cx="2447201" cy="3291307"/>
            </a:xfrm>
            <a:prstGeom prst="rect">
              <a:avLst/>
            </a:prstGeom>
            <a:solidFill>
              <a:srgbClr val="FFE7C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accent2"/>
                  </a:solidFill>
                  <a:latin typeface="Avenir Next" panose="020B0503020202020204" pitchFamily="34" charset="0"/>
                </a:rPr>
                <a:t>2. Aggregate probabilities to understand population-level patterns</a:t>
              </a:r>
            </a:p>
            <a:p>
              <a:pPr algn="ctr"/>
              <a:endParaRPr lang="en-US" sz="500" b="1" dirty="0">
                <a:solidFill>
                  <a:schemeClr val="accent2"/>
                </a:solidFill>
                <a:latin typeface="Avenir Next" panose="020B0503020202020204" pitchFamily="34" charset="0"/>
              </a:endParaRPr>
            </a:p>
            <a:p>
              <a:pPr marL="285750" indent="-285750">
                <a:buFont typeface="Arial" panose="020B0604020202020204" pitchFamily="34" charset="0"/>
                <a:buChar char="•"/>
              </a:pPr>
              <a:r>
                <a:rPr lang="en-US" sz="1400" dirty="0">
                  <a:solidFill>
                    <a:schemeClr val="tx1"/>
                  </a:solidFill>
                  <a:latin typeface="Avenir Next" panose="020B0503020202020204" pitchFamily="34" charset="0"/>
                </a:rPr>
                <a:t>“Black men had an X% probability of acquiring HIV from another Black man.”</a:t>
              </a:r>
            </a:p>
            <a:p>
              <a:pPr marL="285750" indent="-285750">
                <a:buFont typeface="Arial" panose="020B0604020202020204" pitchFamily="34" charset="0"/>
                <a:buChar char="•"/>
              </a:pPr>
              <a:r>
                <a:rPr lang="en-US" sz="1400" dirty="0">
                  <a:solidFill>
                    <a:schemeClr val="tx1"/>
                  </a:solidFill>
                  <a:latin typeface="Avenir Next" panose="020B0503020202020204" pitchFamily="34" charset="0"/>
                </a:rPr>
                <a:t>“Hispanic men were Y% more likely to acquire HIV from a man of the same ethnicity.”</a:t>
              </a:r>
            </a:p>
            <a:p>
              <a:pPr marL="285750" indent="-285750">
                <a:buFont typeface="Arial" panose="020B0604020202020204" pitchFamily="34" charset="0"/>
                <a:buChar char="•"/>
              </a:pPr>
              <a:endParaRPr lang="en-US" sz="1200" b="1" dirty="0">
                <a:solidFill>
                  <a:schemeClr val="accent2"/>
                </a:solidFill>
                <a:latin typeface="Avenir Next" panose="020B0503020202020204" pitchFamily="34" charset="0"/>
              </a:endParaRPr>
            </a:p>
            <a:p>
              <a:pPr algn="ctr"/>
              <a:endParaRPr lang="en-US" sz="1200" dirty="0">
                <a:solidFill>
                  <a:schemeClr val="tx1"/>
                </a:solidFill>
                <a:latin typeface="Avenir Next" panose="020B0503020202020204" pitchFamily="34" charset="0"/>
              </a:endParaRPr>
            </a:p>
            <a:p>
              <a:pPr marL="285750" indent="-285750">
                <a:buFont typeface="Arial" panose="020B0604020202020204" pitchFamily="34" charset="0"/>
                <a:buChar char="•"/>
              </a:pPr>
              <a:endParaRPr lang="en-US" dirty="0">
                <a:solidFill>
                  <a:schemeClr val="tx1"/>
                </a:solidFill>
                <a:latin typeface="Avenir Next" panose="020B0503020202020204" pitchFamily="34" charset="0"/>
              </a:endParaRPr>
            </a:p>
          </p:txBody>
        </p:sp>
      </p:grpSp>
    </p:spTree>
    <p:extLst>
      <p:ext uri="{BB962C8B-B14F-4D97-AF65-F5344CB8AC3E}">
        <p14:creationId xmlns:p14="http://schemas.microsoft.com/office/powerpoint/2010/main" val="429047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3D775B-309C-9920-BE3C-CA44C4ED1C12}"/>
              </a:ext>
            </a:extLst>
          </p:cNvPr>
          <p:cNvSpPr/>
          <p:nvPr/>
        </p:nvSpPr>
        <p:spPr>
          <a:xfrm>
            <a:off x="-1" y="6021409"/>
            <a:ext cx="8915401" cy="775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343580" y="441325"/>
            <a:ext cx="9405511" cy="1223964"/>
          </a:xfrm>
        </p:spPr>
        <p:txBody>
          <a:bodyPr>
            <a:normAutofit/>
          </a:bodyPr>
          <a:lstStyle/>
          <a:p>
            <a:r>
              <a:rPr lang="en-GB" sz="4000" dirty="0"/>
              <a:t>Why We Paused: </a:t>
            </a:r>
            <a:br>
              <a:rPr lang="en-GB" dirty="0"/>
            </a:br>
            <a:r>
              <a:rPr lang="en-GB" sz="3300" dirty="0">
                <a:solidFill>
                  <a:schemeClr val="accent1"/>
                </a:solidFill>
              </a:rPr>
              <a:t>Rapidly Evolving Discourse on MHS</a:t>
            </a:r>
            <a:endParaRPr lang="en-GB" sz="3300" noProof="0" dirty="0">
              <a:solidFill>
                <a:schemeClr val="accent1"/>
              </a:solidFill>
            </a:endParaRPr>
          </a:p>
        </p:txBody>
      </p:sp>
      <p:sp>
        <p:nvSpPr>
          <p:cNvPr id="7" name="Rectangle 6">
            <a:extLst>
              <a:ext uri="{FF2B5EF4-FFF2-40B4-BE49-F238E27FC236}">
                <a16:creationId xmlns:a16="http://schemas.microsoft.com/office/drawing/2014/main" id="{A77F6384-B97C-B803-D058-5C88CDC9CC89}"/>
              </a:ext>
            </a:extLst>
          </p:cNvPr>
          <p:cNvSpPr/>
          <p:nvPr/>
        </p:nvSpPr>
        <p:spPr>
          <a:xfrm>
            <a:off x="2270441" y="2828631"/>
            <a:ext cx="917938"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latin typeface="Avenir Next" panose="020B0503020202020204" pitchFamily="34" charset="0"/>
              </a:rPr>
              <a:t>2018</a:t>
            </a:r>
          </a:p>
        </p:txBody>
      </p:sp>
      <p:sp>
        <p:nvSpPr>
          <p:cNvPr id="8" name="Rectangle 7">
            <a:extLst>
              <a:ext uri="{FF2B5EF4-FFF2-40B4-BE49-F238E27FC236}">
                <a16:creationId xmlns:a16="http://schemas.microsoft.com/office/drawing/2014/main" id="{6072A785-649C-330E-6790-926ACCED1269}"/>
              </a:ext>
            </a:extLst>
          </p:cNvPr>
          <p:cNvSpPr/>
          <p:nvPr/>
        </p:nvSpPr>
        <p:spPr>
          <a:xfrm>
            <a:off x="3264933" y="2829728"/>
            <a:ext cx="917938"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latin typeface="Avenir Next" panose="020B0503020202020204" pitchFamily="34" charset="0"/>
              </a:rPr>
              <a:t>2019</a:t>
            </a:r>
          </a:p>
        </p:txBody>
      </p:sp>
      <p:sp>
        <p:nvSpPr>
          <p:cNvPr id="9" name="Rectangle 8">
            <a:extLst>
              <a:ext uri="{FF2B5EF4-FFF2-40B4-BE49-F238E27FC236}">
                <a16:creationId xmlns:a16="http://schemas.microsoft.com/office/drawing/2014/main" id="{0CB61598-1CDE-6EE4-05A7-E66157FDE400}"/>
              </a:ext>
            </a:extLst>
          </p:cNvPr>
          <p:cNvSpPr/>
          <p:nvPr/>
        </p:nvSpPr>
        <p:spPr>
          <a:xfrm>
            <a:off x="281457" y="2833611"/>
            <a:ext cx="917938"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latin typeface="Avenir Next" panose="020B0503020202020204" pitchFamily="34" charset="0"/>
              </a:rPr>
              <a:t>2016</a:t>
            </a:r>
          </a:p>
        </p:txBody>
      </p:sp>
      <p:sp>
        <p:nvSpPr>
          <p:cNvPr id="10" name="Rectangle 9">
            <a:extLst>
              <a:ext uri="{FF2B5EF4-FFF2-40B4-BE49-F238E27FC236}">
                <a16:creationId xmlns:a16="http://schemas.microsoft.com/office/drawing/2014/main" id="{D0AC13B9-C239-6D63-CE90-4443248FC67E}"/>
              </a:ext>
            </a:extLst>
          </p:cNvPr>
          <p:cNvSpPr/>
          <p:nvPr/>
        </p:nvSpPr>
        <p:spPr>
          <a:xfrm>
            <a:off x="197257" y="2190221"/>
            <a:ext cx="2146323" cy="338554"/>
          </a:xfrm>
          <a:prstGeom prst="rect">
            <a:avLst/>
          </a:prstGeom>
        </p:spPr>
        <p:txBody>
          <a:bodyPr wrap="square">
            <a:spAutoFit/>
          </a:bodyPr>
          <a:lstStyle/>
          <a:p>
            <a:pPr algn="ctr"/>
            <a:r>
              <a:rPr lang="en-US" sz="1600" b="1" dirty="0">
                <a:latin typeface="Avenir Next" panose="020B0503020202020204" pitchFamily="34" charset="0"/>
              </a:rPr>
              <a:t>NIH Grant Funded</a:t>
            </a:r>
            <a:endParaRPr lang="en-US" sz="1600" b="1" dirty="0"/>
          </a:p>
        </p:txBody>
      </p:sp>
      <p:sp>
        <p:nvSpPr>
          <p:cNvPr id="11" name="Rectangle 10">
            <a:extLst>
              <a:ext uri="{FF2B5EF4-FFF2-40B4-BE49-F238E27FC236}">
                <a16:creationId xmlns:a16="http://schemas.microsoft.com/office/drawing/2014/main" id="{AFCEA548-433B-EEC2-E795-21DAB72F1C9A}"/>
              </a:ext>
            </a:extLst>
          </p:cNvPr>
          <p:cNvSpPr/>
          <p:nvPr/>
        </p:nvSpPr>
        <p:spPr>
          <a:xfrm>
            <a:off x="1275949" y="2830607"/>
            <a:ext cx="917938"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latin typeface="Avenir Next" panose="020B0503020202020204" pitchFamily="34" charset="0"/>
              </a:rPr>
              <a:t>2017</a:t>
            </a:r>
          </a:p>
        </p:txBody>
      </p:sp>
      <p:sp>
        <p:nvSpPr>
          <p:cNvPr id="12" name="Rectangle 11">
            <a:extLst>
              <a:ext uri="{FF2B5EF4-FFF2-40B4-BE49-F238E27FC236}">
                <a16:creationId xmlns:a16="http://schemas.microsoft.com/office/drawing/2014/main" id="{ADCB908A-EFA7-3A0D-DE17-1014F35C92C0}"/>
              </a:ext>
            </a:extLst>
          </p:cNvPr>
          <p:cNvSpPr/>
          <p:nvPr/>
        </p:nvSpPr>
        <p:spPr>
          <a:xfrm>
            <a:off x="152995" y="3600817"/>
            <a:ext cx="2146323" cy="584775"/>
          </a:xfrm>
          <a:prstGeom prst="rect">
            <a:avLst/>
          </a:prstGeom>
        </p:spPr>
        <p:txBody>
          <a:bodyPr wrap="square">
            <a:spAutoFit/>
          </a:bodyPr>
          <a:lstStyle/>
          <a:p>
            <a:pPr algn="ctr"/>
            <a:r>
              <a:rPr lang="en-US" sz="1600" dirty="0">
                <a:latin typeface="Avenir Next" panose="020B0503020202020204" pitchFamily="34" charset="0"/>
              </a:rPr>
              <a:t>NIH Ethics Working Group Convened</a:t>
            </a:r>
            <a:endParaRPr lang="en-US" sz="1600" dirty="0"/>
          </a:p>
        </p:txBody>
      </p:sp>
      <p:sp>
        <p:nvSpPr>
          <p:cNvPr id="13" name="Rectangle 12">
            <a:extLst>
              <a:ext uri="{FF2B5EF4-FFF2-40B4-BE49-F238E27FC236}">
                <a16:creationId xmlns:a16="http://schemas.microsoft.com/office/drawing/2014/main" id="{E746B7D6-E840-7F00-66ED-CBCCB11F3308}"/>
              </a:ext>
            </a:extLst>
          </p:cNvPr>
          <p:cNvSpPr/>
          <p:nvPr/>
        </p:nvSpPr>
        <p:spPr>
          <a:xfrm>
            <a:off x="4259425" y="2819860"/>
            <a:ext cx="917938"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latin typeface="Avenir Next" panose="020B0503020202020204" pitchFamily="34" charset="0"/>
              </a:rPr>
              <a:t>2020</a:t>
            </a:r>
          </a:p>
        </p:txBody>
      </p:sp>
      <p:sp>
        <p:nvSpPr>
          <p:cNvPr id="14" name="Rectangle 13">
            <a:extLst>
              <a:ext uri="{FF2B5EF4-FFF2-40B4-BE49-F238E27FC236}">
                <a16:creationId xmlns:a16="http://schemas.microsoft.com/office/drawing/2014/main" id="{47747388-CF6F-2708-A5A0-04951A37CCAD}"/>
              </a:ext>
            </a:extLst>
          </p:cNvPr>
          <p:cNvSpPr/>
          <p:nvPr/>
        </p:nvSpPr>
        <p:spPr>
          <a:xfrm>
            <a:off x="5257264" y="2822240"/>
            <a:ext cx="917938" cy="33855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latin typeface="Avenir Next" panose="020B0503020202020204" pitchFamily="34" charset="0"/>
              </a:rPr>
              <a:t>2021</a:t>
            </a:r>
          </a:p>
        </p:txBody>
      </p:sp>
      <p:sp>
        <p:nvSpPr>
          <p:cNvPr id="15" name="Rectangle 14">
            <a:extLst>
              <a:ext uri="{FF2B5EF4-FFF2-40B4-BE49-F238E27FC236}">
                <a16:creationId xmlns:a16="http://schemas.microsoft.com/office/drawing/2014/main" id="{A5AE8393-E5DA-48E5-B0C3-6E08D1B078BF}"/>
              </a:ext>
            </a:extLst>
          </p:cNvPr>
          <p:cNvSpPr/>
          <p:nvPr/>
        </p:nvSpPr>
        <p:spPr>
          <a:xfrm>
            <a:off x="2963311" y="1951231"/>
            <a:ext cx="1708761" cy="584775"/>
          </a:xfrm>
          <a:prstGeom prst="rect">
            <a:avLst/>
          </a:prstGeom>
        </p:spPr>
        <p:txBody>
          <a:bodyPr wrap="square">
            <a:spAutoFit/>
          </a:bodyPr>
          <a:lstStyle/>
          <a:p>
            <a:pPr algn="ctr"/>
            <a:r>
              <a:rPr lang="en-US" sz="1600" b="1" dirty="0">
                <a:latin typeface="Avenir Next" panose="020B0503020202020204" pitchFamily="34" charset="0"/>
              </a:rPr>
              <a:t>Conducted </a:t>
            </a:r>
          </a:p>
          <a:p>
            <a:pPr algn="ctr"/>
            <a:r>
              <a:rPr lang="en-US" sz="1600" b="1" dirty="0">
                <a:latin typeface="Avenir Next" panose="020B0503020202020204" pitchFamily="34" charset="0"/>
              </a:rPr>
              <a:t>Analyses</a:t>
            </a:r>
            <a:endParaRPr lang="en-US" sz="1600" b="1" dirty="0"/>
          </a:p>
        </p:txBody>
      </p:sp>
      <p:sp>
        <p:nvSpPr>
          <p:cNvPr id="16" name="Rectangle 15">
            <a:extLst>
              <a:ext uri="{FF2B5EF4-FFF2-40B4-BE49-F238E27FC236}">
                <a16:creationId xmlns:a16="http://schemas.microsoft.com/office/drawing/2014/main" id="{0E4185D2-8E84-AFB9-12CC-5D6A1D13FCB2}"/>
              </a:ext>
            </a:extLst>
          </p:cNvPr>
          <p:cNvSpPr/>
          <p:nvPr/>
        </p:nvSpPr>
        <p:spPr>
          <a:xfrm>
            <a:off x="2963311" y="4942355"/>
            <a:ext cx="1819106" cy="1077218"/>
          </a:xfrm>
          <a:prstGeom prst="rect">
            <a:avLst/>
          </a:prstGeom>
        </p:spPr>
        <p:txBody>
          <a:bodyPr wrap="square">
            <a:spAutoFit/>
          </a:bodyPr>
          <a:lstStyle/>
          <a:p>
            <a:pPr algn="ctr"/>
            <a:r>
              <a:rPr lang="en-US" sz="1600" dirty="0">
                <a:latin typeface="Avenir Next" panose="020B0503020202020204" pitchFamily="34" charset="0"/>
              </a:rPr>
              <a:t>HIV advocates called for a moratorium on all MHS activities  </a:t>
            </a:r>
            <a:endParaRPr lang="en-US" sz="1600" dirty="0"/>
          </a:p>
        </p:txBody>
      </p:sp>
      <p:sp>
        <p:nvSpPr>
          <p:cNvPr id="17" name="Rectangle 16">
            <a:extLst>
              <a:ext uri="{FF2B5EF4-FFF2-40B4-BE49-F238E27FC236}">
                <a16:creationId xmlns:a16="http://schemas.microsoft.com/office/drawing/2014/main" id="{1FD71F49-6D67-4224-2849-5F943C99546D}"/>
              </a:ext>
            </a:extLst>
          </p:cNvPr>
          <p:cNvSpPr/>
          <p:nvPr/>
        </p:nvSpPr>
        <p:spPr>
          <a:xfrm>
            <a:off x="435043" y="4971689"/>
            <a:ext cx="2326678" cy="584775"/>
          </a:xfrm>
          <a:prstGeom prst="rect">
            <a:avLst/>
          </a:prstGeom>
        </p:spPr>
        <p:txBody>
          <a:bodyPr wrap="square">
            <a:spAutoFit/>
          </a:bodyPr>
          <a:lstStyle/>
          <a:p>
            <a:pPr algn="ctr"/>
            <a:r>
              <a:rPr lang="en-US" sz="1600" dirty="0">
                <a:latin typeface="Avenir Next" panose="020B0503020202020204" pitchFamily="34" charset="0"/>
              </a:rPr>
              <a:t>CDC Requires Cluster Detection &amp; Response</a:t>
            </a:r>
            <a:endParaRPr lang="en-US" sz="1600" dirty="0"/>
          </a:p>
        </p:txBody>
      </p:sp>
      <p:sp>
        <p:nvSpPr>
          <p:cNvPr id="18" name="Rectangle 17">
            <a:extLst>
              <a:ext uri="{FF2B5EF4-FFF2-40B4-BE49-F238E27FC236}">
                <a16:creationId xmlns:a16="http://schemas.microsoft.com/office/drawing/2014/main" id="{A2C4DE29-1C1C-0E3A-8CAA-3CF8E770B779}"/>
              </a:ext>
            </a:extLst>
          </p:cNvPr>
          <p:cNvSpPr/>
          <p:nvPr/>
        </p:nvSpPr>
        <p:spPr>
          <a:xfrm>
            <a:off x="2641427" y="3612881"/>
            <a:ext cx="1333275" cy="1077218"/>
          </a:xfrm>
          <a:prstGeom prst="rect">
            <a:avLst/>
          </a:prstGeom>
        </p:spPr>
        <p:txBody>
          <a:bodyPr wrap="square">
            <a:spAutoFit/>
          </a:bodyPr>
          <a:lstStyle/>
          <a:p>
            <a:pPr algn="ctr"/>
            <a:r>
              <a:rPr lang="en-US" sz="1600" dirty="0">
                <a:latin typeface="Avenir Next" panose="020B0503020202020204" pitchFamily="34" charset="0"/>
              </a:rPr>
              <a:t>Ending </a:t>
            </a:r>
          </a:p>
          <a:p>
            <a:pPr algn="ctr"/>
            <a:r>
              <a:rPr lang="en-US" sz="1600" dirty="0">
                <a:latin typeface="Avenir Next" panose="020B0503020202020204" pitchFamily="34" charset="0"/>
              </a:rPr>
              <a:t>the HIV Epidemic Announced</a:t>
            </a:r>
            <a:endParaRPr lang="en-US" sz="1600" dirty="0"/>
          </a:p>
        </p:txBody>
      </p:sp>
      <p:sp>
        <p:nvSpPr>
          <p:cNvPr id="19" name="Rectangle 18">
            <a:extLst>
              <a:ext uri="{FF2B5EF4-FFF2-40B4-BE49-F238E27FC236}">
                <a16:creationId xmlns:a16="http://schemas.microsoft.com/office/drawing/2014/main" id="{D91E5C76-652A-C819-FFF1-8E1D028E95D9}"/>
              </a:ext>
            </a:extLst>
          </p:cNvPr>
          <p:cNvSpPr/>
          <p:nvPr/>
        </p:nvSpPr>
        <p:spPr>
          <a:xfrm>
            <a:off x="3721252" y="3632842"/>
            <a:ext cx="2115330" cy="830997"/>
          </a:xfrm>
          <a:prstGeom prst="rect">
            <a:avLst/>
          </a:prstGeom>
        </p:spPr>
        <p:txBody>
          <a:bodyPr wrap="square">
            <a:spAutoFit/>
          </a:bodyPr>
          <a:lstStyle/>
          <a:p>
            <a:pPr algn="ctr"/>
            <a:r>
              <a:rPr lang="en-US" sz="1600" dirty="0">
                <a:latin typeface="Avenir Next" panose="020B0503020202020204" pitchFamily="34" charset="0"/>
              </a:rPr>
              <a:t>NIH Ethics Recommendations Published</a:t>
            </a:r>
            <a:endParaRPr lang="en-US" sz="1600" dirty="0"/>
          </a:p>
        </p:txBody>
      </p:sp>
      <p:sp>
        <p:nvSpPr>
          <p:cNvPr id="20" name="Rectangle 19">
            <a:extLst>
              <a:ext uri="{FF2B5EF4-FFF2-40B4-BE49-F238E27FC236}">
                <a16:creationId xmlns:a16="http://schemas.microsoft.com/office/drawing/2014/main" id="{B2324245-4DB4-700B-D26E-0A81D67FFCEE}"/>
              </a:ext>
            </a:extLst>
          </p:cNvPr>
          <p:cNvSpPr/>
          <p:nvPr/>
        </p:nvSpPr>
        <p:spPr>
          <a:xfrm>
            <a:off x="4616861" y="1667310"/>
            <a:ext cx="1903277" cy="830997"/>
          </a:xfrm>
          <a:prstGeom prst="rect">
            <a:avLst/>
          </a:prstGeom>
        </p:spPr>
        <p:txBody>
          <a:bodyPr wrap="square">
            <a:spAutoFit/>
          </a:bodyPr>
          <a:lstStyle/>
          <a:p>
            <a:pPr algn="ctr"/>
            <a:r>
              <a:rPr lang="en-US" sz="1600" b="1" dirty="0">
                <a:latin typeface="Avenir Next" panose="020B0503020202020204" pitchFamily="34" charset="0"/>
              </a:rPr>
              <a:t>Paused Study &amp; Community </a:t>
            </a:r>
          </a:p>
          <a:p>
            <a:pPr algn="ctr"/>
            <a:r>
              <a:rPr lang="en-US" sz="1600" b="1" dirty="0">
                <a:latin typeface="Avenir Next" panose="020B0503020202020204" pitchFamily="34" charset="0"/>
              </a:rPr>
              <a:t>Engagement</a:t>
            </a:r>
            <a:endParaRPr lang="en-US" sz="1600" b="1" dirty="0"/>
          </a:p>
        </p:txBody>
      </p:sp>
      <p:sp>
        <p:nvSpPr>
          <p:cNvPr id="21" name="Rectangle 20">
            <a:extLst>
              <a:ext uri="{FF2B5EF4-FFF2-40B4-BE49-F238E27FC236}">
                <a16:creationId xmlns:a16="http://schemas.microsoft.com/office/drawing/2014/main" id="{E04046DB-E054-B6D4-9B0C-A0B71D3CA6E0}"/>
              </a:ext>
            </a:extLst>
          </p:cNvPr>
          <p:cNvSpPr/>
          <p:nvPr/>
        </p:nvSpPr>
        <p:spPr>
          <a:xfrm>
            <a:off x="4697084" y="4951254"/>
            <a:ext cx="1823054" cy="830997"/>
          </a:xfrm>
          <a:prstGeom prst="rect">
            <a:avLst/>
          </a:prstGeom>
        </p:spPr>
        <p:txBody>
          <a:bodyPr wrap="square">
            <a:spAutoFit/>
          </a:bodyPr>
          <a:lstStyle/>
          <a:p>
            <a:pPr algn="ctr"/>
            <a:r>
              <a:rPr lang="en-US" sz="1600" dirty="0">
                <a:latin typeface="Avenir Next" panose="020B0503020202020204" pitchFamily="34" charset="0"/>
              </a:rPr>
              <a:t>American Journal of Bioethics Issue on MHS</a:t>
            </a:r>
            <a:endParaRPr lang="en-US" sz="1600" dirty="0"/>
          </a:p>
        </p:txBody>
      </p:sp>
      <p:cxnSp>
        <p:nvCxnSpPr>
          <p:cNvPr id="22" name="Straight Connector 21">
            <a:extLst>
              <a:ext uri="{FF2B5EF4-FFF2-40B4-BE49-F238E27FC236}">
                <a16:creationId xmlns:a16="http://schemas.microsoft.com/office/drawing/2014/main" id="{1D3C1465-4A21-B62E-6625-D7B4126CB283}"/>
              </a:ext>
            </a:extLst>
          </p:cNvPr>
          <p:cNvCxnSpPr>
            <a:cxnSpLocks/>
          </p:cNvCxnSpPr>
          <p:nvPr/>
        </p:nvCxnSpPr>
        <p:spPr>
          <a:xfrm>
            <a:off x="1939072" y="3167408"/>
            <a:ext cx="0" cy="457953"/>
          </a:xfrm>
          <a:prstGeom prst="line">
            <a:avLst/>
          </a:prstGeom>
          <a:ln>
            <a:solidFill>
              <a:srgbClr val="341D6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CB219D-A06F-74CE-452F-297B322461E6}"/>
              </a:ext>
            </a:extLst>
          </p:cNvPr>
          <p:cNvCxnSpPr>
            <a:cxnSpLocks/>
          </p:cNvCxnSpPr>
          <p:nvPr/>
        </p:nvCxnSpPr>
        <p:spPr>
          <a:xfrm>
            <a:off x="4874962" y="3146085"/>
            <a:ext cx="0" cy="1810778"/>
          </a:xfrm>
          <a:prstGeom prst="line">
            <a:avLst/>
          </a:prstGeom>
          <a:ln>
            <a:solidFill>
              <a:srgbClr val="341D6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B47C61-8921-BE1D-A02D-6AF7D7500DAA}"/>
              </a:ext>
            </a:extLst>
          </p:cNvPr>
          <p:cNvCxnSpPr>
            <a:cxnSpLocks/>
          </p:cNvCxnSpPr>
          <p:nvPr/>
        </p:nvCxnSpPr>
        <p:spPr>
          <a:xfrm>
            <a:off x="3420955" y="3167832"/>
            <a:ext cx="0" cy="474081"/>
          </a:xfrm>
          <a:prstGeom prst="line">
            <a:avLst/>
          </a:prstGeom>
          <a:ln>
            <a:solidFill>
              <a:srgbClr val="341D6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39F7154-87E7-E13E-C9D6-6CA674D1C52A}"/>
              </a:ext>
            </a:extLst>
          </p:cNvPr>
          <p:cNvCxnSpPr>
            <a:cxnSpLocks/>
          </p:cNvCxnSpPr>
          <p:nvPr/>
        </p:nvCxnSpPr>
        <p:spPr>
          <a:xfrm>
            <a:off x="4665244" y="3146085"/>
            <a:ext cx="0" cy="474081"/>
          </a:xfrm>
          <a:prstGeom prst="line">
            <a:avLst/>
          </a:prstGeom>
          <a:ln>
            <a:solidFill>
              <a:srgbClr val="341D6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853790-17F2-E4C9-965D-2F5715255FBF}"/>
              </a:ext>
            </a:extLst>
          </p:cNvPr>
          <p:cNvCxnSpPr>
            <a:cxnSpLocks/>
          </p:cNvCxnSpPr>
          <p:nvPr/>
        </p:nvCxnSpPr>
        <p:spPr>
          <a:xfrm>
            <a:off x="2535889" y="3146085"/>
            <a:ext cx="0" cy="1892544"/>
          </a:xfrm>
          <a:prstGeom prst="line">
            <a:avLst/>
          </a:prstGeom>
          <a:ln>
            <a:solidFill>
              <a:srgbClr val="341D6F"/>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ED9BC42-FCCE-77A2-99C7-0457BE31DCA9}"/>
              </a:ext>
            </a:extLst>
          </p:cNvPr>
          <p:cNvCxnSpPr>
            <a:cxnSpLocks/>
          </p:cNvCxnSpPr>
          <p:nvPr/>
        </p:nvCxnSpPr>
        <p:spPr>
          <a:xfrm>
            <a:off x="1308100" y="6188724"/>
            <a:ext cx="4132766"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5CFAD7F-7F05-EB71-EB11-52290596EF63}"/>
              </a:ext>
            </a:extLst>
          </p:cNvPr>
          <p:cNvSpPr/>
          <p:nvPr/>
        </p:nvSpPr>
        <p:spPr>
          <a:xfrm>
            <a:off x="970353" y="6182282"/>
            <a:ext cx="4855056" cy="584775"/>
          </a:xfrm>
          <a:prstGeom prst="rect">
            <a:avLst/>
          </a:prstGeom>
        </p:spPr>
        <p:txBody>
          <a:bodyPr wrap="square">
            <a:spAutoFit/>
          </a:bodyPr>
          <a:lstStyle/>
          <a:p>
            <a:pPr algn="ctr"/>
            <a:r>
              <a:rPr lang="en-US" sz="1600" dirty="0">
                <a:latin typeface="Avenir Next" panose="020B0503020202020204" pitchFamily="34" charset="0"/>
              </a:rPr>
              <a:t>Increasing number of publications &amp; presentation about community concerns related to MHS</a:t>
            </a:r>
            <a:endParaRPr lang="en-US" sz="1600" dirty="0"/>
          </a:p>
        </p:txBody>
      </p:sp>
      <p:cxnSp>
        <p:nvCxnSpPr>
          <p:cNvPr id="30" name="Straight Connector 29">
            <a:extLst>
              <a:ext uri="{FF2B5EF4-FFF2-40B4-BE49-F238E27FC236}">
                <a16:creationId xmlns:a16="http://schemas.microsoft.com/office/drawing/2014/main" id="{7B667BC6-91FD-5A70-8CF6-34E44D4FBAD6}"/>
              </a:ext>
            </a:extLst>
          </p:cNvPr>
          <p:cNvCxnSpPr>
            <a:cxnSpLocks/>
          </p:cNvCxnSpPr>
          <p:nvPr/>
        </p:nvCxnSpPr>
        <p:spPr>
          <a:xfrm>
            <a:off x="402898" y="2536006"/>
            <a:ext cx="0" cy="291815"/>
          </a:xfrm>
          <a:prstGeom prst="line">
            <a:avLst/>
          </a:prstGeom>
          <a:ln>
            <a:solidFill>
              <a:srgbClr val="341D6F"/>
            </a:solidFill>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5E70B3BE-2621-6EEA-9E84-923978170113}"/>
              </a:ext>
            </a:extLst>
          </p:cNvPr>
          <p:cNvSpPr/>
          <p:nvPr/>
        </p:nvSpPr>
        <p:spPr>
          <a:xfrm rot="5400000">
            <a:off x="5407229" y="1998425"/>
            <a:ext cx="254468" cy="1281477"/>
          </a:xfrm>
          <a:prstGeom prst="leftBrace">
            <a:avLst>
              <a:gd name="adj1" fmla="val 8393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 name="Left Brace 31">
            <a:extLst>
              <a:ext uri="{FF2B5EF4-FFF2-40B4-BE49-F238E27FC236}">
                <a16:creationId xmlns:a16="http://schemas.microsoft.com/office/drawing/2014/main" id="{C357A61B-B3FA-A759-5A1D-F313588F46DC}"/>
              </a:ext>
            </a:extLst>
          </p:cNvPr>
          <p:cNvSpPr/>
          <p:nvPr/>
        </p:nvSpPr>
        <p:spPr>
          <a:xfrm rot="5400000">
            <a:off x="3731981" y="1649286"/>
            <a:ext cx="291815" cy="1994121"/>
          </a:xfrm>
          <a:prstGeom prst="leftBrace">
            <a:avLst>
              <a:gd name="adj1" fmla="val 8393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DF8D4906-72A1-1F77-9C53-70D48C0213C8}"/>
              </a:ext>
            </a:extLst>
          </p:cNvPr>
          <p:cNvCxnSpPr>
            <a:cxnSpLocks/>
          </p:cNvCxnSpPr>
          <p:nvPr/>
        </p:nvCxnSpPr>
        <p:spPr>
          <a:xfrm>
            <a:off x="3877122" y="3155143"/>
            <a:ext cx="0" cy="1810778"/>
          </a:xfrm>
          <a:prstGeom prst="line">
            <a:avLst/>
          </a:prstGeom>
          <a:ln>
            <a:solidFill>
              <a:srgbClr val="341D6F"/>
            </a:solidFill>
          </a:ln>
        </p:spPr>
        <p:style>
          <a:lnRef idx="1">
            <a:schemeClr val="accent1"/>
          </a:lnRef>
          <a:fillRef idx="0">
            <a:schemeClr val="accent1"/>
          </a:fillRef>
          <a:effectRef idx="0">
            <a:schemeClr val="accent1"/>
          </a:effectRef>
          <a:fontRef idx="minor">
            <a:schemeClr val="tx1"/>
          </a:fontRef>
        </p:style>
      </p:cxnSp>
      <p:pic>
        <p:nvPicPr>
          <p:cNvPr id="40" name="Picture 39" descr="Graphical user interface, text, application, email&#10;&#10;Description automatically generated">
            <a:extLst>
              <a:ext uri="{FF2B5EF4-FFF2-40B4-BE49-F238E27FC236}">
                <a16:creationId xmlns:a16="http://schemas.microsoft.com/office/drawing/2014/main" id="{B803FD91-8314-99C2-3481-434BD65BD387}"/>
              </a:ext>
            </a:extLst>
          </p:cNvPr>
          <p:cNvPicPr>
            <a:picLocks noChangeAspect="1"/>
          </p:cNvPicPr>
          <p:nvPr/>
        </p:nvPicPr>
        <p:blipFill rotWithShape="1">
          <a:blip r:embed="rId3"/>
          <a:srcRect l="1505" r="4090" b="60823"/>
          <a:stretch/>
        </p:blipFill>
        <p:spPr>
          <a:xfrm>
            <a:off x="6500840" y="2615804"/>
            <a:ext cx="5620663" cy="1312037"/>
          </a:xfrm>
          <a:prstGeom prst="rect">
            <a:avLst/>
          </a:prstGeom>
          <a:ln>
            <a:noFill/>
          </a:ln>
          <a:effectLst>
            <a:outerShdw blurRad="292100" dist="139700" dir="2700000" algn="tl" rotWithShape="0">
              <a:srgbClr val="333333">
                <a:alpha val="65000"/>
              </a:srgbClr>
            </a:outerShdw>
          </a:effectLst>
        </p:spPr>
      </p:pic>
      <p:pic>
        <p:nvPicPr>
          <p:cNvPr id="41" name="Picture 40" descr="Graphical user interface, text, application, email&#10;&#10;Description automatically generated">
            <a:extLst>
              <a:ext uri="{FF2B5EF4-FFF2-40B4-BE49-F238E27FC236}">
                <a16:creationId xmlns:a16="http://schemas.microsoft.com/office/drawing/2014/main" id="{98AB84AE-674C-D1A3-9684-1D4B0C467B30}"/>
              </a:ext>
            </a:extLst>
          </p:cNvPr>
          <p:cNvPicPr>
            <a:picLocks noChangeAspect="1"/>
          </p:cNvPicPr>
          <p:nvPr/>
        </p:nvPicPr>
        <p:blipFill rotWithShape="1">
          <a:blip r:embed="rId3"/>
          <a:srcRect l="1822" t="51991" r="3774" b="8832"/>
          <a:stretch/>
        </p:blipFill>
        <p:spPr>
          <a:xfrm>
            <a:off x="6500840" y="4106423"/>
            <a:ext cx="5620663" cy="1312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66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150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150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200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200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250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250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250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6" grpId="0"/>
      <p:bldP spid="17" grpId="0"/>
      <p:bldP spid="18" grpId="0"/>
      <p:bldP spid="19" grpId="0"/>
      <p:bldP spid="20" grpId="0"/>
      <p:bldP spid="21" grpId="0"/>
      <p:bldP spid="29" grpId="0"/>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343580" y="441325"/>
            <a:ext cx="9405511" cy="1223964"/>
          </a:xfrm>
        </p:spPr>
        <p:txBody>
          <a:bodyPr>
            <a:normAutofit/>
          </a:bodyPr>
          <a:lstStyle/>
          <a:p>
            <a:r>
              <a:rPr lang="en-GB" sz="4000" dirty="0"/>
              <a:t>Lessons Learned Through Community Engagement </a:t>
            </a:r>
            <a:endParaRPr lang="en-GB" sz="3300" noProof="0" dirty="0">
              <a:solidFill>
                <a:schemeClr val="accent1"/>
              </a:solidFill>
            </a:endParaRPr>
          </a:p>
        </p:txBody>
      </p:sp>
      <p:sp>
        <p:nvSpPr>
          <p:cNvPr id="5" name="Content Placeholder 2">
            <a:extLst>
              <a:ext uri="{FF2B5EF4-FFF2-40B4-BE49-F238E27FC236}">
                <a16:creationId xmlns:a16="http://schemas.microsoft.com/office/drawing/2014/main" id="{DC40A2C3-6590-4E9D-E66B-AF59A8F1ECFD}"/>
              </a:ext>
            </a:extLst>
          </p:cNvPr>
          <p:cNvSpPr>
            <a:spLocks noGrp="1"/>
          </p:cNvSpPr>
          <p:nvPr>
            <p:ph sz="quarter" idx="13"/>
          </p:nvPr>
        </p:nvSpPr>
        <p:spPr>
          <a:xfrm>
            <a:off x="2313247" y="1881186"/>
            <a:ext cx="9405512" cy="4535489"/>
          </a:xfrm>
        </p:spPr>
        <p:txBody>
          <a:bodyPr>
            <a:normAutofit/>
          </a:bodyPr>
          <a:lstStyle/>
          <a:p>
            <a:pPr>
              <a:lnSpc>
                <a:spcPct val="200000"/>
              </a:lnSpc>
            </a:pPr>
            <a:r>
              <a:rPr lang="en-GB" sz="3200" b="1" dirty="0">
                <a:solidFill>
                  <a:schemeClr val="accent1"/>
                </a:solidFill>
              </a:rPr>
              <a:t>Informed Consent</a:t>
            </a:r>
          </a:p>
          <a:p>
            <a:pPr>
              <a:lnSpc>
                <a:spcPct val="200000"/>
              </a:lnSpc>
            </a:pPr>
            <a:r>
              <a:rPr lang="en-GB" sz="3200" b="1" dirty="0">
                <a:solidFill>
                  <a:schemeClr val="accent1"/>
                </a:solidFill>
              </a:rPr>
              <a:t>Science Communication &amp; Stigma</a:t>
            </a:r>
          </a:p>
          <a:p>
            <a:pPr>
              <a:lnSpc>
                <a:spcPct val="200000"/>
              </a:lnSpc>
            </a:pPr>
            <a:r>
              <a:rPr lang="en-GB" sz="3200" b="1" noProof="0" dirty="0">
                <a:solidFill>
                  <a:schemeClr val="accent1"/>
                </a:solidFill>
              </a:rPr>
              <a:t>Directionality &amp; Criminalization</a:t>
            </a:r>
          </a:p>
          <a:p>
            <a:pPr>
              <a:lnSpc>
                <a:spcPct val="200000"/>
              </a:lnSpc>
            </a:pPr>
            <a:r>
              <a:rPr lang="en-GB" sz="3200" b="1" dirty="0">
                <a:solidFill>
                  <a:schemeClr val="accent1"/>
                </a:solidFill>
              </a:rPr>
              <a:t>Structural </a:t>
            </a:r>
            <a:r>
              <a:rPr lang="en-GB" sz="3200" b="1" noProof="0" dirty="0">
                <a:solidFill>
                  <a:schemeClr val="accent1"/>
                </a:solidFill>
              </a:rPr>
              <a:t>Racism &amp; Stigma </a:t>
            </a:r>
          </a:p>
        </p:txBody>
      </p:sp>
      <p:grpSp>
        <p:nvGrpSpPr>
          <p:cNvPr id="35" name="Group 34">
            <a:extLst>
              <a:ext uri="{FF2B5EF4-FFF2-40B4-BE49-F238E27FC236}">
                <a16:creationId xmlns:a16="http://schemas.microsoft.com/office/drawing/2014/main" id="{DAE6C0E0-4F52-0672-106E-F2043844E0B8}"/>
              </a:ext>
            </a:extLst>
          </p:cNvPr>
          <p:cNvGrpSpPr/>
          <p:nvPr/>
        </p:nvGrpSpPr>
        <p:grpSpPr>
          <a:xfrm>
            <a:off x="938812" y="5165246"/>
            <a:ext cx="775853" cy="1027601"/>
            <a:chOff x="1274619" y="-1039091"/>
            <a:chExt cx="4497962" cy="5957455"/>
          </a:xfrm>
        </p:grpSpPr>
        <p:pic>
          <p:nvPicPr>
            <p:cNvPr id="24" name="Picture 23" descr="Shape&#10;&#10;Description automatically generated with low confidence">
              <a:extLst>
                <a:ext uri="{FF2B5EF4-FFF2-40B4-BE49-F238E27FC236}">
                  <a16:creationId xmlns:a16="http://schemas.microsoft.com/office/drawing/2014/main" id="{01AA0198-91A9-B069-2F59-A426F72C0B71}"/>
                </a:ext>
              </a:extLst>
            </p:cNvPr>
            <p:cNvPicPr>
              <a:picLocks noChangeAspect="1"/>
            </p:cNvPicPr>
            <p:nvPr/>
          </p:nvPicPr>
          <p:blipFill rotWithShape="1">
            <a:blip r:embed="rId3">
              <a:duotone>
                <a:schemeClr val="accent1">
                  <a:shade val="45000"/>
                  <a:satMod val="135000"/>
                </a:schemeClr>
                <a:prstClr val="white"/>
              </a:duotone>
            </a:blip>
            <a:srcRect l="18687" t="-3434" r="19697" b="16565"/>
            <a:stretch/>
          </p:blipFill>
          <p:spPr>
            <a:xfrm flipH="1">
              <a:off x="1274619" y="-1039091"/>
              <a:ext cx="4497962" cy="5957455"/>
            </a:xfrm>
            <a:prstGeom prst="rect">
              <a:avLst/>
            </a:prstGeom>
          </p:spPr>
        </p:pic>
        <p:pic>
          <p:nvPicPr>
            <p:cNvPr id="34" name="Picture 33" descr="Shape&#10;&#10;Description automatically generated with low confidence">
              <a:extLst>
                <a:ext uri="{FF2B5EF4-FFF2-40B4-BE49-F238E27FC236}">
                  <a16:creationId xmlns:a16="http://schemas.microsoft.com/office/drawing/2014/main" id="{ADDED23E-7BEF-BA75-57C5-80698B2E1C67}"/>
                </a:ext>
              </a:extLst>
            </p:cNvPr>
            <p:cNvPicPr>
              <a:picLocks noChangeAspect="1"/>
            </p:cNvPicPr>
            <p:nvPr/>
          </p:nvPicPr>
          <p:blipFill rotWithShape="1">
            <a:blip r:embed="rId4">
              <a:duotone>
                <a:schemeClr val="accent2">
                  <a:shade val="45000"/>
                  <a:satMod val="135000"/>
                </a:schemeClr>
                <a:prstClr val="white"/>
              </a:duotone>
            </a:blip>
            <a:srcRect l="22285" t="-635" r="24249" b="18816"/>
            <a:stretch/>
          </p:blipFill>
          <p:spPr>
            <a:xfrm>
              <a:off x="2803384" y="1665289"/>
              <a:ext cx="2059561" cy="3151723"/>
            </a:xfrm>
            <a:prstGeom prst="rect">
              <a:avLst/>
            </a:prstGeom>
          </p:spPr>
        </p:pic>
      </p:grpSp>
      <p:grpSp>
        <p:nvGrpSpPr>
          <p:cNvPr id="42" name="Group 41">
            <a:extLst>
              <a:ext uri="{FF2B5EF4-FFF2-40B4-BE49-F238E27FC236}">
                <a16:creationId xmlns:a16="http://schemas.microsoft.com/office/drawing/2014/main" id="{40CFC089-7428-C93F-EE7A-DEE7C49E7B6A}"/>
              </a:ext>
            </a:extLst>
          </p:cNvPr>
          <p:cNvGrpSpPr/>
          <p:nvPr/>
        </p:nvGrpSpPr>
        <p:grpSpPr>
          <a:xfrm>
            <a:off x="675942" y="4074842"/>
            <a:ext cx="1319882" cy="1319882"/>
            <a:chOff x="1023698" y="3646020"/>
            <a:chExt cx="1554784" cy="1554784"/>
          </a:xfrm>
        </p:grpSpPr>
        <p:sp>
          <p:nvSpPr>
            <p:cNvPr id="39" name="Oval 38">
              <a:extLst>
                <a:ext uri="{FF2B5EF4-FFF2-40B4-BE49-F238E27FC236}">
                  <a16:creationId xmlns:a16="http://schemas.microsoft.com/office/drawing/2014/main" id="{8D7B8397-730F-1692-56E6-2729E090181B}"/>
                </a:ext>
              </a:extLst>
            </p:cNvPr>
            <p:cNvSpPr/>
            <p:nvPr/>
          </p:nvSpPr>
          <p:spPr>
            <a:xfrm>
              <a:off x="1565564" y="4121224"/>
              <a:ext cx="466550" cy="5061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Shape&#10;&#10;Description automatically generated with low confidence">
              <a:extLst>
                <a:ext uri="{FF2B5EF4-FFF2-40B4-BE49-F238E27FC236}">
                  <a16:creationId xmlns:a16="http://schemas.microsoft.com/office/drawing/2014/main" id="{307F5531-A370-2BBF-C0CD-5B5444323A59}"/>
                </a:ext>
              </a:extLst>
            </p:cNvPr>
            <p:cNvPicPr>
              <a:picLocks noChangeAspect="1"/>
            </p:cNvPicPr>
            <p:nvPr/>
          </p:nvPicPr>
          <p:blipFill>
            <a:blip r:embed="rId5">
              <a:duotone>
                <a:schemeClr val="accent2">
                  <a:shade val="45000"/>
                  <a:satMod val="135000"/>
                </a:schemeClr>
                <a:prstClr val="white"/>
              </a:duotone>
            </a:blip>
            <a:stretch>
              <a:fillRect/>
            </a:stretch>
          </p:blipFill>
          <p:spPr>
            <a:xfrm>
              <a:off x="1023698" y="3646020"/>
              <a:ext cx="1554784" cy="1554784"/>
            </a:xfrm>
            <a:prstGeom prst="rect">
              <a:avLst/>
            </a:prstGeom>
          </p:spPr>
        </p:pic>
      </p:grpSp>
      <p:grpSp>
        <p:nvGrpSpPr>
          <p:cNvPr id="46" name="Group 45">
            <a:extLst>
              <a:ext uri="{FF2B5EF4-FFF2-40B4-BE49-F238E27FC236}">
                <a16:creationId xmlns:a16="http://schemas.microsoft.com/office/drawing/2014/main" id="{19D6726C-C80A-F517-E79E-BD04FF24745A}"/>
              </a:ext>
            </a:extLst>
          </p:cNvPr>
          <p:cNvGrpSpPr/>
          <p:nvPr/>
        </p:nvGrpSpPr>
        <p:grpSpPr>
          <a:xfrm>
            <a:off x="709892" y="3098375"/>
            <a:ext cx="1340485" cy="1027601"/>
            <a:chOff x="474658" y="2644328"/>
            <a:chExt cx="1868922" cy="1432695"/>
          </a:xfrm>
        </p:grpSpPr>
        <p:pic>
          <p:nvPicPr>
            <p:cNvPr id="44" name="Picture 43" descr="Shape&#10;&#10;Description automatically generated with low confidence">
              <a:extLst>
                <a:ext uri="{FF2B5EF4-FFF2-40B4-BE49-F238E27FC236}">
                  <a16:creationId xmlns:a16="http://schemas.microsoft.com/office/drawing/2014/main" id="{C8A67C53-BBDA-6635-C4C6-30CFF57B3DC9}"/>
                </a:ext>
              </a:extLst>
            </p:cNvPr>
            <p:cNvPicPr>
              <a:picLocks noChangeAspect="1"/>
            </p:cNvPicPr>
            <p:nvPr/>
          </p:nvPicPr>
          <p:blipFill rotWithShape="1">
            <a:blip r:embed="rId6">
              <a:duotone>
                <a:schemeClr val="accent1">
                  <a:shade val="45000"/>
                  <a:satMod val="135000"/>
                </a:schemeClr>
                <a:prstClr val="white"/>
              </a:duotone>
            </a:blip>
            <a:srcRect t="50192" b="19473"/>
            <a:stretch/>
          </p:blipFill>
          <p:spPr>
            <a:xfrm>
              <a:off x="487359" y="3513932"/>
              <a:ext cx="1856221" cy="563091"/>
            </a:xfrm>
            <a:prstGeom prst="rect">
              <a:avLst/>
            </a:prstGeom>
          </p:spPr>
        </p:pic>
        <p:pic>
          <p:nvPicPr>
            <p:cNvPr id="45" name="Picture 44" descr="Shape&#10;&#10;Description automatically generated with low confidence">
              <a:extLst>
                <a:ext uri="{FF2B5EF4-FFF2-40B4-BE49-F238E27FC236}">
                  <a16:creationId xmlns:a16="http://schemas.microsoft.com/office/drawing/2014/main" id="{E588A982-8BE8-BE89-5DB3-CCA5F4A507B7}"/>
                </a:ext>
              </a:extLst>
            </p:cNvPr>
            <p:cNvPicPr>
              <a:picLocks noChangeAspect="1"/>
            </p:cNvPicPr>
            <p:nvPr/>
          </p:nvPicPr>
          <p:blipFill rotWithShape="1">
            <a:blip r:embed="rId6">
              <a:duotone>
                <a:schemeClr val="accent2">
                  <a:shade val="45000"/>
                  <a:satMod val="135000"/>
                </a:schemeClr>
                <a:prstClr val="white"/>
              </a:duotone>
            </a:blip>
            <a:srcRect b="50750"/>
            <a:stretch/>
          </p:blipFill>
          <p:spPr>
            <a:xfrm>
              <a:off x="474658" y="2644328"/>
              <a:ext cx="1856221" cy="914200"/>
            </a:xfrm>
            <a:prstGeom prst="rect">
              <a:avLst/>
            </a:prstGeom>
          </p:spPr>
        </p:pic>
      </p:grpSp>
      <p:grpSp>
        <p:nvGrpSpPr>
          <p:cNvPr id="55" name="Group 54">
            <a:extLst>
              <a:ext uri="{FF2B5EF4-FFF2-40B4-BE49-F238E27FC236}">
                <a16:creationId xmlns:a16="http://schemas.microsoft.com/office/drawing/2014/main" id="{129CE181-6F0F-4692-C785-61A887366D1B}"/>
              </a:ext>
            </a:extLst>
          </p:cNvPr>
          <p:cNvGrpSpPr/>
          <p:nvPr/>
        </p:nvGrpSpPr>
        <p:grpSpPr>
          <a:xfrm>
            <a:off x="770024" y="1864082"/>
            <a:ext cx="1422400" cy="1258171"/>
            <a:chOff x="709892" y="1905026"/>
            <a:chExt cx="1422400" cy="1258171"/>
          </a:xfrm>
        </p:grpSpPr>
        <p:grpSp>
          <p:nvGrpSpPr>
            <p:cNvPr id="51" name="Group 50">
              <a:extLst>
                <a:ext uri="{FF2B5EF4-FFF2-40B4-BE49-F238E27FC236}">
                  <a16:creationId xmlns:a16="http://schemas.microsoft.com/office/drawing/2014/main" id="{CD18F48D-ADF4-1ED9-EF7E-9B33C8241AD0}"/>
                </a:ext>
              </a:extLst>
            </p:cNvPr>
            <p:cNvGrpSpPr/>
            <p:nvPr/>
          </p:nvGrpSpPr>
          <p:grpSpPr>
            <a:xfrm>
              <a:off x="1000125" y="2133600"/>
              <a:ext cx="546660" cy="600075"/>
              <a:chOff x="1000125" y="2133600"/>
              <a:chExt cx="546660" cy="600075"/>
            </a:xfrm>
          </p:grpSpPr>
          <p:sp>
            <p:nvSpPr>
              <p:cNvPr id="49" name="Rectangle 48">
                <a:extLst>
                  <a:ext uri="{FF2B5EF4-FFF2-40B4-BE49-F238E27FC236}">
                    <a16:creationId xmlns:a16="http://schemas.microsoft.com/office/drawing/2014/main" id="{CC02C8BB-5A5E-713D-048D-87F8B995F01F}"/>
                  </a:ext>
                </a:extLst>
              </p:cNvPr>
              <p:cNvSpPr/>
              <p:nvPr/>
            </p:nvSpPr>
            <p:spPr>
              <a:xfrm>
                <a:off x="1000125" y="2133600"/>
                <a:ext cx="492125" cy="6000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D34659-4818-2AD1-B6B4-DE5F66FBFF13}"/>
                  </a:ext>
                </a:extLst>
              </p:cNvPr>
              <p:cNvSpPr/>
              <p:nvPr/>
            </p:nvSpPr>
            <p:spPr>
              <a:xfrm flipH="1">
                <a:off x="1501066" y="2404901"/>
                <a:ext cx="45719" cy="2317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Picture 47" descr="Shape&#10;&#10;Description automatically generated with low confidence">
              <a:extLst>
                <a:ext uri="{FF2B5EF4-FFF2-40B4-BE49-F238E27FC236}">
                  <a16:creationId xmlns:a16="http://schemas.microsoft.com/office/drawing/2014/main" id="{8AF0D738-1869-1EE8-A4AA-661A2406898B}"/>
                </a:ext>
              </a:extLst>
            </p:cNvPr>
            <p:cNvPicPr>
              <a:picLocks noChangeAspect="1"/>
            </p:cNvPicPr>
            <p:nvPr/>
          </p:nvPicPr>
          <p:blipFill rotWithShape="1">
            <a:blip r:embed="rId7">
              <a:duotone>
                <a:schemeClr val="accent1">
                  <a:shade val="45000"/>
                  <a:satMod val="135000"/>
                </a:schemeClr>
                <a:prstClr val="white"/>
              </a:duotone>
            </a:blip>
            <a:srcRect b="11546"/>
            <a:stretch/>
          </p:blipFill>
          <p:spPr>
            <a:xfrm>
              <a:off x="709892" y="1905026"/>
              <a:ext cx="1422400" cy="1258171"/>
            </a:xfrm>
            <a:prstGeom prst="rect">
              <a:avLst/>
            </a:prstGeom>
          </p:spPr>
        </p:pic>
        <p:pic>
          <p:nvPicPr>
            <p:cNvPr id="54" name="Picture 53">
              <a:extLst>
                <a:ext uri="{FF2B5EF4-FFF2-40B4-BE49-F238E27FC236}">
                  <a16:creationId xmlns:a16="http://schemas.microsoft.com/office/drawing/2014/main" id="{A8423C5F-1807-6ADD-988D-F69B5AE2ECF0}"/>
                </a:ext>
              </a:extLst>
            </p:cNvPr>
            <p:cNvPicPr>
              <a:picLocks noChangeAspect="1"/>
            </p:cNvPicPr>
            <p:nvPr/>
          </p:nvPicPr>
          <p:blipFill>
            <a:blip r:embed="rId8">
              <a:duotone>
                <a:schemeClr val="accent2">
                  <a:shade val="45000"/>
                  <a:satMod val="135000"/>
                </a:schemeClr>
                <a:prstClr val="white"/>
              </a:duotone>
            </a:blip>
            <a:stretch>
              <a:fillRect/>
            </a:stretch>
          </p:blipFill>
          <p:spPr>
            <a:xfrm rot="18943545">
              <a:off x="1446772" y="2511854"/>
              <a:ext cx="588723" cy="69712"/>
            </a:xfrm>
            <a:prstGeom prst="rect">
              <a:avLst/>
            </a:prstGeom>
          </p:spPr>
        </p:pic>
      </p:grpSp>
    </p:spTree>
    <p:extLst>
      <p:ext uri="{BB962C8B-B14F-4D97-AF65-F5344CB8AC3E}">
        <p14:creationId xmlns:p14="http://schemas.microsoft.com/office/powerpoint/2010/main" val="15691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343580" y="441325"/>
            <a:ext cx="9405511" cy="1223964"/>
          </a:xfrm>
        </p:spPr>
        <p:txBody>
          <a:bodyPr>
            <a:normAutofit/>
          </a:bodyPr>
          <a:lstStyle/>
          <a:p>
            <a:r>
              <a:rPr lang="en-GB" sz="4000" dirty="0"/>
              <a:t>Lessons Learned Through Community Engagement </a:t>
            </a:r>
            <a:endParaRPr lang="en-GB" sz="3300" noProof="0" dirty="0">
              <a:solidFill>
                <a:schemeClr val="accent1"/>
              </a:solidFill>
            </a:endParaRPr>
          </a:p>
        </p:txBody>
      </p:sp>
      <p:sp>
        <p:nvSpPr>
          <p:cNvPr id="5" name="Content Placeholder 2">
            <a:extLst>
              <a:ext uri="{FF2B5EF4-FFF2-40B4-BE49-F238E27FC236}">
                <a16:creationId xmlns:a16="http://schemas.microsoft.com/office/drawing/2014/main" id="{DC40A2C3-6590-4E9D-E66B-AF59A8F1ECFD}"/>
              </a:ext>
            </a:extLst>
          </p:cNvPr>
          <p:cNvSpPr>
            <a:spLocks noGrp="1"/>
          </p:cNvSpPr>
          <p:nvPr>
            <p:ph sz="quarter" idx="13"/>
          </p:nvPr>
        </p:nvSpPr>
        <p:spPr>
          <a:xfrm>
            <a:off x="2313247" y="1881186"/>
            <a:ext cx="9405512" cy="4535489"/>
          </a:xfrm>
        </p:spPr>
        <p:txBody>
          <a:bodyPr>
            <a:normAutofit/>
          </a:bodyPr>
          <a:lstStyle/>
          <a:p>
            <a:pPr>
              <a:lnSpc>
                <a:spcPct val="200000"/>
              </a:lnSpc>
            </a:pPr>
            <a:r>
              <a:rPr lang="en-GB" sz="3200" b="1" dirty="0">
                <a:solidFill>
                  <a:schemeClr val="accent1"/>
                </a:solidFill>
              </a:rPr>
              <a:t>Informed Consent</a:t>
            </a:r>
          </a:p>
          <a:p>
            <a:pPr>
              <a:lnSpc>
                <a:spcPct val="200000"/>
              </a:lnSpc>
            </a:pPr>
            <a:r>
              <a:rPr lang="en-GB" sz="3200" b="1" dirty="0">
                <a:solidFill>
                  <a:schemeClr val="accent1"/>
                </a:solidFill>
              </a:rPr>
              <a:t>Science Communication &amp; Stigma</a:t>
            </a:r>
          </a:p>
          <a:p>
            <a:pPr>
              <a:lnSpc>
                <a:spcPct val="200000"/>
              </a:lnSpc>
            </a:pPr>
            <a:r>
              <a:rPr lang="en-GB" sz="3200" b="1" noProof="0" dirty="0">
                <a:solidFill>
                  <a:schemeClr val="accent1"/>
                </a:solidFill>
              </a:rPr>
              <a:t>Directionality &amp; Criminalization</a:t>
            </a:r>
          </a:p>
          <a:p>
            <a:pPr>
              <a:lnSpc>
                <a:spcPct val="200000"/>
              </a:lnSpc>
            </a:pPr>
            <a:r>
              <a:rPr lang="en-GB" sz="3200" b="1" noProof="0" dirty="0">
                <a:solidFill>
                  <a:schemeClr val="accent1"/>
                </a:solidFill>
              </a:rPr>
              <a:t>Structural Racism &amp; Stigma </a:t>
            </a:r>
          </a:p>
        </p:txBody>
      </p:sp>
      <p:grpSp>
        <p:nvGrpSpPr>
          <p:cNvPr id="35" name="Group 34">
            <a:extLst>
              <a:ext uri="{FF2B5EF4-FFF2-40B4-BE49-F238E27FC236}">
                <a16:creationId xmlns:a16="http://schemas.microsoft.com/office/drawing/2014/main" id="{DAE6C0E0-4F52-0672-106E-F2043844E0B8}"/>
              </a:ext>
            </a:extLst>
          </p:cNvPr>
          <p:cNvGrpSpPr/>
          <p:nvPr/>
        </p:nvGrpSpPr>
        <p:grpSpPr>
          <a:xfrm>
            <a:off x="938812" y="5165246"/>
            <a:ext cx="775853" cy="1027601"/>
            <a:chOff x="1274619" y="-1039091"/>
            <a:chExt cx="4497962" cy="5957455"/>
          </a:xfrm>
        </p:grpSpPr>
        <p:pic>
          <p:nvPicPr>
            <p:cNvPr id="24" name="Picture 23" descr="Shape&#10;&#10;Description automatically generated with low confidence">
              <a:extLst>
                <a:ext uri="{FF2B5EF4-FFF2-40B4-BE49-F238E27FC236}">
                  <a16:creationId xmlns:a16="http://schemas.microsoft.com/office/drawing/2014/main" id="{01AA0198-91A9-B069-2F59-A426F72C0B71}"/>
                </a:ext>
              </a:extLst>
            </p:cNvPr>
            <p:cNvPicPr>
              <a:picLocks noChangeAspect="1"/>
            </p:cNvPicPr>
            <p:nvPr/>
          </p:nvPicPr>
          <p:blipFill rotWithShape="1">
            <a:blip r:embed="rId3">
              <a:duotone>
                <a:schemeClr val="accent1">
                  <a:shade val="45000"/>
                  <a:satMod val="135000"/>
                </a:schemeClr>
                <a:prstClr val="white"/>
              </a:duotone>
            </a:blip>
            <a:srcRect l="18687" t="-3434" r="19697" b="16565"/>
            <a:stretch/>
          </p:blipFill>
          <p:spPr>
            <a:xfrm flipH="1">
              <a:off x="1274619" y="-1039091"/>
              <a:ext cx="4497962" cy="5957455"/>
            </a:xfrm>
            <a:prstGeom prst="rect">
              <a:avLst/>
            </a:prstGeom>
          </p:spPr>
        </p:pic>
        <p:pic>
          <p:nvPicPr>
            <p:cNvPr id="34" name="Picture 33" descr="Shape&#10;&#10;Description automatically generated with low confidence">
              <a:extLst>
                <a:ext uri="{FF2B5EF4-FFF2-40B4-BE49-F238E27FC236}">
                  <a16:creationId xmlns:a16="http://schemas.microsoft.com/office/drawing/2014/main" id="{ADDED23E-7BEF-BA75-57C5-80698B2E1C67}"/>
                </a:ext>
              </a:extLst>
            </p:cNvPr>
            <p:cNvPicPr>
              <a:picLocks noChangeAspect="1"/>
            </p:cNvPicPr>
            <p:nvPr/>
          </p:nvPicPr>
          <p:blipFill rotWithShape="1">
            <a:blip r:embed="rId4">
              <a:duotone>
                <a:schemeClr val="accent2">
                  <a:shade val="45000"/>
                  <a:satMod val="135000"/>
                </a:schemeClr>
                <a:prstClr val="white"/>
              </a:duotone>
            </a:blip>
            <a:srcRect l="22285" t="-635" r="24249" b="18816"/>
            <a:stretch/>
          </p:blipFill>
          <p:spPr>
            <a:xfrm>
              <a:off x="2803384" y="1665289"/>
              <a:ext cx="2059561" cy="3151723"/>
            </a:xfrm>
            <a:prstGeom prst="rect">
              <a:avLst/>
            </a:prstGeom>
          </p:spPr>
        </p:pic>
      </p:grpSp>
      <p:grpSp>
        <p:nvGrpSpPr>
          <p:cNvPr id="42" name="Group 41">
            <a:extLst>
              <a:ext uri="{FF2B5EF4-FFF2-40B4-BE49-F238E27FC236}">
                <a16:creationId xmlns:a16="http://schemas.microsoft.com/office/drawing/2014/main" id="{40CFC089-7428-C93F-EE7A-DEE7C49E7B6A}"/>
              </a:ext>
            </a:extLst>
          </p:cNvPr>
          <p:cNvGrpSpPr/>
          <p:nvPr/>
        </p:nvGrpSpPr>
        <p:grpSpPr>
          <a:xfrm>
            <a:off x="675942" y="4074842"/>
            <a:ext cx="1319882" cy="1319882"/>
            <a:chOff x="1023698" y="3646020"/>
            <a:chExt cx="1554784" cy="1554784"/>
          </a:xfrm>
        </p:grpSpPr>
        <p:sp>
          <p:nvSpPr>
            <p:cNvPr id="39" name="Oval 38">
              <a:extLst>
                <a:ext uri="{FF2B5EF4-FFF2-40B4-BE49-F238E27FC236}">
                  <a16:creationId xmlns:a16="http://schemas.microsoft.com/office/drawing/2014/main" id="{8D7B8397-730F-1692-56E6-2729E090181B}"/>
                </a:ext>
              </a:extLst>
            </p:cNvPr>
            <p:cNvSpPr/>
            <p:nvPr/>
          </p:nvSpPr>
          <p:spPr>
            <a:xfrm>
              <a:off x="1565564" y="4121224"/>
              <a:ext cx="466550" cy="5061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Shape&#10;&#10;Description automatically generated with low confidence">
              <a:extLst>
                <a:ext uri="{FF2B5EF4-FFF2-40B4-BE49-F238E27FC236}">
                  <a16:creationId xmlns:a16="http://schemas.microsoft.com/office/drawing/2014/main" id="{307F5531-A370-2BBF-C0CD-5B5444323A59}"/>
                </a:ext>
              </a:extLst>
            </p:cNvPr>
            <p:cNvPicPr>
              <a:picLocks noChangeAspect="1"/>
            </p:cNvPicPr>
            <p:nvPr/>
          </p:nvPicPr>
          <p:blipFill>
            <a:blip r:embed="rId5">
              <a:duotone>
                <a:schemeClr val="accent2">
                  <a:shade val="45000"/>
                  <a:satMod val="135000"/>
                </a:schemeClr>
                <a:prstClr val="white"/>
              </a:duotone>
            </a:blip>
            <a:stretch>
              <a:fillRect/>
            </a:stretch>
          </p:blipFill>
          <p:spPr>
            <a:xfrm>
              <a:off x="1023698" y="3646020"/>
              <a:ext cx="1554784" cy="1554784"/>
            </a:xfrm>
            <a:prstGeom prst="rect">
              <a:avLst/>
            </a:prstGeom>
          </p:spPr>
        </p:pic>
      </p:grpSp>
      <p:grpSp>
        <p:nvGrpSpPr>
          <p:cNvPr id="46" name="Group 45">
            <a:extLst>
              <a:ext uri="{FF2B5EF4-FFF2-40B4-BE49-F238E27FC236}">
                <a16:creationId xmlns:a16="http://schemas.microsoft.com/office/drawing/2014/main" id="{19D6726C-C80A-F517-E79E-BD04FF24745A}"/>
              </a:ext>
            </a:extLst>
          </p:cNvPr>
          <p:cNvGrpSpPr/>
          <p:nvPr/>
        </p:nvGrpSpPr>
        <p:grpSpPr>
          <a:xfrm>
            <a:off x="709892" y="3098375"/>
            <a:ext cx="1340485" cy="1027601"/>
            <a:chOff x="474658" y="2644328"/>
            <a:chExt cx="1868922" cy="1432695"/>
          </a:xfrm>
        </p:grpSpPr>
        <p:pic>
          <p:nvPicPr>
            <p:cNvPr id="44" name="Picture 43" descr="Shape&#10;&#10;Description automatically generated with low confidence">
              <a:extLst>
                <a:ext uri="{FF2B5EF4-FFF2-40B4-BE49-F238E27FC236}">
                  <a16:creationId xmlns:a16="http://schemas.microsoft.com/office/drawing/2014/main" id="{C8A67C53-BBDA-6635-C4C6-30CFF57B3DC9}"/>
                </a:ext>
              </a:extLst>
            </p:cNvPr>
            <p:cNvPicPr>
              <a:picLocks noChangeAspect="1"/>
            </p:cNvPicPr>
            <p:nvPr/>
          </p:nvPicPr>
          <p:blipFill rotWithShape="1">
            <a:blip r:embed="rId6">
              <a:duotone>
                <a:schemeClr val="accent1">
                  <a:shade val="45000"/>
                  <a:satMod val="135000"/>
                </a:schemeClr>
                <a:prstClr val="white"/>
              </a:duotone>
            </a:blip>
            <a:srcRect t="50192" b="19473"/>
            <a:stretch/>
          </p:blipFill>
          <p:spPr>
            <a:xfrm>
              <a:off x="487359" y="3513932"/>
              <a:ext cx="1856221" cy="563091"/>
            </a:xfrm>
            <a:prstGeom prst="rect">
              <a:avLst/>
            </a:prstGeom>
          </p:spPr>
        </p:pic>
        <p:pic>
          <p:nvPicPr>
            <p:cNvPr id="45" name="Picture 44" descr="Shape&#10;&#10;Description automatically generated with low confidence">
              <a:extLst>
                <a:ext uri="{FF2B5EF4-FFF2-40B4-BE49-F238E27FC236}">
                  <a16:creationId xmlns:a16="http://schemas.microsoft.com/office/drawing/2014/main" id="{E588A982-8BE8-BE89-5DB3-CCA5F4A507B7}"/>
                </a:ext>
              </a:extLst>
            </p:cNvPr>
            <p:cNvPicPr>
              <a:picLocks noChangeAspect="1"/>
            </p:cNvPicPr>
            <p:nvPr/>
          </p:nvPicPr>
          <p:blipFill rotWithShape="1">
            <a:blip r:embed="rId6">
              <a:duotone>
                <a:schemeClr val="accent2">
                  <a:shade val="45000"/>
                  <a:satMod val="135000"/>
                </a:schemeClr>
                <a:prstClr val="white"/>
              </a:duotone>
            </a:blip>
            <a:srcRect b="50750"/>
            <a:stretch/>
          </p:blipFill>
          <p:spPr>
            <a:xfrm>
              <a:off x="474658" y="2644328"/>
              <a:ext cx="1856221" cy="914200"/>
            </a:xfrm>
            <a:prstGeom prst="rect">
              <a:avLst/>
            </a:prstGeom>
          </p:spPr>
        </p:pic>
      </p:grpSp>
      <p:grpSp>
        <p:nvGrpSpPr>
          <p:cNvPr id="55" name="Group 54">
            <a:extLst>
              <a:ext uri="{FF2B5EF4-FFF2-40B4-BE49-F238E27FC236}">
                <a16:creationId xmlns:a16="http://schemas.microsoft.com/office/drawing/2014/main" id="{129CE181-6F0F-4692-C785-61A887366D1B}"/>
              </a:ext>
            </a:extLst>
          </p:cNvPr>
          <p:cNvGrpSpPr/>
          <p:nvPr/>
        </p:nvGrpSpPr>
        <p:grpSpPr>
          <a:xfrm>
            <a:off x="770024" y="1864082"/>
            <a:ext cx="1422400" cy="1258171"/>
            <a:chOff x="709892" y="1905026"/>
            <a:chExt cx="1422400" cy="1258171"/>
          </a:xfrm>
        </p:grpSpPr>
        <p:grpSp>
          <p:nvGrpSpPr>
            <p:cNvPr id="51" name="Group 50">
              <a:extLst>
                <a:ext uri="{FF2B5EF4-FFF2-40B4-BE49-F238E27FC236}">
                  <a16:creationId xmlns:a16="http://schemas.microsoft.com/office/drawing/2014/main" id="{CD18F48D-ADF4-1ED9-EF7E-9B33C8241AD0}"/>
                </a:ext>
              </a:extLst>
            </p:cNvPr>
            <p:cNvGrpSpPr/>
            <p:nvPr/>
          </p:nvGrpSpPr>
          <p:grpSpPr>
            <a:xfrm>
              <a:off x="1000125" y="2133600"/>
              <a:ext cx="546660" cy="600075"/>
              <a:chOff x="1000125" y="2133600"/>
              <a:chExt cx="546660" cy="600075"/>
            </a:xfrm>
          </p:grpSpPr>
          <p:sp>
            <p:nvSpPr>
              <p:cNvPr id="49" name="Rectangle 48">
                <a:extLst>
                  <a:ext uri="{FF2B5EF4-FFF2-40B4-BE49-F238E27FC236}">
                    <a16:creationId xmlns:a16="http://schemas.microsoft.com/office/drawing/2014/main" id="{CC02C8BB-5A5E-713D-048D-87F8B995F01F}"/>
                  </a:ext>
                </a:extLst>
              </p:cNvPr>
              <p:cNvSpPr/>
              <p:nvPr/>
            </p:nvSpPr>
            <p:spPr>
              <a:xfrm>
                <a:off x="1000125" y="2133600"/>
                <a:ext cx="492125" cy="6000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D34659-4818-2AD1-B6B4-DE5F66FBFF13}"/>
                  </a:ext>
                </a:extLst>
              </p:cNvPr>
              <p:cNvSpPr/>
              <p:nvPr/>
            </p:nvSpPr>
            <p:spPr>
              <a:xfrm flipH="1">
                <a:off x="1501066" y="2404901"/>
                <a:ext cx="45719" cy="2317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Picture 47" descr="Shape&#10;&#10;Description automatically generated with low confidence">
              <a:extLst>
                <a:ext uri="{FF2B5EF4-FFF2-40B4-BE49-F238E27FC236}">
                  <a16:creationId xmlns:a16="http://schemas.microsoft.com/office/drawing/2014/main" id="{8AF0D738-1869-1EE8-A4AA-661A2406898B}"/>
                </a:ext>
              </a:extLst>
            </p:cNvPr>
            <p:cNvPicPr>
              <a:picLocks noChangeAspect="1"/>
            </p:cNvPicPr>
            <p:nvPr/>
          </p:nvPicPr>
          <p:blipFill rotWithShape="1">
            <a:blip r:embed="rId7">
              <a:duotone>
                <a:schemeClr val="accent1">
                  <a:shade val="45000"/>
                  <a:satMod val="135000"/>
                </a:schemeClr>
                <a:prstClr val="white"/>
              </a:duotone>
            </a:blip>
            <a:srcRect b="11546"/>
            <a:stretch/>
          </p:blipFill>
          <p:spPr>
            <a:xfrm>
              <a:off x="709892" y="1905026"/>
              <a:ext cx="1422400" cy="1258171"/>
            </a:xfrm>
            <a:prstGeom prst="rect">
              <a:avLst/>
            </a:prstGeom>
          </p:spPr>
        </p:pic>
        <p:pic>
          <p:nvPicPr>
            <p:cNvPr id="54" name="Picture 53">
              <a:extLst>
                <a:ext uri="{FF2B5EF4-FFF2-40B4-BE49-F238E27FC236}">
                  <a16:creationId xmlns:a16="http://schemas.microsoft.com/office/drawing/2014/main" id="{A8423C5F-1807-6ADD-988D-F69B5AE2ECF0}"/>
                </a:ext>
              </a:extLst>
            </p:cNvPr>
            <p:cNvPicPr>
              <a:picLocks noChangeAspect="1"/>
            </p:cNvPicPr>
            <p:nvPr/>
          </p:nvPicPr>
          <p:blipFill>
            <a:blip r:embed="rId8">
              <a:duotone>
                <a:schemeClr val="accent2">
                  <a:shade val="45000"/>
                  <a:satMod val="135000"/>
                </a:schemeClr>
                <a:prstClr val="white"/>
              </a:duotone>
            </a:blip>
            <a:stretch>
              <a:fillRect/>
            </a:stretch>
          </p:blipFill>
          <p:spPr>
            <a:xfrm rot="18943545">
              <a:off x="1446772" y="2511854"/>
              <a:ext cx="588723" cy="69712"/>
            </a:xfrm>
            <a:prstGeom prst="rect">
              <a:avLst/>
            </a:prstGeom>
          </p:spPr>
        </p:pic>
      </p:grpSp>
      <p:sp>
        <p:nvSpPr>
          <p:cNvPr id="3" name="Rectangle 2">
            <a:extLst>
              <a:ext uri="{FF2B5EF4-FFF2-40B4-BE49-F238E27FC236}">
                <a16:creationId xmlns:a16="http://schemas.microsoft.com/office/drawing/2014/main" id="{E6975CF1-7021-982F-B8F5-0B1D7C640868}"/>
              </a:ext>
            </a:extLst>
          </p:cNvPr>
          <p:cNvSpPr/>
          <p:nvPr/>
        </p:nvSpPr>
        <p:spPr>
          <a:xfrm>
            <a:off x="559558" y="1665289"/>
            <a:ext cx="9949218" cy="2460687"/>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95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7CBCA5-504C-2B4D-5E52-B01DADE41DF0}"/>
              </a:ext>
            </a:extLst>
          </p:cNvPr>
          <p:cNvSpPr/>
          <p:nvPr/>
        </p:nvSpPr>
        <p:spPr>
          <a:xfrm>
            <a:off x="720194" y="1881185"/>
            <a:ext cx="10853107" cy="44751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343580" y="441325"/>
            <a:ext cx="9405511" cy="1223964"/>
          </a:xfrm>
        </p:spPr>
        <p:txBody>
          <a:bodyPr>
            <a:normAutofit/>
          </a:bodyPr>
          <a:lstStyle/>
          <a:p>
            <a:r>
              <a:rPr lang="en-GB" sz="4000" dirty="0"/>
              <a:t>Lessons Learned Through Community Engagement </a:t>
            </a:r>
            <a:endParaRPr lang="en-GB" sz="3300" noProof="0" dirty="0">
              <a:solidFill>
                <a:schemeClr val="accent1"/>
              </a:solidFill>
            </a:endParaRPr>
          </a:p>
        </p:txBody>
      </p:sp>
      <p:sp>
        <p:nvSpPr>
          <p:cNvPr id="5" name="Content Placeholder 2">
            <a:extLst>
              <a:ext uri="{FF2B5EF4-FFF2-40B4-BE49-F238E27FC236}">
                <a16:creationId xmlns:a16="http://schemas.microsoft.com/office/drawing/2014/main" id="{DC40A2C3-6590-4E9D-E66B-AF59A8F1ECFD}"/>
              </a:ext>
            </a:extLst>
          </p:cNvPr>
          <p:cNvSpPr>
            <a:spLocks noGrp="1"/>
          </p:cNvSpPr>
          <p:nvPr>
            <p:ph sz="quarter" idx="13"/>
          </p:nvPr>
        </p:nvSpPr>
        <p:spPr>
          <a:xfrm>
            <a:off x="2313247" y="1881186"/>
            <a:ext cx="9405512" cy="4535489"/>
          </a:xfrm>
        </p:spPr>
        <p:txBody>
          <a:bodyPr>
            <a:normAutofit/>
          </a:bodyPr>
          <a:lstStyle/>
          <a:p>
            <a:pPr>
              <a:lnSpc>
                <a:spcPct val="200000"/>
              </a:lnSpc>
            </a:pPr>
            <a:r>
              <a:rPr lang="en-GB" sz="3200" b="1" noProof="0" dirty="0">
                <a:solidFill>
                  <a:schemeClr val="accent1"/>
                </a:solidFill>
              </a:rPr>
              <a:t>Directionality &amp; Criminalization</a:t>
            </a:r>
          </a:p>
        </p:txBody>
      </p:sp>
      <p:grpSp>
        <p:nvGrpSpPr>
          <p:cNvPr id="42" name="Group 41">
            <a:extLst>
              <a:ext uri="{FF2B5EF4-FFF2-40B4-BE49-F238E27FC236}">
                <a16:creationId xmlns:a16="http://schemas.microsoft.com/office/drawing/2014/main" id="{40CFC089-7428-C93F-EE7A-DEE7C49E7B6A}"/>
              </a:ext>
            </a:extLst>
          </p:cNvPr>
          <p:cNvGrpSpPr/>
          <p:nvPr/>
        </p:nvGrpSpPr>
        <p:grpSpPr>
          <a:xfrm>
            <a:off x="720194" y="1881186"/>
            <a:ext cx="1319882" cy="1319882"/>
            <a:chOff x="1023698" y="3646020"/>
            <a:chExt cx="1554784" cy="1554784"/>
          </a:xfrm>
        </p:grpSpPr>
        <p:sp>
          <p:nvSpPr>
            <p:cNvPr id="39" name="Oval 38">
              <a:extLst>
                <a:ext uri="{FF2B5EF4-FFF2-40B4-BE49-F238E27FC236}">
                  <a16:creationId xmlns:a16="http://schemas.microsoft.com/office/drawing/2014/main" id="{8D7B8397-730F-1692-56E6-2729E090181B}"/>
                </a:ext>
              </a:extLst>
            </p:cNvPr>
            <p:cNvSpPr/>
            <p:nvPr/>
          </p:nvSpPr>
          <p:spPr>
            <a:xfrm>
              <a:off x="1565564" y="4121224"/>
              <a:ext cx="466550" cy="5061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Shape&#10;&#10;Description automatically generated with low confidence">
              <a:extLst>
                <a:ext uri="{FF2B5EF4-FFF2-40B4-BE49-F238E27FC236}">
                  <a16:creationId xmlns:a16="http://schemas.microsoft.com/office/drawing/2014/main" id="{307F5531-A370-2BBF-C0CD-5B5444323A59}"/>
                </a:ext>
              </a:extLst>
            </p:cNvPr>
            <p:cNvPicPr>
              <a:picLocks noChangeAspect="1"/>
            </p:cNvPicPr>
            <p:nvPr/>
          </p:nvPicPr>
          <p:blipFill>
            <a:blip r:embed="rId3">
              <a:duotone>
                <a:schemeClr val="accent2">
                  <a:shade val="45000"/>
                  <a:satMod val="135000"/>
                </a:schemeClr>
                <a:prstClr val="white"/>
              </a:duotone>
            </a:blip>
            <a:stretch>
              <a:fillRect/>
            </a:stretch>
          </p:blipFill>
          <p:spPr>
            <a:xfrm>
              <a:off x="1023698" y="3646020"/>
              <a:ext cx="1554784" cy="1554784"/>
            </a:xfrm>
            <a:prstGeom prst="rect">
              <a:avLst/>
            </a:prstGeom>
          </p:spPr>
        </p:pic>
      </p:grpSp>
      <p:sp>
        <p:nvSpPr>
          <p:cNvPr id="19" name="Content Placeholder 2">
            <a:extLst>
              <a:ext uri="{FF2B5EF4-FFF2-40B4-BE49-F238E27FC236}">
                <a16:creationId xmlns:a16="http://schemas.microsoft.com/office/drawing/2014/main" id="{861D674C-2915-6029-010D-5C6DC9B8C9A3}"/>
              </a:ext>
            </a:extLst>
          </p:cNvPr>
          <p:cNvSpPr txBox="1">
            <a:spLocks/>
          </p:cNvSpPr>
          <p:nvPr/>
        </p:nvSpPr>
        <p:spPr>
          <a:xfrm>
            <a:off x="980925" y="3063106"/>
            <a:ext cx="6430409" cy="3293244"/>
          </a:xfrm>
          <a:prstGeom prst="rect">
            <a:avLst/>
          </a:prstGeom>
        </p:spPr>
        <p:txBody>
          <a:bodyPr>
            <a:normAutofit fontScale="77500" lnSpcReduction="20000"/>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venir Next" panose="020B0503020202020204" pitchFamily="34" charset="0"/>
              </a:rPr>
              <a:t>What is </a:t>
            </a:r>
            <a:r>
              <a:rPr lang="en-US" sz="2400" b="1" dirty="0">
                <a:latin typeface="Avenir Next" panose="020B0503020202020204" pitchFamily="34" charset="0"/>
              </a:rPr>
              <a:t>directionality</a:t>
            </a:r>
            <a:r>
              <a:rPr lang="en-US" sz="2400" dirty="0">
                <a:latin typeface="Avenir Next" panose="020B0503020202020204" pitchFamily="34" charset="0"/>
              </a:rPr>
              <a:t>? </a:t>
            </a:r>
          </a:p>
          <a:p>
            <a:pPr lvl="1"/>
            <a:r>
              <a:rPr lang="en-US" sz="2000" dirty="0">
                <a:latin typeface="Avenir Next" panose="020B0503020202020204" pitchFamily="34" charset="0"/>
              </a:rPr>
              <a:t>Growing concerns about the use of HIV sequences to ”prove” direct transmission </a:t>
            </a:r>
          </a:p>
          <a:p>
            <a:pPr lvl="1"/>
            <a:r>
              <a:rPr lang="en-US" sz="2000" dirty="0">
                <a:latin typeface="Avenir Next" panose="020B0503020202020204" pitchFamily="34" charset="0"/>
              </a:rPr>
              <a:t>What are the implications for HIV criminalization cases?</a:t>
            </a:r>
          </a:p>
          <a:p>
            <a:endParaRPr lang="en-US" sz="600" dirty="0">
              <a:latin typeface="Avenir Next" panose="020B0503020202020204" pitchFamily="34" charset="0"/>
            </a:endParaRPr>
          </a:p>
          <a:p>
            <a:r>
              <a:rPr lang="en-US" sz="2400" dirty="0">
                <a:latin typeface="Avenir Next" panose="020B0503020202020204" pitchFamily="34" charset="0"/>
              </a:rPr>
              <a:t>Our method estimates a probability of transmission for all directional pairs of HIV sequences</a:t>
            </a:r>
          </a:p>
          <a:p>
            <a:pPr marL="342900" indent="-342900">
              <a:buFont typeface="Arial" panose="020B0604020202020204" pitchFamily="34" charset="0"/>
              <a:buChar char="•"/>
            </a:pPr>
            <a:r>
              <a:rPr lang="en-US" sz="2000" dirty="0">
                <a:latin typeface="Avenir Next" panose="020B0503020202020204" pitchFamily="34" charset="0"/>
              </a:rPr>
              <a:t>Although these are unreliable estimates of individual transmission probabilities, can be </a:t>
            </a:r>
            <a:r>
              <a:rPr lang="en-US" b="1" dirty="0">
                <a:latin typeface="Avenir Next" panose="020B0503020202020204" pitchFamily="34" charset="0"/>
              </a:rPr>
              <a:t>misinterpreted to prove</a:t>
            </a:r>
            <a:r>
              <a:rPr lang="en-US" dirty="0">
                <a:latin typeface="Avenir Next" panose="020B0503020202020204" pitchFamily="34" charset="0"/>
              </a:rPr>
              <a:t> transmission</a:t>
            </a:r>
            <a:endParaRPr lang="en-US" sz="2000" dirty="0">
              <a:latin typeface="Avenir Next" panose="020B0503020202020204" pitchFamily="34" charset="0"/>
            </a:endParaRPr>
          </a:p>
          <a:p>
            <a:pPr marL="342900" indent="-342900">
              <a:buFont typeface="Arial" panose="020B0604020202020204" pitchFamily="34" charset="0"/>
              <a:buChar char="•"/>
            </a:pPr>
            <a:r>
              <a:rPr lang="en-US" b="1" dirty="0">
                <a:latin typeface="Avenir Next" panose="020B0503020202020204" pitchFamily="34" charset="0"/>
              </a:rPr>
              <a:t>Data protections </a:t>
            </a:r>
            <a:r>
              <a:rPr lang="en-US" dirty="0">
                <a:latin typeface="Avenir Next" panose="020B0503020202020204" pitchFamily="34" charset="0"/>
              </a:rPr>
              <a:t>are perhaps not universal or consistent across localities, and importantly, are not made transparent to people living with HIV</a:t>
            </a:r>
            <a:endParaRPr lang="en-US" sz="2000" dirty="0">
              <a:latin typeface="Avenir Next" panose="020B0503020202020204" pitchFamily="34" charset="0"/>
            </a:endParaRPr>
          </a:p>
          <a:p>
            <a:endParaRPr lang="en-US" sz="2400" dirty="0">
              <a:latin typeface="Avenir Next" panose="020B0503020202020204" pitchFamily="34" charset="0"/>
            </a:endParaRPr>
          </a:p>
          <a:p>
            <a:pPr marL="457200" lvl="1" indent="0">
              <a:buFont typeface="Arial" panose="020B0604020202020204" pitchFamily="34" charset="0"/>
              <a:buNone/>
            </a:pPr>
            <a:endParaRPr lang="en-US" sz="2000" dirty="0">
              <a:latin typeface="Avenir Next" panose="020B0503020202020204" pitchFamily="34" charset="0"/>
            </a:endParaRPr>
          </a:p>
        </p:txBody>
      </p:sp>
      <p:grpSp>
        <p:nvGrpSpPr>
          <p:cNvPr id="8" name="Group 7">
            <a:extLst>
              <a:ext uri="{FF2B5EF4-FFF2-40B4-BE49-F238E27FC236}">
                <a16:creationId xmlns:a16="http://schemas.microsoft.com/office/drawing/2014/main" id="{9E0FDE0C-C737-B597-1EE5-0BE38DF5F1FE}"/>
              </a:ext>
            </a:extLst>
          </p:cNvPr>
          <p:cNvGrpSpPr/>
          <p:nvPr/>
        </p:nvGrpSpPr>
        <p:grpSpPr>
          <a:xfrm>
            <a:off x="13803350" y="2538390"/>
            <a:ext cx="5440948" cy="3160754"/>
            <a:chOff x="7875176" y="4237269"/>
            <a:chExt cx="5440948" cy="3160754"/>
          </a:xfrm>
        </p:grpSpPr>
        <p:grpSp>
          <p:nvGrpSpPr>
            <p:cNvPr id="13" name="Group 12">
              <a:extLst>
                <a:ext uri="{FF2B5EF4-FFF2-40B4-BE49-F238E27FC236}">
                  <a16:creationId xmlns:a16="http://schemas.microsoft.com/office/drawing/2014/main" id="{DC5C20FA-C0EE-AD1D-DF7E-0F247C2A8691}"/>
                </a:ext>
              </a:extLst>
            </p:cNvPr>
            <p:cNvGrpSpPr/>
            <p:nvPr/>
          </p:nvGrpSpPr>
          <p:grpSpPr>
            <a:xfrm>
              <a:off x="7875176" y="4237269"/>
              <a:ext cx="3611616" cy="3160754"/>
              <a:chOff x="7647389" y="2948722"/>
              <a:chExt cx="3611616" cy="3160754"/>
            </a:xfrm>
          </p:grpSpPr>
          <p:grpSp>
            <p:nvGrpSpPr>
              <p:cNvPr id="20" name="Group 19">
                <a:extLst>
                  <a:ext uri="{FF2B5EF4-FFF2-40B4-BE49-F238E27FC236}">
                    <a16:creationId xmlns:a16="http://schemas.microsoft.com/office/drawing/2014/main" id="{9B66FBE1-D953-9652-8778-EA50C2FEA14E}"/>
                  </a:ext>
                </a:extLst>
              </p:cNvPr>
              <p:cNvGrpSpPr/>
              <p:nvPr/>
            </p:nvGrpSpPr>
            <p:grpSpPr>
              <a:xfrm>
                <a:off x="7647389" y="2948722"/>
                <a:ext cx="3611616" cy="3149637"/>
                <a:chOff x="6950703" y="3130151"/>
                <a:chExt cx="3611616" cy="3149637"/>
              </a:xfrm>
            </p:grpSpPr>
            <p:sp>
              <p:nvSpPr>
                <p:cNvPr id="22" name="Rectangle 21">
                  <a:extLst>
                    <a:ext uri="{FF2B5EF4-FFF2-40B4-BE49-F238E27FC236}">
                      <a16:creationId xmlns:a16="http://schemas.microsoft.com/office/drawing/2014/main" id="{E878BF27-5B82-F71A-9CE4-DB5614A66CB0}"/>
                    </a:ext>
                  </a:extLst>
                </p:cNvPr>
                <p:cNvSpPr/>
                <p:nvPr/>
              </p:nvSpPr>
              <p:spPr>
                <a:xfrm>
                  <a:off x="6950703" y="3130151"/>
                  <a:ext cx="3611616" cy="314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screenshot of a computer&#10;&#10;Description automatically generated with low confidence">
                  <a:extLst>
                    <a:ext uri="{FF2B5EF4-FFF2-40B4-BE49-F238E27FC236}">
                      <a16:creationId xmlns:a16="http://schemas.microsoft.com/office/drawing/2014/main" id="{41991EB4-8110-8439-4577-3FAB36C9F6E9}"/>
                    </a:ext>
                  </a:extLst>
                </p:cNvPr>
                <p:cNvPicPr>
                  <a:picLocks noChangeAspect="1"/>
                </p:cNvPicPr>
                <p:nvPr/>
              </p:nvPicPr>
              <p:blipFill rotWithShape="1">
                <a:blip r:embed="rId4"/>
                <a:srcRect r="32300"/>
                <a:stretch/>
              </p:blipFill>
              <p:spPr>
                <a:xfrm>
                  <a:off x="6950703" y="3130152"/>
                  <a:ext cx="3611616" cy="2013348"/>
                </a:xfrm>
                <a:prstGeom prst="rect">
                  <a:avLst/>
                </a:prstGeom>
              </p:spPr>
            </p:pic>
            <p:pic>
              <p:nvPicPr>
                <p:cNvPr id="24" name="Picture 23" descr="A screenshot of a computer&#10;&#10;Description automatically generated with low confidence">
                  <a:extLst>
                    <a:ext uri="{FF2B5EF4-FFF2-40B4-BE49-F238E27FC236}">
                      <a16:creationId xmlns:a16="http://schemas.microsoft.com/office/drawing/2014/main" id="{E2DF8BAE-C04E-546F-07D3-A933EA4B7FA3}"/>
                    </a:ext>
                  </a:extLst>
                </p:cNvPr>
                <p:cNvPicPr>
                  <a:picLocks noChangeAspect="1"/>
                </p:cNvPicPr>
                <p:nvPr/>
              </p:nvPicPr>
              <p:blipFill rotWithShape="1">
                <a:blip r:embed="rId4"/>
                <a:srcRect l="68219" t="3632" r="1658" b="49689"/>
                <a:stretch/>
              </p:blipFill>
              <p:spPr>
                <a:xfrm>
                  <a:off x="7046335" y="5121002"/>
                  <a:ext cx="1607009" cy="939800"/>
                </a:xfrm>
                <a:prstGeom prst="rect">
                  <a:avLst/>
                </a:prstGeom>
              </p:spPr>
            </p:pic>
            <p:pic>
              <p:nvPicPr>
                <p:cNvPr id="25" name="Picture 24" descr="A screenshot of a computer&#10;&#10;Description automatically generated with low confidence">
                  <a:extLst>
                    <a:ext uri="{FF2B5EF4-FFF2-40B4-BE49-F238E27FC236}">
                      <a16:creationId xmlns:a16="http://schemas.microsoft.com/office/drawing/2014/main" id="{8CE95E35-E88D-DBFD-C961-9C7E038AFF24}"/>
                    </a:ext>
                  </a:extLst>
                </p:cNvPr>
                <p:cNvPicPr>
                  <a:picLocks noChangeAspect="1"/>
                </p:cNvPicPr>
                <p:nvPr/>
              </p:nvPicPr>
              <p:blipFill rotWithShape="1">
                <a:blip r:embed="rId4"/>
                <a:srcRect l="67743" t="49119" r="2134" b="4202"/>
                <a:stretch/>
              </p:blipFill>
              <p:spPr>
                <a:xfrm>
                  <a:off x="8756511" y="5120284"/>
                  <a:ext cx="1607009" cy="939800"/>
                </a:xfrm>
                <a:prstGeom prst="rect">
                  <a:avLst/>
                </a:prstGeom>
              </p:spPr>
            </p:pic>
          </p:grpSp>
          <p:sp>
            <p:nvSpPr>
              <p:cNvPr id="21" name="Rectangle 20">
                <a:extLst>
                  <a:ext uri="{FF2B5EF4-FFF2-40B4-BE49-F238E27FC236}">
                    <a16:creationId xmlns:a16="http://schemas.microsoft.com/office/drawing/2014/main" id="{78DD5065-5BEA-8DD1-F2FE-2B9FB50F8E66}"/>
                  </a:ext>
                </a:extLst>
              </p:cNvPr>
              <p:cNvSpPr/>
              <p:nvPr/>
            </p:nvSpPr>
            <p:spPr>
              <a:xfrm>
                <a:off x="7647389" y="5894032"/>
                <a:ext cx="3611616" cy="215444"/>
              </a:xfrm>
              <a:prstGeom prst="rect">
                <a:avLst/>
              </a:prstGeom>
            </p:spPr>
            <p:txBody>
              <a:bodyPr wrap="square">
                <a:spAutoFit/>
              </a:bodyPr>
              <a:lstStyle/>
              <a:p>
                <a:pPr algn="ctr"/>
                <a:r>
                  <a:rPr lang="en-US" sz="800" dirty="0">
                    <a:latin typeface="Avenir Next" panose="020B0503020202020204" pitchFamily="34" charset="0"/>
                  </a:rPr>
                  <a:t>Center for HIV Law &amp; Policy</a:t>
                </a:r>
              </a:p>
            </p:txBody>
          </p:sp>
        </p:grpSp>
        <p:sp>
          <p:nvSpPr>
            <p:cNvPr id="18" name="Content Placeholder 2">
              <a:extLst>
                <a:ext uri="{FF2B5EF4-FFF2-40B4-BE49-F238E27FC236}">
                  <a16:creationId xmlns:a16="http://schemas.microsoft.com/office/drawing/2014/main" id="{C277C1AD-F38A-5A87-969B-BA81072A9E84}"/>
                </a:ext>
              </a:extLst>
            </p:cNvPr>
            <p:cNvSpPr txBox="1">
              <a:spLocks/>
            </p:cNvSpPr>
            <p:nvPr/>
          </p:nvSpPr>
          <p:spPr>
            <a:xfrm>
              <a:off x="7875176" y="4259725"/>
              <a:ext cx="5440948" cy="458183"/>
            </a:xfrm>
            <a:prstGeom prst="rect">
              <a:avLst/>
            </a:prstGeom>
          </p:spPr>
          <p:txBody>
            <a:bodyPr>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Avenir Next" panose="020B0503020202020204" pitchFamily="34" charset="0"/>
                </a:rPr>
                <a:t>HIV is criminalized in 37 US states</a:t>
              </a:r>
            </a:p>
          </p:txBody>
        </p:sp>
      </p:grpSp>
      <p:grpSp>
        <p:nvGrpSpPr>
          <p:cNvPr id="38" name="Group 37">
            <a:extLst>
              <a:ext uri="{FF2B5EF4-FFF2-40B4-BE49-F238E27FC236}">
                <a16:creationId xmlns:a16="http://schemas.microsoft.com/office/drawing/2014/main" id="{54F6FC5E-39CD-2478-7498-6BB6F47DBCD9}"/>
              </a:ext>
            </a:extLst>
          </p:cNvPr>
          <p:cNvGrpSpPr/>
          <p:nvPr/>
        </p:nvGrpSpPr>
        <p:grpSpPr>
          <a:xfrm>
            <a:off x="13861880" y="6061233"/>
            <a:ext cx="3616276" cy="3160755"/>
            <a:chOff x="7608139" y="2917299"/>
            <a:chExt cx="3616276" cy="3160755"/>
          </a:xfrm>
        </p:grpSpPr>
        <p:sp>
          <p:nvSpPr>
            <p:cNvPr id="11" name="Rectangle 10">
              <a:extLst>
                <a:ext uri="{FF2B5EF4-FFF2-40B4-BE49-F238E27FC236}">
                  <a16:creationId xmlns:a16="http://schemas.microsoft.com/office/drawing/2014/main" id="{C4261EA0-15C8-CC7C-BC7C-DF7C2F66E349}"/>
                </a:ext>
              </a:extLst>
            </p:cNvPr>
            <p:cNvSpPr/>
            <p:nvPr/>
          </p:nvSpPr>
          <p:spPr>
            <a:xfrm>
              <a:off x="7610133" y="2917300"/>
              <a:ext cx="3611616" cy="314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A20D8F99-88A5-2AD3-179A-65CDC85369C8}"/>
                </a:ext>
              </a:extLst>
            </p:cNvPr>
            <p:cNvGrpSpPr/>
            <p:nvPr/>
          </p:nvGrpSpPr>
          <p:grpSpPr>
            <a:xfrm>
              <a:off x="7608139" y="2917299"/>
              <a:ext cx="3615604" cy="2296451"/>
              <a:chOff x="7608139" y="2917299"/>
              <a:chExt cx="3615604" cy="2296451"/>
            </a:xfrm>
          </p:grpSpPr>
          <p:pic>
            <p:nvPicPr>
              <p:cNvPr id="7" name="Picture 6" descr="A picture containing map&#10;&#10;Description automatically generated">
                <a:extLst>
                  <a:ext uri="{FF2B5EF4-FFF2-40B4-BE49-F238E27FC236}">
                    <a16:creationId xmlns:a16="http://schemas.microsoft.com/office/drawing/2014/main" id="{6657C16B-F818-6AFC-DD13-9663FC63EBE6}"/>
                  </a:ext>
                </a:extLst>
              </p:cNvPr>
              <p:cNvPicPr>
                <a:picLocks noChangeAspect="1"/>
              </p:cNvPicPr>
              <p:nvPr/>
            </p:nvPicPr>
            <p:blipFill rotWithShape="1">
              <a:blip r:embed="rId5"/>
              <a:srcRect l="8975" t="16945" r="10638" b="18572"/>
              <a:stretch/>
            </p:blipFill>
            <p:spPr>
              <a:xfrm>
                <a:off x="7613337" y="2954798"/>
                <a:ext cx="3610406" cy="2171420"/>
              </a:xfrm>
              <a:prstGeom prst="rect">
                <a:avLst/>
              </a:prstGeom>
            </p:spPr>
          </p:pic>
          <p:sp>
            <p:nvSpPr>
              <p:cNvPr id="26" name="Rectangle 25">
                <a:extLst>
                  <a:ext uri="{FF2B5EF4-FFF2-40B4-BE49-F238E27FC236}">
                    <a16:creationId xmlns:a16="http://schemas.microsoft.com/office/drawing/2014/main" id="{779F4D57-42B7-143C-AD89-9871BC359FF0}"/>
                  </a:ext>
                </a:extLst>
              </p:cNvPr>
              <p:cNvSpPr/>
              <p:nvPr/>
            </p:nvSpPr>
            <p:spPr>
              <a:xfrm>
                <a:off x="7610133" y="2917299"/>
                <a:ext cx="430781" cy="36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FA1FA49-2CA0-F39D-F6A3-692A05BAD433}"/>
                  </a:ext>
                </a:extLst>
              </p:cNvPr>
              <p:cNvSpPr/>
              <p:nvPr/>
            </p:nvSpPr>
            <p:spPr>
              <a:xfrm>
                <a:off x="7608139" y="3280228"/>
                <a:ext cx="251347" cy="1121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83DA459-2621-E4CC-5DFA-3C24A7F98848}"/>
                  </a:ext>
                </a:extLst>
              </p:cNvPr>
              <p:cNvSpPr/>
              <p:nvPr/>
            </p:nvSpPr>
            <p:spPr>
              <a:xfrm>
                <a:off x="7608139" y="4119900"/>
                <a:ext cx="341063" cy="36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58EC76C-E38E-31C6-7C04-BFDADD9B050A}"/>
                  </a:ext>
                </a:extLst>
              </p:cNvPr>
              <p:cNvSpPr/>
              <p:nvPr/>
            </p:nvSpPr>
            <p:spPr>
              <a:xfrm>
                <a:off x="9633967" y="2963516"/>
                <a:ext cx="1244490" cy="237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993E17D-1902-81DA-37D0-99066062AC74}"/>
                  </a:ext>
                </a:extLst>
              </p:cNvPr>
              <p:cNvSpPr/>
              <p:nvPr/>
            </p:nvSpPr>
            <p:spPr>
              <a:xfrm>
                <a:off x="11108482" y="3708400"/>
                <a:ext cx="113240" cy="150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18D7EB1-A67A-DB4C-02F6-E6F87F5FECF2}"/>
                  </a:ext>
                </a:extLst>
              </p:cNvPr>
              <p:cNvSpPr/>
              <p:nvPr/>
            </p:nvSpPr>
            <p:spPr>
              <a:xfrm>
                <a:off x="10864322" y="4580847"/>
                <a:ext cx="341063" cy="593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descr="A picture containing map&#10;&#10;Description automatically generated">
              <a:extLst>
                <a:ext uri="{FF2B5EF4-FFF2-40B4-BE49-F238E27FC236}">
                  <a16:creationId xmlns:a16="http://schemas.microsoft.com/office/drawing/2014/main" id="{09114C27-9113-E07A-DD76-7D1E2EF1FCD1}"/>
                </a:ext>
              </a:extLst>
            </p:cNvPr>
            <p:cNvPicPr>
              <a:picLocks noChangeAspect="1"/>
            </p:cNvPicPr>
            <p:nvPr/>
          </p:nvPicPr>
          <p:blipFill rotWithShape="1">
            <a:blip r:embed="rId5"/>
            <a:srcRect l="15688" t="80850" r="66121" b="2490"/>
            <a:stretch/>
          </p:blipFill>
          <p:spPr>
            <a:xfrm>
              <a:off x="7628716" y="5093523"/>
              <a:ext cx="1229155" cy="843998"/>
            </a:xfrm>
            <a:prstGeom prst="rect">
              <a:avLst/>
            </a:prstGeom>
          </p:spPr>
        </p:pic>
        <p:pic>
          <p:nvPicPr>
            <p:cNvPr id="34" name="Picture 33" descr="A picture containing map&#10;&#10;Description automatically generated">
              <a:extLst>
                <a:ext uri="{FF2B5EF4-FFF2-40B4-BE49-F238E27FC236}">
                  <a16:creationId xmlns:a16="http://schemas.microsoft.com/office/drawing/2014/main" id="{94F83957-CC60-A788-D350-3CABD42450AD}"/>
                </a:ext>
              </a:extLst>
            </p:cNvPr>
            <p:cNvPicPr>
              <a:picLocks noChangeAspect="1"/>
            </p:cNvPicPr>
            <p:nvPr/>
          </p:nvPicPr>
          <p:blipFill rotWithShape="1">
            <a:blip r:embed="rId5"/>
            <a:srcRect l="46446" t="80850" r="40788" b="2490"/>
            <a:stretch/>
          </p:blipFill>
          <p:spPr>
            <a:xfrm>
              <a:off x="8905281" y="5054994"/>
              <a:ext cx="862555" cy="843998"/>
            </a:xfrm>
            <a:prstGeom prst="rect">
              <a:avLst/>
            </a:prstGeom>
          </p:spPr>
        </p:pic>
        <p:pic>
          <p:nvPicPr>
            <p:cNvPr id="35" name="Picture 34" descr="A picture containing map&#10;&#10;Description automatically generated">
              <a:extLst>
                <a:ext uri="{FF2B5EF4-FFF2-40B4-BE49-F238E27FC236}">
                  <a16:creationId xmlns:a16="http://schemas.microsoft.com/office/drawing/2014/main" id="{58ECD8C7-8B11-350D-1837-6BEF695CAAE0}"/>
                </a:ext>
              </a:extLst>
            </p:cNvPr>
            <p:cNvPicPr>
              <a:picLocks noChangeAspect="1"/>
            </p:cNvPicPr>
            <p:nvPr/>
          </p:nvPicPr>
          <p:blipFill rotWithShape="1">
            <a:blip r:embed="rId5"/>
            <a:srcRect l="72905" t="80850" r="5216" b="2490"/>
            <a:stretch/>
          </p:blipFill>
          <p:spPr>
            <a:xfrm>
              <a:off x="9746109" y="5049521"/>
              <a:ext cx="1478306" cy="843998"/>
            </a:xfrm>
            <a:prstGeom prst="rect">
              <a:avLst/>
            </a:prstGeom>
          </p:spPr>
        </p:pic>
        <p:sp>
          <p:nvSpPr>
            <p:cNvPr id="36" name="Rectangle 35">
              <a:extLst>
                <a:ext uri="{FF2B5EF4-FFF2-40B4-BE49-F238E27FC236}">
                  <a16:creationId xmlns:a16="http://schemas.microsoft.com/office/drawing/2014/main" id="{F78D89C0-44A8-33FF-46B3-0C437F3497D8}"/>
                </a:ext>
              </a:extLst>
            </p:cNvPr>
            <p:cNvSpPr/>
            <p:nvPr/>
          </p:nvSpPr>
          <p:spPr>
            <a:xfrm>
              <a:off x="7610133" y="5862610"/>
              <a:ext cx="3611616" cy="215444"/>
            </a:xfrm>
            <a:prstGeom prst="rect">
              <a:avLst/>
            </a:prstGeom>
          </p:spPr>
          <p:txBody>
            <a:bodyPr wrap="square">
              <a:spAutoFit/>
            </a:bodyPr>
            <a:lstStyle/>
            <a:p>
              <a:pPr algn="ctr"/>
              <a:r>
                <a:rPr lang="en-US" sz="800" dirty="0">
                  <a:latin typeface="Avenir Next" panose="020B0503020202020204" pitchFamily="34" charset="0"/>
                </a:rPr>
                <a:t>Center for HIV Law &amp; Policy</a:t>
              </a:r>
            </a:p>
          </p:txBody>
        </p:sp>
      </p:grpSp>
      <p:sp>
        <p:nvSpPr>
          <p:cNvPr id="6" name="Rectangle 5">
            <a:extLst>
              <a:ext uri="{FF2B5EF4-FFF2-40B4-BE49-F238E27FC236}">
                <a16:creationId xmlns:a16="http://schemas.microsoft.com/office/drawing/2014/main" id="{8421A530-CA14-DB97-12A3-C281ADCD2878}"/>
              </a:ext>
            </a:extLst>
          </p:cNvPr>
          <p:cNvSpPr/>
          <p:nvPr/>
        </p:nvSpPr>
        <p:spPr>
          <a:xfrm>
            <a:off x="7562801" y="2794521"/>
            <a:ext cx="3611616" cy="3358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Map&#10;&#10;Description automatically generated">
            <a:extLst>
              <a:ext uri="{FF2B5EF4-FFF2-40B4-BE49-F238E27FC236}">
                <a16:creationId xmlns:a16="http://schemas.microsoft.com/office/drawing/2014/main" id="{B3AF87AF-2E49-9746-9888-746592648F05}"/>
              </a:ext>
            </a:extLst>
          </p:cNvPr>
          <p:cNvPicPr>
            <a:picLocks noChangeAspect="1"/>
          </p:cNvPicPr>
          <p:nvPr/>
        </p:nvPicPr>
        <p:blipFill>
          <a:blip r:embed="rId6"/>
          <a:stretch>
            <a:fillRect/>
          </a:stretch>
        </p:blipFill>
        <p:spPr>
          <a:xfrm>
            <a:off x="7668364" y="3151272"/>
            <a:ext cx="3448799" cy="2997054"/>
          </a:xfrm>
          <a:prstGeom prst="rect">
            <a:avLst/>
          </a:prstGeom>
        </p:spPr>
      </p:pic>
      <p:sp>
        <p:nvSpPr>
          <p:cNvPr id="10" name="TextBox 9">
            <a:extLst>
              <a:ext uri="{FF2B5EF4-FFF2-40B4-BE49-F238E27FC236}">
                <a16:creationId xmlns:a16="http://schemas.microsoft.com/office/drawing/2014/main" id="{2FEA279C-54B7-E978-5145-22AEBC1C3A60}"/>
              </a:ext>
            </a:extLst>
          </p:cNvPr>
          <p:cNvSpPr txBox="1"/>
          <p:nvPr/>
        </p:nvSpPr>
        <p:spPr>
          <a:xfrm>
            <a:off x="7562802" y="2850703"/>
            <a:ext cx="3611616" cy="523220"/>
          </a:xfrm>
          <a:prstGeom prst="rect">
            <a:avLst/>
          </a:prstGeom>
          <a:noFill/>
        </p:spPr>
        <p:txBody>
          <a:bodyPr wrap="square">
            <a:spAutoFit/>
          </a:bodyPr>
          <a:lstStyle/>
          <a:p>
            <a:pPr algn="ctr"/>
            <a:r>
              <a:rPr lang="en-US" sz="1400" b="1" dirty="0">
                <a:latin typeface="Avenir Next" panose="020B0503020202020204" pitchFamily="34" charset="0"/>
              </a:rPr>
              <a:t>HIV is criminalized in over 30 states </a:t>
            </a:r>
          </a:p>
          <a:p>
            <a:pPr algn="ctr"/>
            <a:r>
              <a:rPr lang="en-US" sz="1400" b="1" dirty="0">
                <a:latin typeface="Avenir Next" panose="020B0503020202020204" pitchFamily="34" charset="0"/>
              </a:rPr>
              <a:t>in the US</a:t>
            </a:r>
            <a:endParaRPr lang="en-US" sz="1400" b="1" dirty="0"/>
          </a:p>
        </p:txBody>
      </p:sp>
    </p:spTree>
    <p:extLst>
      <p:ext uri="{BB962C8B-B14F-4D97-AF65-F5344CB8AC3E}">
        <p14:creationId xmlns:p14="http://schemas.microsoft.com/office/powerpoint/2010/main" val="4033552598"/>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5E06B7-DDBB-4F17-98CB-021724843583}">
  <ds:schemaRefs>
    <ds:schemaRef ds:uri="http://schemas.microsoft.com/office/2006/metadata/properties"/>
    <ds:schemaRef ds:uri="http://schemas.microsoft.com/office/infopath/2007/PartnerControls"/>
    <ds:schemaRef ds:uri="250929fa-9806-4449-af20-7947085fa170"/>
    <ds:schemaRef ds:uri="8f9d799d-7b27-4542-a589-fc3f0c3bda80"/>
  </ds:schemaRefs>
</ds:datastoreItem>
</file>

<file path=customXml/itemProps2.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E358E3-F537-49EA-96FA-BFF5DD230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AIDS2022</Template>
  <TotalTime>1614</TotalTime>
  <Words>3362</Words>
  <Application>Microsoft Macintosh PowerPoint</Application>
  <PresentationFormat>Widescreen</PresentationFormat>
  <Paragraphs>272</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Verdana</vt:lpstr>
      <vt:lpstr>Courier New</vt:lpstr>
      <vt:lpstr>Symbol</vt:lpstr>
      <vt:lpstr>Avenir Next</vt:lpstr>
      <vt:lpstr>Calibri</vt:lpstr>
      <vt:lpstr>Arial</vt:lpstr>
      <vt:lpstr>AIDS2022</vt:lpstr>
      <vt:lpstr>Lessons Learned from Community Engagement in   HIV Phylogenetic Research</vt:lpstr>
      <vt:lpstr>Conflict of interest disclosure</vt:lpstr>
      <vt:lpstr>Overview of Talk</vt:lpstr>
      <vt:lpstr>Original Study: What is the Role of Assortativity in Sustaining HIV Disparities?</vt:lpstr>
      <vt:lpstr>Original Study: Phylodynamic Modelling of HIV Transmission</vt:lpstr>
      <vt:lpstr>Why We Paused:  Rapidly Evolving Discourse on MHS</vt:lpstr>
      <vt:lpstr>Lessons Learned Through Community Engagement </vt:lpstr>
      <vt:lpstr>Lessons Learned Through Community Engagement </vt:lpstr>
      <vt:lpstr>Lessons Learned Through Community Engagement </vt:lpstr>
      <vt:lpstr>Lessons Learned Through Community Engagement </vt:lpstr>
      <vt:lpstr>Deciding Not to Publish</vt:lpstr>
      <vt:lpstr>Conclusions</vt:lpstr>
      <vt:lpstr>Opportunities for Advocacy by Researchers</vt:lpstr>
      <vt:lpstr>Opportunities for Advocacy by Researchers</vt:lpstr>
      <vt:lpstr>Opportunities for Advocacy by Researchers</vt:lpstr>
      <vt:lpstr>Opportunities for Advocacy by Researchers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Diana M Tordoff</dc:creator>
  <cp:lastModifiedBy>Diana M Tordoff</cp:lastModifiedBy>
  <cp:revision>32</cp:revision>
  <dcterms:created xsi:type="dcterms:W3CDTF">2022-06-18T19:44:35Z</dcterms:created>
  <dcterms:modified xsi:type="dcterms:W3CDTF">2022-08-01T17:46:48Z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