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 id="2147483683" r:id="rId5"/>
  </p:sldMasterIdLst>
  <p:notesMasterIdLst>
    <p:notesMasterId r:id="rId23"/>
  </p:notesMasterIdLst>
  <p:sldIdLst>
    <p:sldId id="1053" r:id="rId6"/>
    <p:sldId id="1337" r:id="rId7"/>
    <p:sldId id="1344" r:id="rId8"/>
    <p:sldId id="1294" r:id="rId9"/>
    <p:sldId id="1348" r:id="rId10"/>
    <p:sldId id="1315" r:id="rId11"/>
    <p:sldId id="1340" r:id="rId12"/>
    <p:sldId id="1328" r:id="rId13"/>
    <p:sldId id="1341" r:id="rId14"/>
    <p:sldId id="1339" r:id="rId15"/>
    <p:sldId id="1306" r:id="rId16"/>
    <p:sldId id="1338" r:id="rId17"/>
    <p:sldId id="1321" r:id="rId18"/>
    <p:sldId id="1329" r:id="rId19"/>
    <p:sldId id="1350" r:id="rId20"/>
    <p:sldId id="1221" r:id="rId21"/>
    <p:sldId id="960" r:id="rId22"/>
  </p:sldIdLst>
  <p:sldSz cx="12192000" cy="6858000"/>
  <p:notesSz cx="6858000" cy="9144000"/>
  <p:embeddedFontLst>
    <p:embeddedFont>
      <p:font typeface="Avenir Next LT Pro Light" panose="020B0304020202020204" pitchFamily="34" charset="0"/>
      <p:regular r:id="rId24"/>
      <p: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ind" panose="02000000000000000000" pitchFamily="2" charset="0"/>
      <p:regular r:id="rId32"/>
      <p:bold r:id="rId33"/>
    </p:embeddedFont>
    <p:embeddedFont>
      <p:font typeface="Speak Pro" panose="020B0504020101020102"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D1545F-A976-D9F9-D68B-9FF94540DE88}" name="Lifutso Motsieloa" initials="LM" userId="S::Lifutso@sanac.org.za::a984b078-d7c5-46d7-8a59-a2a92d2d84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0A253-8488-492B-99DB-22ADF4250421}" v="2231" dt="2022-07-22T19:10:23.3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6"/>
    <p:restoredTop sz="86235" autoAdjust="0"/>
  </p:normalViewPr>
  <p:slideViewPr>
    <p:cSldViewPr snapToGrid="0" snapToObjects="1">
      <p:cViewPr varScale="1">
        <p:scale>
          <a:sx n="57" d="100"/>
          <a:sy n="57" d="100"/>
        </p:scale>
        <p:origin x="53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swana-Mafuya, Metse" userId="7bbecf49-38ef-45c5-ab86-eba03fb03f3d" providerId="ADAL" clId="{37C0A253-8488-492B-99DB-22ADF4250421}"/>
    <pc:docChg chg="undo custSel addSld delSld modSld">
      <pc:chgData name="Phaswana-Mafuya, Metse" userId="7bbecf49-38ef-45c5-ab86-eba03fb03f3d" providerId="ADAL" clId="{37C0A253-8488-492B-99DB-22ADF4250421}" dt="2022-07-22T19:10:23.355" v="4025" actId="20577"/>
      <pc:docMkLst>
        <pc:docMk/>
      </pc:docMkLst>
      <pc:sldChg chg="modSp mod">
        <pc:chgData name="Phaswana-Mafuya, Metse" userId="7bbecf49-38ef-45c5-ab86-eba03fb03f3d" providerId="ADAL" clId="{37C0A253-8488-492B-99DB-22ADF4250421}" dt="2022-07-22T16:55:08.381" v="3864" actId="20577"/>
        <pc:sldMkLst>
          <pc:docMk/>
          <pc:sldMk cId="2293781428" sldId="960"/>
        </pc:sldMkLst>
        <pc:spChg chg="mod">
          <ac:chgData name="Phaswana-Mafuya, Metse" userId="7bbecf49-38ef-45c5-ab86-eba03fb03f3d" providerId="ADAL" clId="{37C0A253-8488-492B-99DB-22ADF4250421}" dt="2022-07-22T16:47:29.503" v="3807" actId="255"/>
          <ac:spMkLst>
            <pc:docMk/>
            <pc:sldMk cId="2293781428" sldId="960"/>
            <ac:spMk id="2" creationId="{00000000-0000-0000-0000-000000000000}"/>
          </ac:spMkLst>
        </pc:spChg>
        <pc:spChg chg="mod">
          <ac:chgData name="Phaswana-Mafuya, Metse" userId="7bbecf49-38ef-45c5-ab86-eba03fb03f3d" providerId="ADAL" clId="{37C0A253-8488-492B-99DB-22ADF4250421}" dt="2022-07-22T16:55:08.381" v="3864" actId="20577"/>
          <ac:spMkLst>
            <pc:docMk/>
            <pc:sldMk cId="2293781428" sldId="960"/>
            <ac:spMk id="3" creationId="{00000000-0000-0000-0000-000000000000}"/>
          </ac:spMkLst>
        </pc:spChg>
      </pc:sldChg>
      <pc:sldChg chg="modSp mod">
        <pc:chgData name="Phaswana-Mafuya, Metse" userId="7bbecf49-38ef-45c5-ab86-eba03fb03f3d" providerId="ADAL" clId="{37C0A253-8488-492B-99DB-22ADF4250421}" dt="2022-07-22T19:09:42.135" v="4012" actId="20577"/>
        <pc:sldMkLst>
          <pc:docMk/>
          <pc:sldMk cId="2252237247" sldId="1294"/>
        </pc:sldMkLst>
        <pc:spChg chg="mod">
          <ac:chgData name="Phaswana-Mafuya, Metse" userId="7bbecf49-38ef-45c5-ab86-eba03fb03f3d" providerId="ADAL" clId="{37C0A253-8488-492B-99DB-22ADF4250421}" dt="2022-07-22T19:09:42.135" v="4012" actId="20577"/>
          <ac:spMkLst>
            <pc:docMk/>
            <pc:sldMk cId="2252237247" sldId="1294"/>
            <ac:spMk id="15" creationId="{B3EB4878-5521-34D0-293B-F4BF1D01049F}"/>
          </ac:spMkLst>
        </pc:spChg>
        <pc:graphicFrameChg chg="mod modGraphic">
          <ac:chgData name="Phaswana-Mafuya, Metse" userId="7bbecf49-38ef-45c5-ab86-eba03fb03f3d" providerId="ADAL" clId="{37C0A253-8488-492B-99DB-22ADF4250421}" dt="2022-07-22T16:48:42.174" v="3837" actId="207"/>
          <ac:graphicFrameMkLst>
            <pc:docMk/>
            <pc:sldMk cId="2252237247" sldId="1294"/>
            <ac:graphicFrameMk id="6" creationId="{9A7EE493-9AE2-658C-17F2-B847077176A2}"/>
          </ac:graphicFrameMkLst>
        </pc:graphicFrameChg>
      </pc:sldChg>
      <pc:sldChg chg="modSp mod">
        <pc:chgData name="Phaswana-Mafuya, Metse" userId="7bbecf49-38ef-45c5-ab86-eba03fb03f3d" providerId="ADAL" clId="{37C0A253-8488-492B-99DB-22ADF4250421}" dt="2022-07-22T19:07:02.002" v="3957" actId="14100"/>
        <pc:sldMkLst>
          <pc:docMk/>
          <pc:sldMk cId="4178806638" sldId="1306"/>
        </pc:sldMkLst>
        <pc:spChg chg="mod">
          <ac:chgData name="Phaswana-Mafuya, Metse" userId="7bbecf49-38ef-45c5-ab86-eba03fb03f3d" providerId="ADAL" clId="{37C0A253-8488-492B-99DB-22ADF4250421}" dt="2022-07-22T14:15:47.342" v="61" actId="6549"/>
          <ac:spMkLst>
            <pc:docMk/>
            <pc:sldMk cId="4178806638" sldId="1306"/>
            <ac:spMk id="4" creationId="{2DEEAD4D-BE11-4BBB-BFFD-21BDD5A6C925}"/>
          </ac:spMkLst>
        </pc:spChg>
        <pc:spChg chg="mod">
          <ac:chgData name="Phaswana-Mafuya, Metse" userId="7bbecf49-38ef-45c5-ab86-eba03fb03f3d" providerId="ADAL" clId="{37C0A253-8488-492B-99DB-22ADF4250421}" dt="2022-07-22T19:07:02.002" v="3957" actId="14100"/>
          <ac:spMkLst>
            <pc:docMk/>
            <pc:sldMk cId="4178806638" sldId="1306"/>
            <ac:spMk id="10" creationId="{D0729AC0-D806-F200-8C87-51D9EECF0301}"/>
          </ac:spMkLst>
        </pc:spChg>
      </pc:sldChg>
      <pc:sldChg chg="modSp mod modNotesTx">
        <pc:chgData name="Phaswana-Mafuya, Metse" userId="7bbecf49-38ef-45c5-ab86-eba03fb03f3d" providerId="ADAL" clId="{37C0A253-8488-492B-99DB-22ADF4250421}" dt="2022-07-22T16:36:11.324" v="3731" actId="20577"/>
        <pc:sldMkLst>
          <pc:docMk/>
          <pc:sldMk cId="1251571285" sldId="1315"/>
        </pc:sldMkLst>
        <pc:spChg chg="mod">
          <ac:chgData name="Phaswana-Mafuya, Metse" userId="7bbecf49-38ef-45c5-ab86-eba03fb03f3d" providerId="ADAL" clId="{37C0A253-8488-492B-99DB-22ADF4250421}" dt="2022-07-22T14:59:00.552" v="1261" actId="6549"/>
          <ac:spMkLst>
            <pc:docMk/>
            <pc:sldMk cId="1251571285" sldId="1315"/>
            <ac:spMk id="3" creationId="{54C022EE-20E1-42F6-9DD5-221B497FAE6F}"/>
          </ac:spMkLst>
        </pc:spChg>
        <pc:spChg chg="mod">
          <ac:chgData name="Phaswana-Mafuya, Metse" userId="7bbecf49-38ef-45c5-ab86-eba03fb03f3d" providerId="ADAL" clId="{37C0A253-8488-492B-99DB-22ADF4250421}" dt="2022-07-22T16:36:11.324" v="3731" actId="20577"/>
          <ac:spMkLst>
            <pc:docMk/>
            <pc:sldMk cId="1251571285" sldId="1315"/>
            <ac:spMk id="9" creationId="{7565CDD5-A92F-43A5-D24A-ADFEDBFB0E41}"/>
          </ac:spMkLst>
        </pc:spChg>
        <pc:graphicFrameChg chg="mod">
          <ac:chgData name="Phaswana-Mafuya, Metse" userId="7bbecf49-38ef-45c5-ab86-eba03fb03f3d" providerId="ADAL" clId="{37C0A253-8488-492B-99DB-22ADF4250421}" dt="2022-07-22T15:17:08.262" v="1910" actId="113"/>
          <ac:graphicFrameMkLst>
            <pc:docMk/>
            <pc:sldMk cId="1251571285" sldId="1315"/>
            <ac:graphicFrameMk id="5" creationId="{3A65CBD0-D2D5-A8D4-2772-A01AF77FA24F}"/>
          </ac:graphicFrameMkLst>
        </pc:graphicFrameChg>
      </pc:sldChg>
      <pc:sldChg chg="modSp mod modNotesTx">
        <pc:chgData name="Phaswana-Mafuya, Metse" userId="7bbecf49-38ef-45c5-ab86-eba03fb03f3d" providerId="ADAL" clId="{37C0A253-8488-492B-99DB-22ADF4250421}" dt="2022-07-22T19:05:55.864" v="3932" actId="14100"/>
        <pc:sldMkLst>
          <pc:docMk/>
          <pc:sldMk cId="3457453405" sldId="1321"/>
        </pc:sldMkLst>
        <pc:spChg chg="mod">
          <ac:chgData name="Phaswana-Mafuya, Metse" userId="7bbecf49-38ef-45c5-ab86-eba03fb03f3d" providerId="ADAL" clId="{37C0A253-8488-492B-99DB-22ADF4250421}" dt="2022-07-22T15:52:28.869" v="3085" actId="255"/>
          <ac:spMkLst>
            <pc:docMk/>
            <pc:sldMk cId="3457453405" sldId="1321"/>
            <ac:spMk id="5" creationId="{5C6EEFBF-E660-4D0A-BC25-1CFC3644FF09}"/>
          </ac:spMkLst>
        </pc:spChg>
        <pc:spChg chg="mod">
          <ac:chgData name="Phaswana-Mafuya, Metse" userId="7bbecf49-38ef-45c5-ab86-eba03fb03f3d" providerId="ADAL" clId="{37C0A253-8488-492B-99DB-22ADF4250421}" dt="2022-07-22T19:05:55.864" v="3932" actId="14100"/>
          <ac:spMkLst>
            <pc:docMk/>
            <pc:sldMk cId="3457453405" sldId="1321"/>
            <ac:spMk id="12" creationId="{ADD5A0EF-888B-4C92-B2EA-91D01A164A5A}"/>
          </ac:spMkLst>
        </pc:spChg>
        <pc:graphicFrameChg chg="mod">
          <ac:chgData name="Phaswana-Mafuya, Metse" userId="7bbecf49-38ef-45c5-ab86-eba03fb03f3d" providerId="ADAL" clId="{37C0A253-8488-492B-99DB-22ADF4250421}" dt="2022-07-22T16:56:46.255" v="3882" actId="20577"/>
          <ac:graphicFrameMkLst>
            <pc:docMk/>
            <pc:sldMk cId="3457453405" sldId="1321"/>
            <ac:graphicFrameMk id="8" creationId="{22B5B11B-1C5E-8E8F-0D49-460B4EB70DE6}"/>
          </ac:graphicFrameMkLst>
        </pc:graphicFrameChg>
      </pc:sldChg>
      <pc:sldChg chg="modSp mod">
        <pc:chgData name="Phaswana-Mafuya, Metse" userId="7bbecf49-38ef-45c5-ab86-eba03fb03f3d" providerId="ADAL" clId="{37C0A253-8488-492B-99DB-22ADF4250421}" dt="2022-07-22T19:10:23.355" v="4025" actId="20577"/>
        <pc:sldMkLst>
          <pc:docMk/>
          <pc:sldMk cId="3071135742" sldId="1328"/>
        </pc:sldMkLst>
        <pc:spChg chg="mod">
          <ac:chgData name="Phaswana-Mafuya, Metse" userId="7bbecf49-38ef-45c5-ab86-eba03fb03f3d" providerId="ADAL" clId="{37C0A253-8488-492B-99DB-22ADF4250421}" dt="2022-07-22T14:15:13.320" v="25" actId="6549"/>
          <ac:spMkLst>
            <pc:docMk/>
            <pc:sldMk cId="3071135742" sldId="1328"/>
            <ac:spMk id="3" creationId="{D047CC81-C296-4906-912A-CF42D4E7620F}"/>
          </ac:spMkLst>
        </pc:spChg>
        <pc:spChg chg="mod">
          <ac:chgData name="Phaswana-Mafuya, Metse" userId="7bbecf49-38ef-45c5-ab86-eba03fb03f3d" providerId="ADAL" clId="{37C0A253-8488-492B-99DB-22ADF4250421}" dt="2022-07-22T19:09:26.560" v="4011" actId="20577"/>
          <ac:spMkLst>
            <pc:docMk/>
            <pc:sldMk cId="3071135742" sldId="1328"/>
            <ac:spMk id="10" creationId="{590F8EFF-3727-D933-31A1-4A2F1749B3E6}"/>
          </ac:spMkLst>
        </pc:spChg>
        <pc:graphicFrameChg chg="mod modGraphic">
          <ac:chgData name="Phaswana-Mafuya, Metse" userId="7bbecf49-38ef-45c5-ab86-eba03fb03f3d" providerId="ADAL" clId="{37C0A253-8488-492B-99DB-22ADF4250421}" dt="2022-07-22T19:10:23.355" v="4025" actId="20577"/>
          <ac:graphicFrameMkLst>
            <pc:docMk/>
            <pc:sldMk cId="3071135742" sldId="1328"/>
            <ac:graphicFrameMk id="9" creationId="{0BB45C58-4F3D-D787-291B-A907156CC4A8}"/>
          </ac:graphicFrameMkLst>
        </pc:graphicFrameChg>
      </pc:sldChg>
      <pc:sldChg chg="modSp mod modNotesTx">
        <pc:chgData name="Phaswana-Mafuya, Metse" userId="7bbecf49-38ef-45c5-ab86-eba03fb03f3d" providerId="ADAL" clId="{37C0A253-8488-492B-99DB-22ADF4250421}" dt="2022-07-22T19:05:42.078" v="3931" actId="14100"/>
        <pc:sldMkLst>
          <pc:docMk/>
          <pc:sldMk cId="3526470420" sldId="1329"/>
        </pc:sldMkLst>
        <pc:spChg chg="mod">
          <ac:chgData name="Phaswana-Mafuya, Metse" userId="7bbecf49-38ef-45c5-ab86-eba03fb03f3d" providerId="ADAL" clId="{37C0A253-8488-492B-99DB-22ADF4250421}" dt="2022-07-22T15:53:33.427" v="3113" actId="6549"/>
          <ac:spMkLst>
            <pc:docMk/>
            <pc:sldMk cId="3526470420" sldId="1329"/>
            <ac:spMk id="3" creationId="{C824F305-B205-4F27-9D23-CE5C28557A4D}"/>
          </ac:spMkLst>
        </pc:spChg>
        <pc:spChg chg="mod">
          <ac:chgData name="Phaswana-Mafuya, Metse" userId="7bbecf49-38ef-45c5-ab86-eba03fb03f3d" providerId="ADAL" clId="{37C0A253-8488-492B-99DB-22ADF4250421}" dt="2022-07-22T19:05:42.078" v="3931" actId="14100"/>
          <ac:spMkLst>
            <pc:docMk/>
            <pc:sldMk cId="3526470420" sldId="1329"/>
            <ac:spMk id="8" creationId="{0160AA9C-B839-7C8D-287B-69C82C4EE982}"/>
          </ac:spMkLst>
        </pc:spChg>
        <pc:graphicFrameChg chg="mod">
          <ac:chgData name="Phaswana-Mafuya, Metse" userId="7bbecf49-38ef-45c5-ab86-eba03fb03f3d" providerId="ADAL" clId="{37C0A253-8488-492B-99DB-22ADF4250421}" dt="2022-07-22T16:57:08.529" v="3885" actId="20577"/>
          <ac:graphicFrameMkLst>
            <pc:docMk/>
            <pc:sldMk cId="3526470420" sldId="1329"/>
            <ac:graphicFrameMk id="13" creationId="{FABD2E2F-55B6-9CB2-B03E-0ED43E7343BA}"/>
          </ac:graphicFrameMkLst>
        </pc:graphicFrameChg>
      </pc:sldChg>
      <pc:sldChg chg="modSp mod">
        <pc:chgData name="Phaswana-Mafuya, Metse" userId="7bbecf49-38ef-45c5-ab86-eba03fb03f3d" providerId="ADAL" clId="{37C0A253-8488-492B-99DB-22ADF4250421}" dt="2022-07-22T16:11:08.315" v="3500" actId="14100"/>
        <pc:sldMkLst>
          <pc:docMk/>
          <pc:sldMk cId="1851664369" sldId="1337"/>
        </pc:sldMkLst>
        <pc:spChg chg="mod">
          <ac:chgData name="Phaswana-Mafuya, Metse" userId="7bbecf49-38ef-45c5-ab86-eba03fb03f3d" providerId="ADAL" clId="{37C0A253-8488-492B-99DB-22ADF4250421}" dt="2022-07-22T16:11:08.315" v="3500" actId="14100"/>
          <ac:spMkLst>
            <pc:docMk/>
            <pc:sldMk cId="1851664369" sldId="1337"/>
            <ac:spMk id="3" creationId="{37B0BF36-FA39-4BFC-9A04-13C10CC25259}"/>
          </ac:spMkLst>
        </pc:spChg>
      </pc:sldChg>
      <pc:sldChg chg="modSp mod">
        <pc:chgData name="Phaswana-Mafuya, Metse" userId="7bbecf49-38ef-45c5-ab86-eba03fb03f3d" providerId="ADAL" clId="{37C0A253-8488-492B-99DB-22ADF4250421}" dt="2022-07-22T19:06:14.870" v="3955" actId="20577"/>
        <pc:sldMkLst>
          <pc:docMk/>
          <pc:sldMk cId="2516311941" sldId="1338"/>
        </pc:sldMkLst>
        <pc:spChg chg="mod">
          <ac:chgData name="Phaswana-Mafuya, Metse" userId="7bbecf49-38ef-45c5-ab86-eba03fb03f3d" providerId="ADAL" clId="{37C0A253-8488-492B-99DB-22ADF4250421}" dt="2022-07-22T15:41:25.396" v="2586" actId="6549"/>
          <ac:spMkLst>
            <pc:docMk/>
            <pc:sldMk cId="2516311941" sldId="1338"/>
            <ac:spMk id="3" creationId="{8E6C7A4E-EEB9-4BEA-B8A5-EFD7A11040B2}"/>
          </ac:spMkLst>
        </pc:spChg>
        <pc:spChg chg="mod">
          <ac:chgData name="Phaswana-Mafuya, Metse" userId="7bbecf49-38ef-45c5-ab86-eba03fb03f3d" providerId="ADAL" clId="{37C0A253-8488-492B-99DB-22ADF4250421}" dt="2022-07-22T19:06:14.870" v="3955" actId="20577"/>
          <ac:spMkLst>
            <pc:docMk/>
            <pc:sldMk cId="2516311941" sldId="1338"/>
            <ac:spMk id="8" creationId="{68175894-21F2-0E02-59DE-82152AB8C1A3}"/>
          </ac:spMkLst>
        </pc:spChg>
        <pc:graphicFrameChg chg="mod">
          <ac:chgData name="Phaswana-Mafuya, Metse" userId="7bbecf49-38ef-45c5-ab86-eba03fb03f3d" providerId="ADAL" clId="{37C0A253-8488-492B-99DB-22ADF4250421}" dt="2022-07-22T16:44:19.168" v="3792" actId="33524"/>
          <ac:graphicFrameMkLst>
            <pc:docMk/>
            <pc:sldMk cId="2516311941" sldId="1338"/>
            <ac:graphicFrameMk id="12" creationId="{0195419A-7C65-4960-AF35-2B0F3250DB07}"/>
          </ac:graphicFrameMkLst>
        </pc:graphicFrameChg>
      </pc:sldChg>
      <pc:sldChg chg="modSp mod modNotesTx">
        <pc:chgData name="Phaswana-Mafuya, Metse" userId="7bbecf49-38ef-45c5-ab86-eba03fb03f3d" providerId="ADAL" clId="{37C0A253-8488-492B-99DB-22ADF4250421}" dt="2022-07-22T16:56:21.715" v="3874" actId="20577"/>
        <pc:sldMkLst>
          <pc:docMk/>
          <pc:sldMk cId="1893644629" sldId="1339"/>
        </pc:sldMkLst>
        <pc:spChg chg="mod">
          <ac:chgData name="Phaswana-Mafuya, Metse" userId="7bbecf49-38ef-45c5-ab86-eba03fb03f3d" providerId="ADAL" clId="{37C0A253-8488-492B-99DB-22ADF4250421}" dt="2022-07-22T15:40:42.117" v="2573" actId="20577"/>
          <ac:spMkLst>
            <pc:docMk/>
            <pc:sldMk cId="1893644629" sldId="1339"/>
            <ac:spMk id="3" creationId="{E34D4954-1209-4C75-844F-B1B8086DF900}"/>
          </ac:spMkLst>
        </pc:spChg>
        <pc:spChg chg="mod">
          <ac:chgData name="Phaswana-Mafuya, Metse" userId="7bbecf49-38ef-45c5-ab86-eba03fb03f3d" providerId="ADAL" clId="{37C0A253-8488-492B-99DB-22ADF4250421}" dt="2022-07-22T16:37:59.066" v="3752" actId="207"/>
          <ac:spMkLst>
            <pc:docMk/>
            <pc:sldMk cId="1893644629" sldId="1339"/>
            <ac:spMk id="8" creationId="{23E012B1-9263-0161-D424-C252592B616B}"/>
          </ac:spMkLst>
        </pc:spChg>
        <pc:graphicFrameChg chg="mod">
          <ac:chgData name="Phaswana-Mafuya, Metse" userId="7bbecf49-38ef-45c5-ab86-eba03fb03f3d" providerId="ADAL" clId="{37C0A253-8488-492B-99DB-22ADF4250421}" dt="2022-07-22T16:56:21.715" v="3874" actId="20577"/>
          <ac:graphicFrameMkLst>
            <pc:docMk/>
            <pc:sldMk cId="1893644629" sldId="1339"/>
            <ac:graphicFrameMk id="10" creationId="{7B18E7C5-4D82-81FC-2093-1D81F5B33627}"/>
          </ac:graphicFrameMkLst>
        </pc:graphicFrameChg>
      </pc:sldChg>
      <pc:sldChg chg="modSp mod">
        <pc:chgData name="Phaswana-Mafuya, Metse" userId="7bbecf49-38ef-45c5-ab86-eba03fb03f3d" providerId="ADAL" clId="{37C0A253-8488-492B-99DB-22ADF4250421}" dt="2022-07-22T16:36:34.124" v="3735" actId="207"/>
        <pc:sldMkLst>
          <pc:docMk/>
          <pc:sldMk cId="1495219422" sldId="1340"/>
        </pc:sldMkLst>
        <pc:spChg chg="mod">
          <ac:chgData name="Phaswana-Mafuya, Metse" userId="7bbecf49-38ef-45c5-ab86-eba03fb03f3d" providerId="ADAL" clId="{37C0A253-8488-492B-99DB-22ADF4250421}" dt="2022-07-22T14:14:53.615" v="11" actId="6549"/>
          <ac:spMkLst>
            <pc:docMk/>
            <pc:sldMk cId="1495219422" sldId="1340"/>
            <ac:spMk id="3" creationId="{03BFBE72-24EB-4678-8D0F-1299400C268E}"/>
          </ac:spMkLst>
        </pc:spChg>
        <pc:spChg chg="mod">
          <ac:chgData name="Phaswana-Mafuya, Metse" userId="7bbecf49-38ef-45c5-ab86-eba03fb03f3d" providerId="ADAL" clId="{37C0A253-8488-492B-99DB-22ADF4250421}" dt="2022-07-22T16:36:34.124" v="3735" actId="207"/>
          <ac:spMkLst>
            <pc:docMk/>
            <pc:sldMk cId="1495219422" sldId="1340"/>
            <ac:spMk id="14" creationId="{E0C15FF4-2D11-392B-140C-716872E5A286}"/>
          </ac:spMkLst>
        </pc:spChg>
        <pc:graphicFrameChg chg="mod">
          <ac:chgData name="Phaswana-Mafuya, Metse" userId="7bbecf49-38ef-45c5-ab86-eba03fb03f3d" providerId="ADAL" clId="{37C0A253-8488-492B-99DB-22ADF4250421}" dt="2022-07-22T15:24:44.476" v="1994" actId="20577"/>
          <ac:graphicFrameMkLst>
            <pc:docMk/>
            <pc:sldMk cId="1495219422" sldId="1340"/>
            <ac:graphicFrameMk id="15" creationId="{CE982127-ABE9-A629-CC80-0566ED47DAE3}"/>
          </ac:graphicFrameMkLst>
        </pc:graphicFrameChg>
      </pc:sldChg>
      <pc:sldChg chg="modSp mod modNotesTx">
        <pc:chgData name="Phaswana-Mafuya, Metse" userId="7bbecf49-38ef-45c5-ab86-eba03fb03f3d" providerId="ADAL" clId="{37C0A253-8488-492B-99DB-22ADF4250421}" dt="2022-07-22T16:37:31.090" v="3746" actId="207"/>
        <pc:sldMkLst>
          <pc:docMk/>
          <pc:sldMk cId="3619987683" sldId="1341"/>
        </pc:sldMkLst>
        <pc:spChg chg="mod">
          <ac:chgData name="Phaswana-Mafuya, Metse" userId="7bbecf49-38ef-45c5-ab86-eba03fb03f3d" providerId="ADAL" clId="{37C0A253-8488-492B-99DB-22ADF4250421}" dt="2022-07-22T14:15:28.994" v="37" actId="6549"/>
          <ac:spMkLst>
            <pc:docMk/>
            <pc:sldMk cId="3619987683" sldId="1341"/>
            <ac:spMk id="3" creationId="{562213E1-D9EB-4A37-87AD-0630A681A457}"/>
          </ac:spMkLst>
        </pc:spChg>
        <pc:spChg chg="mod">
          <ac:chgData name="Phaswana-Mafuya, Metse" userId="7bbecf49-38ef-45c5-ab86-eba03fb03f3d" providerId="ADAL" clId="{37C0A253-8488-492B-99DB-22ADF4250421}" dt="2022-07-22T16:37:31.090" v="3746" actId="207"/>
          <ac:spMkLst>
            <pc:docMk/>
            <pc:sldMk cId="3619987683" sldId="1341"/>
            <ac:spMk id="16" creationId="{14ED2B0A-9E77-0F05-E214-A10C871CA793}"/>
          </ac:spMkLst>
        </pc:spChg>
        <pc:graphicFrameChg chg="mod">
          <ac:chgData name="Phaswana-Mafuya, Metse" userId="7bbecf49-38ef-45c5-ab86-eba03fb03f3d" providerId="ADAL" clId="{37C0A253-8488-492B-99DB-22ADF4250421}" dt="2022-07-22T15:39:13.956" v="2508" actId="20577"/>
          <ac:graphicFrameMkLst>
            <pc:docMk/>
            <pc:sldMk cId="3619987683" sldId="1341"/>
            <ac:graphicFrameMk id="17" creationId="{9EC8B447-F997-7B1E-67FF-0BA3CDF067AD}"/>
          </ac:graphicFrameMkLst>
        </pc:graphicFrameChg>
      </pc:sldChg>
      <pc:sldChg chg="modSp mod">
        <pc:chgData name="Phaswana-Mafuya, Metse" userId="7bbecf49-38ef-45c5-ab86-eba03fb03f3d" providerId="ADAL" clId="{37C0A253-8488-492B-99DB-22ADF4250421}" dt="2022-07-22T19:09:51.027" v="4014" actId="27636"/>
        <pc:sldMkLst>
          <pc:docMk/>
          <pc:sldMk cId="48249184" sldId="1344"/>
        </pc:sldMkLst>
        <pc:spChg chg="mod">
          <ac:chgData name="Phaswana-Mafuya, Metse" userId="7bbecf49-38ef-45c5-ab86-eba03fb03f3d" providerId="ADAL" clId="{37C0A253-8488-492B-99DB-22ADF4250421}" dt="2022-07-22T19:09:51.027" v="4014" actId="27636"/>
          <ac:spMkLst>
            <pc:docMk/>
            <pc:sldMk cId="48249184" sldId="1344"/>
            <ac:spMk id="9" creationId="{B0F9D08C-7CD5-EB42-37E7-F33FD2225CC0}"/>
          </ac:spMkLst>
        </pc:spChg>
        <pc:graphicFrameChg chg="mod modGraphic">
          <ac:chgData name="Phaswana-Mafuya, Metse" userId="7bbecf49-38ef-45c5-ab86-eba03fb03f3d" providerId="ADAL" clId="{37C0A253-8488-492B-99DB-22ADF4250421}" dt="2022-07-22T16:47:52.996" v="3810" actId="207"/>
          <ac:graphicFrameMkLst>
            <pc:docMk/>
            <pc:sldMk cId="48249184" sldId="1344"/>
            <ac:graphicFrameMk id="5" creationId="{C4F15759-3496-90DC-8B16-B67FE1C8AEEC}"/>
          </ac:graphicFrameMkLst>
        </pc:graphicFrameChg>
      </pc:sldChg>
      <pc:sldChg chg="modSp">
        <pc:chgData name="Phaswana-Mafuya, Metse" userId="7bbecf49-38ef-45c5-ab86-eba03fb03f3d" providerId="ADAL" clId="{37C0A253-8488-492B-99DB-22ADF4250421}" dt="2022-07-22T16:50:56.312" v="3857" actId="20577"/>
        <pc:sldMkLst>
          <pc:docMk/>
          <pc:sldMk cId="3669020524" sldId="1348"/>
        </pc:sldMkLst>
        <pc:graphicFrameChg chg="mod">
          <ac:chgData name="Phaswana-Mafuya, Metse" userId="7bbecf49-38ef-45c5-ab86-eba03fb03f3d" providerId="ADAL" clId="{37C0A253-8488-492B-99DB-22ADF4250421}" dt="2022-07-22T16:50:56.312" v="3857" actId="20577"/>
          <ac:graphicFrameMkLst>
            <pc:docMk/>
            <pc:sldMk cId="3669020524" sldId="1348"/>
            <ac:graphicFrameMk id="5" creationId="{CBC9583E-98C7-F88B-C96A-C01F7EBC7AEE}"/>
          </ac:graphicFrameMkLst>
        </pc:graphicFrameChg>
      </pc:sldChg>
      <pc:sldChg chg="modSp mod modNotesTx">
        <pc:chgData name="Phaswana-Mafuya, Metse" userId="7bbecf49-38ef-45c5-ab86-eba03fb03f3d" providerId="ADAL" clId="{37C0A253-8488-492B-99DB-22ADF4250421}" dt="2022-07-22T19:04:07.960" v="3888" actId="6549"/>
        <pc:sldMkLst>
          <pc:docMk/>
          <pc:sldMk cId="1830581376" sldId="1350"/>
        </pc:sldMkLst>
        <pc:spChg chg="mod">
          <ac:chgData name="Phaswana-Mafuya, Metse" userId="7bbecf49-38ef-45c5-ab86-eba03fb03f3d" providerId="ADAL" clId="{37C0A253-8488-492B-99DB-22ADF4250421}" dt="2022-07-22T19:03:55.730" v="3886" actId="14100"/>
          <ac:spMkLst>
            <pc:docMk/>
            <pc:sldMk cId="1830581376" sldId="1350"/>
            <ac:spMk id="4" creationId="{7243CA3E-50AB-491B-B1E7-4E13B4194D87}"/>
          </ac:spMkLst>
        </pc:spChg>
        <pc:spChg chg="mod">
          <ac:chgData name="Phaswana-Mafuya, Metse" userId="7bbecf49-38ef-45c5-ab86-eba03fb03f3d" providerId="ADAL" clId="{37C0A253-8488-492B-99DB-22ADF4250421}" dt="2022-07-22T19:04:07.960" v="3888" actId="6549"/>
          <ac:spMkLst>
            <pc:docMk/>
            <pc:sldMk cId="1830581376" sldId="1350"/>
            <ac:spMk id="10" creationId="{5ADD1882-9E4A-3E62-5F36-CF69CBCCE08A}"/>
          </ac:spMkLst>
        </pc:spChg>
        <pc:graphicFrameChg chg="mod">
          <ac:chgData name="Phaswana-Mafuya, Metse" userId="7bbecf49-38ef-45c5-ab86-eba03fb03f3d" providerId="ADAL" clId="{37C0A253-8488-492B-99DB-22ADF4250421}" dt="2022-07-22T16:45:18.362" v="3800" actId="255"/>
          <ac:graphicFrameMkLst>
            <pc:docMk/>
            <pc:sldMk cId="1830581376" sldId="1350"/>
            <ac:graphicFrameMk id="6" creationId="{A8060F6E-7968-F4E5-E6AF-E4069561FAF0}"/>
          </ac:graphicFrameMkLst>
        </pc:graphicFrameChg>
      </pc:sldChg>
      <pc:sldChg chg="new del">
        <pc:chgData name="Phaswana-Mafuya, Metse" userId="7bbecf49-38ef-45c5-ab86-eba03fb03f3d" providerId="ADAL" clId="{37C0A253-8488-492B-99DB-22ADF4250421}" dt="2022-07-22T14:20:19.849" v="138" actId="47"/>
        <pc:sldMkLst>
          <pc:docMk/>
          <pc:sldMk cId="979913548" sldId="13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7859C-012E-4858-AC72-E3C4F7CB029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EE3632E-BFB0-487E-B15E-443F142885A7}">
      <dgm:prSet custT="1"/>
      <dgm:spPr/>
      <dgm:t>
        <a:bodyPr/>
        <a:lstStyle/>
        <a:p>
          <a:r>
            <a:rPr lang="en-ZA" sz="1600" b="0" dirty="0">
              <a:solidFill>
                <a:schemeClr val="accent1"/>
              </a:solidFill>
            </a:rPr>
            <a:t>This presentation </a:t>
          </a:r>
          <a:r>
            <a:rPr lang="en-ZA" sz="1600" b="1" dirty="0">
              <a:solidFill>
                <a:schemeClr val="accent1"/>
              </a:solidFill>
            </a:rPr>
            <a:t>draws on most recent evidence </a:t>
          </a:r>
          <a:r>
            <a:rPr lang="en-ZA" sz="1600" b="0" dirty="0">
              <a:solidFill>
                <a:schemeClr val="accent1"/>
              </a:solidFill>
            </a:rPr>
            <a:t>about the SA HIV epidemic and status of the response</a:t>
          </a:r>
          <a:endParaRPr lang="en-US" sz="1600" dirty="0">
            <a:solidFill>
              <a:schemeClr val="accent1"/>
            </a:solidFill>
          </a:endParaRPr>
        </a:p>
      </dgm:t>
    </dgm:pt>
    <dgm:pt modelId="{E8CBF2DD-4BD1-4A2C-975D-A58F9C2C3DE9}" type="parTrans" cxnId="{FB4865B1-D89A-4F6E-9056-1AB096CEB93C}">
      <dgm:prSet/>
      <dgm:spPr/>
      <dgm:t>
        <a:bodyPr/>
        <a:lstStyle/>
        <a:p>
          <a:endParaRPr lang="en-US" sz="1600">
            <a:solidFill>
              <a:schemeClr val="accent1"/>
            </a:solidFill>
          </a:endParaRPr>
        </a:p>
      </dgm:t>
    </dgm:pt>
    <dgm:pt modelId="{467A430E-E8F2-42F9-B6D5-A48BF8A4D3A4}" type="sibTrans" cxnId="{FB4865B1-D89A-4F6E-9056-1AB096CEB93C}">
      <dgm:prSet/>
      <dgm:spPr/>
      <dgm:t>
        <a:bodyPr/>
        <a:lstStyle/>
        <a:p>
          <a:endParaRPr lang="en-US" sz="1600">
            <a:solidFill>
              <a:schemeClr val="accent1"/>
            </a:solidFill>
          </a:endParaRPr>
        </a:p>
      </dgm:t>
    </dgm:pt>
    <dgm:pt modelId="{3386B9D1-B752-4AED-A88D-79D1556BD6DF}">
      <dgm:prSet custT="1"/>
      <dgm:spPr/>
      <dgm:t>
        <a:bodyPr/>
        <a:lstStyle/>
        <a:p>
          <a:r>
            <a:rPr lang="en-ZA" sz="1600" b="0" dirty="0">
              <a:solidFill>
                <a:schemeClr val="accent1"/>
              </a:solidFill>
            </a:rPr>
            <a:t>The evidence was </a:t>
          </a:r>
          <a:r>
            <a:rPr lang="en-ZA" sz="1600" b="1" dirty="0">
              <a:solidFill>
                <a:schemeClr val="accent1"/>
              </a:solidFill>
            </a:rPr>
            <a:t>consolidated by SANAC which leads coordination, implementation and monitoring </a:t>
          </a:r>
          <a:r>
            <a:rPr lang="en-ZA" sz="1600" b="0" dirty="0">
              <a:solidFill>
                <a:schemeClr val="accent1"/>
              </a:solidFill>
            </a:rPr>
            <a:t>of country’s HIV response</a:t>
          </a:r>
          <a:endParaRPr lang="en-US" sz="1600" dirty="0">
            <a:solidFill>
              <a:schemeClr val="accent1"/>
            </a:solidFill>
          </a:endParaRPr>
        </a:p>
      </dgm:t>
    </dgm:pt>
    <dgm:pt modelId="{B6D8C0A5-0E2C-4BBE-8240-4BC6AD4511EE}" type="parTrans" cxnId="{763A184F-78DB-49BE-ABBD-668E627098D6}">
      <dgm:prSet/>
      <dgm:spPr/>
      <dgm:t>
        <a:bodyPr/>
        <a:lstStyle/>
        <a:p>
          <a:endParaRPr lang="en-US" sz="1600">
            <a:solidFill>
              <a:schemeClr val="accent1"/>
            </a:solidFill>
          </a:endParaRPr>
        </a:p>
      </dgm:t>
    </dgm:pt>
    <dgm:pt modelId="{212BF2F1-497F-4655-BBF7-0C8557ECB83A}" type="sibTrans" cxnId="{763A184F-78DB-49BE-ABBD-668E627098D6}">
      <dgm:prSet/>
      <dgm:spPr/>
      <dgm:t>
        <a:bodyPr/>
        <a:lstStyle/>
        <a:p>
          <a:endParaRPr lang="en-US" sz="1600">
            <a:solidFill>
              <a:schemeClr val="accent1"/>
            </a:solidFill>
          </a:endParaRPr>
        </a:p>
      </dgm:t>
    </dgm:pt>
    <dgm:pt modelId="{302FBB8E-7075-44AF-A1CE-8EF72D1FAE5C}">
      <dgm:prSet custT="1"/>
      <dgm:spPr/>
      <dgm:t>
        <a:bodyPr/>
        <a:lstStyle/>
        <a:p>
          <a:r>
            <a:rPr lang="en-ZA" sz="1600" b="0" dirty="0">
              <a:solidFill>
                <a:schemeClr val="accent1"/>
              </a:solidFill>
            </a:rPr>
            <a:t>SANAC is guided by </a:t>
          </a:r>
          <a:r>
            <a:rPr lang="en-ZA" sz="1600" b="1" dirty="0">
              <a:solidFill>
                <a:schemeClr val="accent1"/>
              </a:solidFill>
            </a:rPr>
            <a:t>SA NSP for </a:t>
          </a:r>
          <a:r>
            <a:rPr lang="en-GB" sz="1600" b="1" dirty="0">
              <a:solidFill>
                <a:schemeClr val="accent1"/>
              </a:solidFill>
            </a:rPr>
            <a:t>HIV,TB, and STIs, 2017-2022</a:t>
          </a:r>
          <a:r>
            <a:rPr lang="en-GB" sz="1600" dirty="0">
              <a:solidFill>
                <a:schemeClr val="accent1"/>
              </a:solidFill>
            </a:rPr>
            <a:t>, a</a:t>
          </a:r>
          <a:r>
            <a:rPr lang="en-ZA" sz="1600" dirty="0">
              <a:solidFill>
                <a:schemeClr val="accent1"/>
              </a:solidFill>
            </a:rPr>
            <a:t> strategy that guides AIDS Response and has been reviewed in last 2 years </a:t>
          </a:r>
          <a:endParaRPr lang="en-US" sz="1600" dirty="0">
            <a:solidFill>
              <a:schemeClr val="accent1"/>
            </a:solidFill>
          </a:endParaRPr>
        </a:p>
      </dgm:t>
    </dgm:pt>
    <dgm:pt modelId="{C9B1681B-CB8E-4656-B717-6202D9FA7CFA}" type="parTrans" cxnId="{2E4326B6-BE84-46A4-8BB5-07D8A476FD04}">
      <dgm:prSet/>
      <dgm:spPr/>
      <dgm:t>
        <a:bodyPr/>
        <a:lstStyle/>
        <a:p>
          <a:endParaRPr lang="en-US" sz="1600">
            <a:solidFill>
              <a:schemeClr val="accent1"/>
            </a:solidFill>
          </a:endParaRPr>
        </a:p>
      </dgm:t>
    </dgm:pt>
    <dgm:pt modelId="{4D3A843B-90CC-4891-B653-C5B529998162}" type="sibTrans" cxnId="{2E4326B6-BE84-46A4-8BB5-07D8A476FD04}">
      <dgm:prSet/>
      <dgm:spPr/>
      <dgm:t>
        <a:bodyPr/>
        <a:lstStyle/>
        <a:p>
          <a:endParaRPr lang="en-US" sz="1600">
            <a:solidFill>
              <a:schemeClr val="accent1"/>
            </a:solidFill>
          </a:endParaRPr>
        </a:p>
      </dgm:t>
    </dgm:pt>
    <dgm:pt modelId="{F3AFA7DF-9806-4884-AFDB-43672614BE61}">
      <dgm:prSet custT="1"/>
      <dgm:spPr/>
      <dgm:t>
        <a:bodyPr/>
        <a:lstStyle/>
        <a:p>
          <a:r>
            <a:rPr lang="en-ZA" sz="1600" b="0">
              <a:solidFill>
                <a:schemeClr val="accent1"/>
              </a:solidFill>
            </a:rPr>
            <a:t>The sources used </a:t>
          </a:r>
          <a:r>
            <a:rPr lang="en-ZA" sz="1600" b="1">
              <a:solidFill>
                <a:schemeClr val="accent1"/>
              </a:solidFill>
            </a:rPr>
            <a:t>incorporate inputs from multi-sectoral process,i.e. </a:t>
          </a:r>
          <a:r>
            <a:rPr lang="en-ZA" sz="1600" b="0">
              <a:solidFill>
                <a:schemeClr val="accent1"/>
              </a:solidFill>
            </a:rPr>
            <a:t>government, NGOs, CBOs, CSOs</a:t>
          </a:r>
          <a:endParaRPr lang="en-US" sz="1600">
            <a:solidFill>
              <a:schemeClr val="accent1"/>
            </a:solidFill>
          </a:endParaRPr>
        </a:p>
      </dgm:t>
    </dgm:pt>
    <dgm:pt modelId="{3DFA8E37-1F1B-4770-B85D-65D170A82BD7}" type="parTrans" cxnId="{E0ABDAAC-0EDA-49D2-AE49-AF8705199918}">
      <dgm:prSet/>
      <dgm:spPr/>
      <dgm:t>
        <a:bodyPr/>
        <a:lstStyle/>
        <a:p>
          <a:endParaRPr lang="en-US" sz="1600">
            <a:solidFill>
              <a:schemeClr val="accent1"/>
            </a:solidFill>
          </a:endParaRPr>
        </a:p>
      </dgm:t>
    </dgm:pt>
    <dgm:pt modelId="{4881382D-0AE5-43CF-8A8E-78995E3D504C}" type="sibTrans" cxnId="{E0ABDAAC-0EDA-49D2-AE49-AF8705199918}">
      <dgm:prSet/>
      <dgm:spPr/>
      <dgm:t>
        <a:bodyPr/>
        <a:lstStyle/>
        <a:p>
          <a:endParaRPr lang="en-US" sz="1600">
            <a:solidFill>
              <a:schemeClr val="accent1"/>
            </a:solidFill>
          </a:endParaRPr>
        </a:p>
      </dgm:t>
    </dgm:pt>
    <dgm:pt modelId="{95473730-FAAC-4CD2-967B-EA50039D94A5}">
      <dgm:prSet custT="1"/>
      <dgm:spPr/>
      <dgm:t>
        <a:bodyPr/>
        <a:lstStyle/>
        <a:p>
          <a:r>
            <a:rPr lang="en-ZA" sz="1600" dirty="0">
              <a:solidFill>
                <a:schemeClr val="accent1"/>
              </a:solidFill>
            </a:rPr>
            <a:t>In addition, consultations were made with </a:t>
          </a:r>
          <a:r>
            <a:rPr lang="en-ZA" sz="1600" b="1" dirty="0">
              <a:solidFill>
                <a:schemeClr val="accent1"/>
              </a:solidFill>
            </a:rPr>
            <a:t>SANAC Technical Leads:</a:t>
          </a:r>
          <a:r>
            <a:rPr lang="en-ZA" sz="1600" b="0" dirty="0">
              <a:solidFill>
                <a:schemeClr val="accent1"/>
              </a:solidFill>
            </a:rPr>
            <a:t> </a:t>
          </a:r>
        </a:p>
        <a:p>
          <a:r>
            <a:rPr lang="en-ZA" sz="1600" b="0" dirty="0">
              <a:solidFill>
                <a:schemeClr val="accent1"/>
              </a:solidFill>
            </a:rPr>
            <a:t>Human Rights,  M&amp;E, &amp; Key Populations</a:t>
          </a:r>
          <a:endParaRPr lang="en-US" sz="1600" dirty="0">
            <a:solidFill>
              <a:schemeClr val="accent1"/>
            </a:solidFill>
          </a:endParaRPr>
        </a:p>
      </dgm:t>
    </dgm:pt>
    <dgm:pt modelId="{1039BACD-9CA0-4E4A-9A57-D0EED1E76F35}" type="parTrans" cxnId="{39373909-8306-4C4A-BBDF-41650FBB8F8A}">
      <dgm:prSet/>
      <dgm:spPr/>
      <dgm:t>
        <a:bodyPr/>
        <a:lstStyle/>
        <a:p>
          <a:endParaRPr lang="en-US" sz="1600">
            <a:solidFill>
              <a:schemeClr val="accent1"/>
            </a:solidFill>
          </a:endParaRPr>
        </a:p>
      </dgm:t>
    </dgm:pt>
    <dgm:pt modelId="{B5434884-EA8E-450F-8771-C45ADD080344}" type="sibTrans" cxnId="{39373909-8306-4C4A-BBDF-41650FBB8F8A}">
      <dgm:prSet/>
      <dgm:spPr/>
      <dgm:t>
        <a:bodyPr/>
        <a:lstStyle/>
        <a:p>
          <a:endParaRPr lang="en-US" sz="1600">
            <a:solidFill>
              <a:schemeClr val="accent1"/>
            </a:solidFill>
          </a:endParaRPr>
        </a:p>
      </dgm:t>
    </dgm:pt>
    <dgm:pt modelId="{F325CD6F-2DF0-447A-9EEB-B9904C6F9F4E}" type="pres">
      <dgm:prSet presAssocID="{6197859C-012E-4858-AC72-E3C4F7CB0299}" presName="vert0" presStyleCnt="0">
        <dgm:presLayoutVars>
          <dgm:dir/>
          <dgm:animOne val="branch"/>
          <dgm:animLvl val="lvl"/>
        </dgm:presLayoutVars>
      </dgm:prSet>
      <dgm:spPr/>
    </dgm:pt>
    <dgm:pt modelId="{E0FEA735-F421-41AC-9A4F-BD3A040B93F7}" type="pres">
      <dgm:prSet presAssocID="{7EE3632E-BFB0-487E-B15E-443F142885A7}" presName="thickLine" presStyleLbl="alignNode1" presStyleIdx="0" presStyleCnt="5"/>
      <dgm:spPr/>
    </dgm:pt>
    <dgm:pt modelId="{C4B06B25-79AE-446A-9F7D-24757E73DB60}" type="pres">
      <dgm:prSet presAssocID="{7EE3632E-BFB0-487E-B15E-443F142885A7}" presName="horz1" presStyleCnt="0"/>
      <dgm:spPr/>
    </dgm:pt>
    <dgm:pt modelId="{025AAB51-6383-4F5E-A288-9C1CA8791CEE}" type="pres">
      <dgm:prSet presAssocID="{7EE3632E-BFB0-487E-B15E-443F142885A7}" presName="tx1" presStyleLbl="revTx" presStyleIdx="0" presStyleCnt="5"/>
      <dgm:spPr/>
    </dgm:pt>
    <dgm:pt modelId="{FC01F483-48FF-4731-AF8E-650CE1F7AA9C}" type="pres">
      <dgm:prSet presAssocID="{7EE3632E-BFB0-487E-B15E-443F142885A7}" presName="vert1" presStyleCnt="0"/>
      <dgm:spPr/>
    </dgm:pt>
    <dgm:pt modelId="{719AE5FA-3C46-44E2-A7F3-809D5F543037}" type="pres">
      <dgm:prSet presAssocID="{3386B9D1-B752-4AED-A88D-79D1556BD6DF}" presName="thickLine" presStyleLbl="alignNode1" presStyleIdx="1" presStyleCnt="5"/>
      <dgm:spPr/>
    </dgm:pt>
    <dgm:pt modelId="{FF7B1B42-EDDC-4CEA-B11F-F8EB2B851D93}" type="pres">
      <dgm:prSet presAssocID="{3386B9D1-B752-4AED-A88D-79D1556BD6DF}" presName="horz1" presStyleCnt="0"/>
      <dgm:spPr/>
    </dgm:pt>
    <dgm:pt modelId="{59635525-A1D9-4022-9B19-313FF4B608D5}" type="pres">
      <dgm:prSet presAssocID="{3386B9D1-B752-4AED-A88D-79D1556BD6DF}" presName="tx1" presStyleLbl="revTx" presStyleIdx="1" presStyleCnt="5"/>
      <dgm:spPr/>
    </dgm:pt>
    <dgm:pt modelId="{A633234B-E029-42AF-A5B1-2AEEE0C1A8CC}" type="pres">
      <dgm:prSet presAssocID="{3386B9D1-B752-4AED-A88D-79D1556BD6DF}" presName="vert1" presStyleCnt="0"/>
      <dgm:spPr/>
    </dgm:pt>
    <dgm:pt modelId="{42BFB8B2-C082-4623-96D3-6B90042C28EF}" type="pres">
      <dgm:prSet presAssocID="{302FBB8E-7075-44AF-A1CE-8EF72D1FAE5C}" presName="thickLine" presStyleLbl="alignNode1" presStyleIdx="2" presStyleCnt="5"/>
      <dgm:spPr/>
    </dgm:pt>
    <dgm:pt modelId="{1506F21B-220A-4330-B5DC-31D42F157AD5}" type="pres">
      <dgm:prSet presAssocID="{302FBB8E-7075-44AF-A1CE-8EF72D1FAE5C}" presName="horz1" presStyleCnt="0"/>
      <dgm:spPr/>
    </dgm:pt>
    <dgm:pt modelId="{20BF18FE-53D4-418B-9985-371C3C8B0F3A}" type="pres">
      <dgm:prSet presAssocID="{302FBB8E-7075-44AF-A1CE-8EF72D1FAE5C}" presName="tx1" presStyleLbl="revTx" presStyleIdx="2" presStyleCnt="5"/>
      <dgm:spPr/>
    </dgm:pt>
    <dgm:pt modelId="{51163BDE-0B5C-4359-B6D8-1D351F8FFA00}" type="pres">
      <dgm:prSet presAssocID="{302FBB8E-7075-44AF-A1CE-8EF72D1FAE5C}" presName="vert1" presStyleCnt="0"/>
      <dgm:spPr/>
    </dgm:pt>
    <dgm:pt modelId="{C455A48B-D329-4311-8984-C5848B623746}" type="pres">
      <dgm:prSet presAssocID="{F3AFA7DF-9806-4884-AFDB-43672614BE61}" presName="thickLine" presStyleLbl="alignNode1" presStyleIdx="3" presStyleCnt="5"/>
      <dgm:spPr/>
    </dgm:pt>
    <dgm:pt modelId="{5E3B30C6-A518-4CBB-A35E-226551F8AF60}" type="pres">
      <dgm:prSet presAssocID="{F3AFA7DF-9806-4884-AFDB-43672614BE61}" presName="horz1" presStyleCnt="0"/>
      <dgm:spPr/>
    </dgm:pt>
    <dgm:pt modelId="{609D70B9-E8D9-431A-AAC3-11415B3EF391}" type="pres">
      <dgm:prSet presAssocID="{F3AFA7DF-9806-4884-AFDB-43672614BE61}" presName="tx1" presStyleLbl="revTx" presStyleIdx="3" presStyleCnt="5"/>
      <dgm:spPr/>
    </dgm:pt>
    <dgm:pt modelId="{F47B2189-2838-43BE-9B83-5B6AB331FC28}" type="pres">
      <dgm:prSet presAssocID="{F3AFA7DF-9806-4884-AFDB-43672614BE61}" presName="vert1" presStyleCnt="0"/>
      <dgm:spPr/>
    </dgm:pt>
    <dgm:pt modelId="{90BCE763-DE43-425F-B75A-10A28E4BE802}" type="pres">
      <dgm:prSet presAssocID="{95473730-FAAC-4CD2-967B-EA50039D94A5}" presName="thickLine" presStyleLbl="alignNode1" presStyleIdx="4" presStyleCnt="5"/>
      <dgm:spPr/>
    </dgm:pt>
    <dgm:pt modelId="{26FED754-ADFD-4785-9FCE-1921AE07CEF7}" type="pres">
      <dgm:prSet presAssocID="{95473730-FAAC-4CD2-967B-EA50039D94A5}" presName="horz1" presStyleCnt="0"/>
      <dgm:spPr/>
    </dgm:pt>
    <dgm:pt modelId="{07827BB4-3A30-4BFB-9EC0-58EA90915532}" type="pres">
      <dgm:prSet presAssocID="{95473730-FAAC-4CD2-967B-EA50039D94A5}" presName="tx1" presStyleLbl="revTx" presStyleIdx="4" presStyleCnt="5"/>
      <dgm:spPr/>
    </dgm:pt>
    <dgm:pt modelId="{A64813C5-BD05-4FC6-857E-75A37D910C61}" type="pres">
      <dgm:prSet presAssocID="{95473730-FAAC-4CD2-967B-EA50039D94A5}" presName="vert1" presStyleCnt="0"/>
      <dgm:spPr/>
    </dgm:pt>
  </dgm:ptLst>
  <dgm:cxnLst>
    <dgm:cxn modelId="{F20A3502-9050-447A-BE82-8D60FF00BAE3}" type="presOf" srcId="{F3AFA7DF-9806-4884-AFDB-43672614BE61}" destId="{609D70B9-E8D9-431A-AAC3-11415B3EF391}" srcOrd="0" destOrd="0" presId="urn:microsoft.com/office/officeart/2008/layout/LinedList"/>
    <dgm:cxn modelId="{39373909-8306-4C4A-BBDF-41650FBB8F8A}" srcId="{6197859C-012E-4858-AC72-E3C4F7CB0299}" destId="{95473730-FAAC-4CD2-967B-EA50039D94A5}" srcOrd="4" destOrd="0" parTransId="{1039BACD-9CA0-4E4A-9A57-D0EED1E76F35}" sibTransId="{B5434884-EA8E-450F-8771-C45ADD080344}"/>
    <dgm:cxn modelId="{A2154A3E-BC34-411C-9C38-BE22306D32D8}" type="presOf" srcId="{302FBB8E-7075-44AF-A1CE-8EF72D1FAE5C}" destId="{20BF18FE-53D4-418B-9985-371C3C8B0F3A}" srcOrd="0" destOrd="0" presId="urn:microsoft.com/office/officeart/2008/layout/LinedList"/>
    <dgm:cxn modelId="{94C47569-DC2A-463B-AB2F-0778B49F865A}" type="presOf" srcId="{6197859C-012E-4858-AC72-E3C4F7CB0299}" destId="{F325CD6F-2DF0-447A-9EEB-B9904C6F9F4E}" srcOrd="0" destOrd="0" presId="urn:microsoft.com/office/officeart/2008/layout/LinedList"/>
    <dgm:cxn modelId="{763A184F-78DB-49BE-ABBD-668E627098D6}" srcId="{6197859C-012E-4858-AC72-E3C4F7CB0299}" destId="{3386B9D1-B752-4AED-A88D-79D1556BD6DF}" srcOrd="1" destOrd="0" parTransId="{B6D8C0A5-0E2C-4BBE-8240-4BC6AD4511EE}" sibTransId="{212BF2F1-497F-4655-BBF7-0C8557ECB83A}"/>
    <dgm:cxn modelId="{0FEE5753-C93E-485E-8A3E-2CA8D76E175A}" type="presOf" srcId="{3386B9D1-B752-4AED-A88D-79D1556BD6DF}" destId="{59635525-A1D9-4022-9B19-313FF4B608D5}" srcOrd="0" destOrd="0" presId="urn:microsoft.com/office/officeart/2008/layout/LinedList"/>
    <dgm:cxn modelId="{D4329253-3F97-4A98-86E6-58CA640BDFC1}" type="presOf" srcId="{7EE3632E-BFB0-487E-B15E-443F142885A7}" destId="{025AAB51-6383-4F5E-A288-9C1CA8791CEE}" srcOrd="0" destOrd="0" presId="urn:microsoft.com/office/officeart/2008/layout/LinedList"/>
    <dgm:cxn modelId="{E0ABDAAC-0EDA-49D2-AE49-AF8705199918}" srcId="{6197859C-012E-4858-AC72-E3C4F7CB0299}" destId="{F3AFA7DF-9806-4884-AFDB-43672614BE61}" srcOrd="3" destOrd="0" parTransId="{3DFA8E37-1F1B-4770-B85D-65D170A82BD7}" sibTransId="{4881382D-0AE5-43CF-8A8E-78995E3D504C}"/>
    <dgm:cxn modelId="{FB4865B1-D89A-4F6E-9056-1AB096CEB93C}" srcId="{6197859C-012E-4858-AC72-E3C4F7CB0299}" destId="{7EE3632E-BFB0-487E-B15E-443F142885A7}" srcOrd="0" destOrd="0" parTransId="{E8CBF2DD-4BD1-4A2C-975D-A58F9C2C3DE9}" sibTransId="{467A430E-E8F2-42F9-B6D5-A48BF8A4D3A4}"/>
    <dgm:cxn modelId="{2E4326B6-BE84-46A4-8BB5-07D8A476FD04}" srcId="{6197859C-012E-4858-AC72-E3C4F7CB0299}" destId="{302FBB8E-7075-44AF-A1CE-8EF72D1FAE5C}" srcOrd="2" destOrd="0" parTransId="{C9B1681B-CB8E-4656-B717-6202D9FA7CFA}" sibTransId="{4D3A843B-90CC-4891-B653-C5B529998162}"/>
    <dgm:cxn modelId="{91ED5BDF-2C3B-49C9-88A1-04A4B674F258}" type="presOf" srcId="{95473730-FAAC-4CD2-967B-EA50039D94A5}" destId="{07827BB4-3A30-4BFB-9EC0-58EA90915532}" srcOrd="0" destOrd="0" presId="urn:microsoft.com/office/officeart/2008/layout/LinedList"/>
    <dgm:cxn modelId="{49557736-2D7C-4662-AA28-D8BB8255C344}" type="presParOf" srcId="{F325CD6F-2DF0-447A-9EEB-B9904C6F9F4E}" destId="{E0FEA735-F421-41AC-9A4F-BD3A040B93F7}" srcOrd="0" destOrd="0" presId="urn:microsoft.com/office/officeart/2008/layout/LinedList"/>
    <dgm:cxn modelId="{1ED5B76E-1F41-4CA3-ABEF-65F2F140BFD1}" type="presParOf" srcId="{F325CD6F-2DF0-447A-9EEB-B9904C6F9F4E}" destId="{C4B06B25-79AE-446A-9F7D-24757E73DB60}" srcOrd="1" destOrd="0" presId="urn:microsoft.com/office/officeart/2008/layout/LinedList"/>
    <dgm:cxn modelId="{D7D250C4-ADBA-4BDD-823D-D4ECF5E4D8DC}" type="presParOf" srcId="{C4B06B25-79AE-446A-9F7D-24757E73DB60}" destId="{025AAB51-6383-4F5E-A288-9C1CA8791CEE}" srcOrd="0" destOrd="0" presId="urn:microsoft.com/office/officeart/2008/layout/LinedList"/>
    <dgm:cxn modelId="{ABFA2DBE-D330-4E3A-A5D8-1351E86E463C}" type="presParOf" srcId="{C4B06B25-79AE-446A-9F7D-24757E73DB60}" destId="{FC01F483-48FF-4731-AF8E-650CE1F7AA9C}" srcOrd="1" destOrd="0" presId="urn:microsoft.com/office/officeart/2008/layout/LinedList"/>
    <dgm:cxn modelId="{59C501C7-9AC2-4F82-89EE-CF0285BEB23A}" type="presParOf" srcId="{F325CD6F-2DF0-447A-9EEB-B9904C6F9F4E}" destId="{719AE5FA-3C46-44E2-A7F3-809D5F543037}" srcOrd="2" destOrd="0" presId="urn:microsoft.com/office/officeart/2008/layout/LinedList"/>
    <dgm:cxn modelId="{09F374A4-BD64-4F71-A0CF-E818CE2D013C}" type="presParOf" srcId="{F325CD6F-2DF0-447A-9EEB-B9904C6F9F4E}" destId="{FF7B1B42-EDDC-4CEA-B11F-F8EB2B851D93}" srcOrd="3" destOrd="0" presId="urn:microsoft.com/office/officeart/2008/layout/LinedList"/>
    <dgm:cxn modelId="{53FE8A93-4114-4699-A561-9CABCB633F0D}" type="presParOf" srcId="{FF7B1B42-EDDC-4CEA-B11F-F8EB2B851D93}" destId="{59635525-A1D9-4022-9B19-313FF4B608D5}" srcOrd="0" destOrd="0" presId="urn:microsoft.com/office/officeart/2008/layout/LinedList"/>
    <dgm:cxn modelId="{6631A507-A415-46D2-9F4D-B46EC5999B31}" type="presParOf" srcId="{FF7B1B42-EDDC-4CEA-B11F-F8EB2B851D93}" destId="{A633234B-E029-42AF-A5B1-2AEEE0C1A8CC}" srcOrd="1" destOrd="0" presId="urn:microsoft.com/office/officeart/2008/layout/LinedList"/>
    <dgm:cxn modelId="{07D60971-F1F9-4B3C-8B02-3F64F743B3F9}" type="presParOf" srcId="{F325CD6F-2DF0-447A-9EEB-B9904C6F9F4E}" destId="{42BFB8B2-C082-4623-96D3-6B90042C28EF}" srcOrd="4" destOrd="0" presId="urn:microsoft.com/office/officeart/2008/layout/LinedList"/>
    <dgm:cxn modelId="{2DAA93CB-646A-4881-9444-23C4E3C01AE5}" type="presParOf" srcId="{F325CD6F-2DF0-447A-9EEB-B9904C6F9F4E}" destId="{1506F21B-220A-4330-B5DC-31D42F157AD5}" srcOrd="5" destOrd="0" presId="urn:microsoft.com/office/officeart/2008/layout/LinedList"/>
    <dgm:cxn modelId="{63B8C51D-3BF1-44ED-883A-38FCC67435FD}" type="presParOf" srcId="{1506F21B-220A-4330-B5DC-31D42F157AD5}" destId="{20BF18FE-53D4-418B-9985-371C3C8B0F3A}" srcOrd="0" destOrd="0" presId="urn:microsoft.com/office/officeart/2008/layout/LinedList"/>
    <dgm:cxn modelId="{EE88FF55-83F0-4AAD-877E-AFC52CC7CBC7}" type="presParOf" srcId="{1506F21B-220A-4330-B5DC-31D42F157AD5}" destId="{51163BDE-0B5C-4359-B6D8-1D351F8FFA00}" srcOrd="1" destOrd="0" presId="urn:microsoft.com/office/officeart/2008/layout/LinedList"/>
    <dgm:cxn modelId="{EC9725D1-B516-4049-8CDD-02283B3CF431}" type="presParOf" srcId="{F325CD6F-2DF0-447A-9EEB-B9904C6F9F4E}" destId="{C455A48B-D329-4311-8984-C5848B623746}" srcOrd="6" destOrd="0" presId="urn:microsoft.com/office/officeart/2008/layout/LinedList"/>
    <dgm:cxn modelId="{0B2038F8-110D-42E5-B596-73AC93D71078}" type="presParOf" srcId="{F325CD6F-2DF0-447A-9EEB-B9904C6F9F4E}" destId="{5E3B30C6-A518-4CBB-A35E-226551F8AF60}" srcOrd="7" destOrd="0" presId="urn:microsoft.com/office/officeart/2008/layout/LinedList"/>
    <dgm:cxn modelId="{BCEEB7D7-34CE-41BF-A58F-2FBB85D82567}" type="presParOf" srcId="{5E3B30C6-A518-4CBB-A35E-226551F8AF60}" destId="{609D70B9-E8D9-431A-AAC3-11415B3EF391}" srcOrd="0" destOrd="0" presId="urn:microsoft.com/office/officeart/2008/layout/LinedList"/>
    <dgm:cxn modelId="{BDF9F9D8-8251-43FE-90BD-02B09B56190B}" type="presParOf" srcId="{5E3B30C6-A518-4CBB-A35E-226551F8AF60}" destId="{F47B2189-2838-43BE-9B83-5B6AB331FC28}" srcOrd="1" destOrd="0" presId="urn:microsoft.com/office/officeart/2008/layout/LinedList"/>
    <dgm:cxn modelId="{8BEE81A7-0679-4FCE-8F82-BC45DDDDE162}" type="presParOf" srcId="{F325CD6F-2DF0-447A-9EEB-B9904C6F9F4E}" destId="{90BCE763-DE43-425F-B75A-10A28E4BE802}" srcOrd="8" destOrd="0" presId="urn:microsoft.com/office/officeart/2008/layout/LinedList"/>
    <dgm:cxn modelId="{5F0486C6-B165-4736-B2DD-B37E5AFE0ABD}" type="presParOf" srcId="{F325CD6F-2DF0-447A-9EEB-B9904C6F9F4E}" destId="{26FED754-ADFD-4785-9FCE-1921AE07CEF7}" srcOrd="9" destOrd="0" presId="urn:microsoft.com/office/officeart/2008/layout/LinedList"/>
    <dgm:cxn modelId="{40E21C1C-FAB3-43D6-8FAD-652CC917C707}" type="presParOf" srcId="{26FED754-ADFD-4785-9FCE-1921AE07CEF7}" destId="{07827BB4-3A30-4BFB-9EC0-58EA90915532}" srcOrd="0" destOrd="0" presId="urn:microsoft.com/office/officeart/2008/layout/LinedList"/>
    <dgm:cxn modelId="{BBB4E05F-CBB2-4266-AB99-464C80E60907}" type="presParOf" srcId="{26FED754-ADFD-4785-9FCE-1921AE07CEF7}" destId="{A64813C5-BD05-4FC6-857E-75A37D910C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74E690-9ACC-4344-B8D2-AE99A17221A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0A0F7F5-6BC5-448C-832A-E2BE6BCD3190}">
      <dgm:prSet/>
      <dgm:spPr/>
      <dgm:t>
        <a:bodyPr/>
        <a:lstStyle/>
        <a:p>
          <a:r>
            <a:rPr lang="en-US" b="0" dirty="0">
              <a:solidFill>
                <a:schemeClr val="accent1"/>
              </a:solidFill>
            </a:rPr>
            <a:t>There is </a:t>
          </a:r>
          <a:r>
            <a:rPr lang="en-US" b="1" dirty="0">
              <a:solidFill>
                <a:schemeClr val="accent1"/>
              </a:solidFill>
            </a:rPr>
            <a:t>NSP on GBV and Femicide 2020-2030 </a:t>
          </a:r>
          <a:r>
            <a:rPr lang="en-US" b="0" dirty="0">
              <a:solidFill>
                <a:schemeClr val="accent1"/>
              </a:solidFill>
            </a:rPr>
            <a:t>that addresses GBV and Intimate Partner Violence</a:t>
          </a:r>
          <a:endParaRPr lang="en-US" dirty="0">
            <a:solidFill>
              <a:schemeClr val="accent1"/>
            </a:solidFill>
          </a:endParaRPr>
        </a:p>
      </dgm:t>
    </dgm:pt>
    <dgm:pt modelId="{B91942A1-DA2D-4934-A857-F08EF9CA18CF}" type="parTrans" cxnId="{E3C04F3C-09CA-48DF-8EA9-03702D7A069B}">
      <dgm:prSet/>
      <dgm:spPr/>
      <dgm:t>
        <a:bodyPr/>
        <a:lstStyle/>
        <a:p>
          <a:endParaRPr lang="en-US"/>
        </a:p>
      </dgm:t>
    </dgm:pt>
    <dgm:pt modelId="{D238782D-1B7B-42E1-8A31-EDD0C1C78C66}" type="sibTrans" cxnId="{E3C04F3C-09CA-48DF-8EA9-03702D7A069B}">
      <dgm:prSet/>
      <dgm:spPr/>
      <dgm:t>
        <a:bodyPr/>
        <a:lstStyle/>
        <a:p>
          <a:endParaRPr lang="en-US"/>
        </a:p>
      </dgm:t>
    </dgm:pt>
    <dgm:pt modelId="{420938CB-F692-4758-8E02-ABCE4B0D9799}">
      <dgm:prSet/>
      <dgm:spPr/>
      <dgm:t>
        <a:bodyPr/>
        <a:lstStyle/>
        <a:p>
          <a:r>
            <a:rPr lang="en-ZA" b="0" dirty="0">
              <a:solidFill>
                <a:schemeClr val="accent1"/>
              </a:solidFill>
            </a:rPr>
            <a:t>The </a:t>
          </a:r>
          <a:r>
            <a:rPr lang="en-ZA" b="1" dirty="0">
              <a:solidFill>
                <a:schemeClr val="accent1"/>
              </a:solidFill>
            </a:rPr>
            <a:t>SA NSP on HIV/TB/STIs advocates for gender transformative interventions</a:t>
          </a:r>
          <a:r>
            <a:rPr lang="en-ZA" b="0" dirty="0">
              <a:solidFill>
                <a:schemeClr val="accent1"/>
              </a:solidFill>
            </a:rPr>
            <a:t>, and </a:t>
          </a:r>
          <a:r>
            <a:rPr lang="en-ZA" b="1" dirty="0">
              <a:solidFill>
                <a:schemeClr val="accent1"/>
              </a:solidFill>
            </a:rPr>
            <a:t>intersections of GBV and HIV</a:t>
          </a:r>
          <a:endParaRPr lang="en-US" b="1" dirty="0">
            <a:solidFill>
              <a:schemeClr val="accent1"/>
            </a:solidFill>
          </a:endParaRPr>
        </a:p>
      </dgm:t>
    </dgm:pt>
    <dgm:pt modelId="{D20E2E56-1045-4B22-8557-4DE875B36F90}" type="parTrans" cxnId="{CCC5CB77-B287-40DA-9902-365D5034D31C}">
      <dgm:prSet/>
      <dgm:spPr/>
      <dgm:t>
        <a:bodyPr/>
        <a:lstStyle/>
        <a:p>
          <a:endParaRPr lang="en-US"/>
        </a:p>
      </dgm:t>
    </dgm:pt>
    <dgm:pt modelId="{FE5A2445-7FD4-4626-A793-8B129F3E11EE}" type="sibTrans" cxnId="{CCC5CB77-B287-40DA-9902-365D5034D31C}">
      <dgm:prSet/>
      <dgm:spPr/>
      <dgm:t>
        <a:bodyPr/>
        <a:lstStyle/>
        <a:p>
          <a:endParaRPr lang="en-US"/>
        </a:p>
      </dgm:t>
    </dgm:pt>
    <dgm:pt modelId="{2B18E506-2182-4516-909B-48EE956A8CB7}">
      <dgm:prSet/>
      <dgm:spPr/>
      <dgm:t>
        <a:bodyPr/>
        <a:lstStyle/>
        <a:p>
          <a:r>
            <a:rPr lang="en-ZA" b="0" dirty="0">
              <a:solidFill>
                <a:schemeClr val="accent1"/>
              </a:solidFill>
            </a:rPr>
            <a:t>The M&amp;E strategy assesses </a:t>
          </a:r>
          <a:r>
            <a:rPr lang="en-ZA" b="1" dirty="0">
              <a:solidFill>
                <a:schemeClr val="accent1"/>
              </a:solidFill>
            </a:rPr>
            <a:t>gender-sensitive indicators</a:t>
          </a:r>
          <a:r>
            <a:rPr lang="en-ZA" b="0" dirty="0">
              <a:solidFill>
                <a:schemeClr val="accent1"/>
              </a:solidFill>
            </a:rPr>
            <a:t> to improve understanding of gender-based inequities and inequalities</a:t>
          </a:r>
          <a:endParaRPr lang="en-US" dirty="0">
            <a:solidFill>
              <a:schemeClr val="accent1"/>
            </a:solidFill>
          </a:endParaRPr>
        </a:p>
      </dgm:t>
    </dgm:pt>
    <dgm:pt modelId="{C6088120-FC9A-4EDC-A6B6-341790C3E324}" type="parTrans" cxnId="{A50B2FFD-FA21-4FD8-8489-E3265F377E46}">
      <dgm:prSet/>
      <dgm:spPr/>
      <dgm:t>
        <a:bodyPr/>
        <a:lstStyle/>
        <a:p>
          <a:endParaRPr lang="en-US"/>
        </a:p>
      </dgm:t>
    </dgm:pt>
    <dgm:pt modelId="{1420A14A-9EBD-4D79-AF33-5649C08F8742}" type="sibTrans" cxnId="{A50B2FFD-FA21-4FD8-8489-E3265F377E46}">
      <dgm:prSet/>
      <dgm:spPr/>
      <dgm:t>
        <a:bodyPr/>
        <a:lstStyle/>
        <a:p>
          <a:endParaRPr lang="en-US"/>
        </a:p>
      </dgm:t>
    </dgm:pt>
    <dgm:pt modelId="{E1D0381A-CAD9-45F2-9E7D-C5AD5C0D082A}">
      <dgm:prSet/>
      <dgm:spPr/>
      <dgm:t>
        <a:bodyPr/>
        <a:lstStyle/>
        <a:p>
          <a:r>
            <a:rPr lang="en-US" b="1" dirty="0">
              <a:solidFill>
                <a:schemeClr val="accent1"/>
              </a:solidFill>
            </a:rPr>
            <a:t>Media commitments </a:t>
          </a:r>
          <a:r>
            <a:rPr lang="en-US" b="0" dirty="0">
              <a:solidFill>
                <a:schemeClr val="accent1"/>
              </a:solidFill>
            </a:rPr>
            <a:t>to fight GBV, promote gender equality, gender sensitive media reporting, un-stereotyping entertainment and story-telling</a:t>
          </a:r>
          <a:endParaRPr lang="en-US" dirty="0">
            <a:solidFill>
              <a:schemeClr val="accent1"/>
            </a:solidFill>
          </a:endParaRPr>
        </a:p>
      </dgm:t>
    </dgm:pt>
    <dgm:pt modelId="{A9060DF9-06C1-4CE3-8C35-2277D65CECED}" type="parTrans" cxnId="{C856841C-E77A-420F-94C1-BAAE5B37F09E}">
      <dgm:prSet/>
      <dgm:spPr/>
      <dgm:t>
        <a:bodyPr/>
        <a:lstStyle/>
        <a:p>
          <a:endParaRPr lang="en-US"/>
        </a:p>
      </dgm:t>
    </dgm:pt>
    <dgm:pt modelId="{C1429A9E-AE91-448D-9564-2556903D89DE}" type="sibTrans" cxnId="{C856841C-E77A-420F-94C1-BAAE5B37F09E}">
      <dgm:prSet/>
      <dgm:spPr/>
      <dgm:t>
        <a:bodyPr/>
        <a:lstStyle/>
        <a:p>
          <a:endParaRPr lang="en-US"/>
        </a:p>
      </dgm:t>
    </dgm:pt>
    <dgm:pt modelId="{FECDD8DD-6A8B-4B5C-9328-279C45487ECA}">
      <dgm:prSet/>
      <dgm:spPr/>
      <dgm:t>
        <a:bodyPr/>
        <a:lstStyle/>
        <a:p>
          <a:r>
            <a:rPr lang="en-US" b="0" dirty="0">
              <a:solidFill>
                <a:schemeClr val="accent1"/>
              </a:solidFill>
            </a:rPr>
            <a:t>There are </a:t>
          </a:r>
          <a:r>
            <a:rPr lang="en-US" b="1" dirty="0">
              <a:solidFill>
                <a:schemeClr val="accent1"/>
              </a:solidFill>
            </a:rPr>
            <a:t>criminal laws prohibiting GBV </a:t>
          </a:r>
          <a:r>
            <a:rPr lang="en-US" b="0" dirty="0">
              <a:solidFill>
                <a:schemeClr val="accent1"/>
              </a:solidFill>
            </a:rPr>
            <a:t>and national protocols for educating personnel dealing with GBV/IPV </a:t>
          </a:r>
          <a:endParaRPr lang="en-US" dirty="0">
            <a:solidFill>
              <a:schemeClr val="accent1"/>
            </a:solidFill>
          </a:endParaRPr>
        </a:p>
      </dgm:t>
    </dgm:pt>
    <dgm:pt modelId="{7A2A8BBA-A8B7-4425-A8D1-9878E2095C53}" type="parTrans" cxnId="{C089AD09-1794-4C7B-B932-883F7B8B7211}">
      <dgm:prSet/>
      <dgm:spPr/>
      <dgm:t>
        <a:bodyPr/>
        <a:lstStyle/>
        <a:p>
          <a:endParaRPr lang="en-US"/>
        </a:p>
      </dgm:t>
    </dgm:pt>
    <dgm:pt modelId="{7E01C26F-0F42-4B31-91B5-EF991AB04159}" type="sibTrans" cxnId="{C089AD09-1794-4C7B-B932-883F7B8B7211}">
      <dgm:prSet/>
      <dgm:spPr/>
      <dgm:t>
        <a:bodyPr/>
        <a:lstStyle/>
        <a:p>
          <a:endParaRPr lang="en-US"/>
        </a:p>
      </dgm:t>
    </dgm:pt>
    <dgm:pt modelId="{A4D76486-8B03-4EE1-B357-22A4C804158E}">
      <dgm:prSet/>
      <dgm:spPr/>
      <dgm:t>
        <a:bodyPr/>
        <a:lstStyle/>
        <a:p>
          <a:r>
            <a:rPr lang="en-US" b="0" dirty="0">
              <a:solidFill>
                <a:schemeClr val="accent1"/>
              </a:solidFill>
            </a:rPr>
            <a:t>There</a:t>
          </a:r>
          <a:r>
            <a:rPr lang="en-ZA" b="0" dirty="0">
              <a:solidFill>
                <a:schemeClr val="accent1"/>
              </a:solidFill>
            </a:rPr>
            <a:t> is </a:t>
          </a:r>
          <a:r>
            <a:rPr lang="en-ZA" b="1" dirty="0">
              <a:solidFill>
                <a:schemeClr val="accent1"/>
              </a:solidFill>
            </a:rPr>
            <a:t>dedicated budget </a:t>
          </a:r>
          <a:r>
            <a:rPr lang="en-ZA" b="0" dirty="0">
              <a:solidFill>
                <a:schemeClr val="accent1"/>
              </a:solidFill>
            </a:rPr>
            <a:t>for implementing gender transformative change </a:t>
          </a:r>
        </a:p>
        <a:p>
          <a:endParaRPr lang="en-US" dirty="0">
            <a:solidFill>
              <a:schemeClr val="accent1"/>
            </a:solidFill>
          </a:endParaRPr>
        </a:p>
      </dgm:t>
    </dgm:pt>
    <dgm:pt modelId="{A154165E-B275-44A7-A9EC-7A50B0483136}" type="parTrans" cxnId="{5D1EB08C-2523-4B1F-BD51-B60752C81688}">
      <dgm:prSet/>
      <dgm:spPr/>
      <dgm:t>
        <a:bodyPr/>
        <a:lstStyle/>
        <a:p>
          <a:endParaRPr lang="en-US"/>
        </a:p>
      </dgm:t>
    </dgm:pt>
    <dgm:pt modelId="{054703C0-7AB7-445C-A890-12C82702456A}" type="sibTrans" cxnId="{5D1EB08C-2523-4B1F-BD51-B60752C81688}">
      <dgm:prSet/>
      <dgm:spPr/>
      <dgm:t>
        <a:bodyPr/>
        <a:lstStyle/>
        <a:p>
          <a:endParaRPr lang="en-US"/>
        </a:p>
      </dgm:t>
    </dgm:pt>
    <dgm:pt modelId="{FAB2CD41-1D18-46F2-B6B2-D211D0A81E2D}" type="pres">
      <dgm:prSet presAssocID="{AD74E690-9ACC-4344-B8D2-AE99A17221A1}" presName="vert0" presStyleCnt="0">
        <dgm:presLayoutVars>
          <dgm:dir/>
          <dgm:animOne val="branch"/>
          <dgm:animLvl val="lvl"/>
        </dgm:presLayoutVars>
      </dgm:prSet>
      <dgm:spPr/>
    </dgm:pt>
    <dgm:pt modelId="{D37D032E-6539-413B-900E-923E60E8EF78}" type="pres">
      <dgm:prSet presAssocID="{E0A0F7F5-6BC5-448C-832A-E2BE6BCD3190}" presName="thickLine" presStyleLbl="alignNode1" presStyleIdx="0" presStyleCnt="6"/>
      <dgm:spPr/>
    </dgm:pt>
    <dgm:pt modelId="{049B471D-F5D3-4458-8281-BB9EB2B9B60D}" type="pres">
      <dgm:prSet presAssocID="{E0A0F7F5-6BC5-448C-832A-E2BE6BCD3190}" presName="horz1" presStyleCnt="0"/>
      <dgm:spPr/>
    </dgm:pt>
    <dgm:pt modelId="{7418428B-0225-45DF-862E-97CED278E8FF}" type="pres">
      <dgm:prSet presAssocID="{E0A0F7F5-6BC5-448C-832A-E2BE6BCD3190}" presName="tx1" presStyleLbl="revTx" presStyleIdx="0" presStyleCnt="6"/>
      <dgm:spPr/>
    </dgm:pt>
    <dgm:pt modelId="{E3D7D6E2-965F-426D-B62E-48E9EA96442C}" type="pres">
      <dgm:prSet presAssocID="{E0A0F7F5-6BC5-448C-832A-E2BE6BCD3190}" presName="vert1" presStyleCnt="0"/>
      <dgm:spPr/>
    </dgm:pt>
    <dgm:pt modelId="{079CF54D-C45D-45AD-AED2-4BAAE9585BA4}" type="pres">
      <dgm:prSet presAssocID="{420938CB-F692-4758-8E02-ABCE4B0D9799}" presName="thickLine" presStyleLbl="alignNode1" presStyleIdx="1" presStyleCnt="6"/>
      <dgm:spPr/>
    </dgm:pt>
    <dgm:pt modelId="{58CEA339-6C86-425B-AFFB-C43CBD0371E4}" type="pres">
      <dgm:prSet presAssocID="{420938CB-F692-4758-8E02-ABCE4B0D9799}" presName="horz1" presStyleCnt="0"/>
      <dgm:spPr/>
    </dgm:pt>
    <dgm:pt modelId="{77277ED9-6B28-4285-A297-B9F0381FACA2}" type="pres">
      <dgm:prSet presAssocID="{420938CB-F692-4758-8E02-ABCE4B0D9799}" presName="tx1" presStyleLbl="revTx" presStyleIdx="1" presStyleCnt="6"/>
      <dgm:spPr/>
    </dgm:pt>
    <dgm:pt modelId="{C87E10FE-B6BA-4FC8-B082-A80B254E64A6}" type="pres">
      <dgm:prSet presAssocID="{420938CB-F692-4758-8E02-ABCE4B0D9799}" presName="vert1" presStyleCnt="0"/>
      <dgm:spPr/>
    </dgm:pt>
    <dgm:pt modelId="{C707EA66-0C4A-4E9D-A2ED-E52B1E7A7D0D}" type="pres">
      <dgm:prSet presAssocID="{2B18E506-2182-4516-909B-48EE956A8CB7}" presName="thickLine" presStyleLbl="alignNode1" presStyleIdx="2" presStyleCnt="6"/>
      <dgm:spPr/>
    </dgm:pt>
    <dgm:pt modelId="{D9569387-4262-4CBB-BD50-683CBAA797E7}" type="pres">
      <dgm:prSet presAssocID="{2B18E506-2182-4516-909B-48EE956A8CB7}" presName="horz1" presStyleCnt="0"/>
      <dgm:spPr/>
    </dgm:pt>
    <dgm:pt modelId="{337F5AE4-20C7-4A18-857D-737527EC2317}" type="pres">
      <dgm:prSet presAssocID="{2B18E506-2182-4516-909B-48EE956A8CB7}" presName="tx1" presStyleLbl="revTx" presStyleIdx="2" presStyleCnt="6"/>
      <dgm:spPr/>
    </dgm:pt>
    <dgm:pt modelId="{EF904D19-1E7B-4224-8342-78A4D21181C7}" type="pres">
      <dgm:prSet presAssocID="{2B18E506-2182-4516-909B-48EE956A8CB7}" presName="vert1" presStyleCnt="0"/>
      <dgm:spPr/>
    </dgm:pt>
    <dgm:pt modelId="{173DE7C0-9205-4975-9D85-076F26759F0F}" type="pres">
      <dgm:prSet presAssocID="{E1D0381A-CAD9-45F2-9E7D-C5AD5C0D082A}" presName="thickLine" presStyleLbl="alignNode1" presStyleIdx="3" presStyleCnt="6"/>
      <dgm:spPr/>
    </dgm:pt>
    <dgm:pt modelId="{1BC6D680-C144-49FA-B4EF-A4BE81B96F8E}" type="pres">
      <dgm:prSet presAssocID="{E1D0381A-CAD9-45F2-9E7D-C5AD5C0D082A}" presName="horz1" presStyleCnt="0"/>
      <dgm:spPr/>
    </dgm:pt>
    <dgm:pt modelId="{EB9F2D55-ADA4-4D8F-A77C-C253832785F4}" type="pres">
      <dgm:prSet presAssocID="{E1D0381A-CAD9-45F2-9E7D-C5AD5C0D082A}" presName="tx1" presStyleLbl="revTx" presStyleIdx="3" presStyleCnt="6"/>
      <dgm:spPr/>
    </dgm:pt>
    <dgm:pt modelId="{703345C4-542A-44AF-BC92-565F14DA0BE2}" type="pres">
      <dgm:prSet presAssocID="{E1D0381A-CAD9-45F2-9E7D-C5AD5C0D082A}" presName="vert1" presStyleCnt="0"/>
      <dgm:spPr/>
    </dgm:pt>
    <dgm:pt modelId="{940D679E-DA6A-47D9-A54B-62F545ED4737}" type="pres">
      <dgm:prSet presAssocID="{FECDD8DD-6A8B-4B5C-9328-279C45487ECA}" presName="thickLine" presStyleLbl="alignNode1" presStyleIdx="4" presStyleCnt="6"/>
      <dgm:spPr/>
    </dgm:pt>
    <dgm:pt modelId="{BE035B73-C14C-42E0-8532-A92CB68AD242}" type="pres">
      <dgm:prSet presAssocID="{FECDD8DD-6A8B-4B5C-9328-279C45487ECA}" presName="horz1" presStyleCnt="0"/>
      <dgm:spPr/>
    </dgm:pt>
    <dgm:pt modelId="{29ECA3B9-2D09-4E49-A4F5-1D31946845A7}" type="pres">
      <dgm:prSet presAssocID="{FECDD8DD-6A8B-4B5C-9328-279C45487ECA}" presName="tx1" presStyleLbl="revTx" presStyleIdx="4" presStyleCnt="6"/>
      <dgm:spPr/>
    </dgm:pt>
    <dgm:pt modelId="{AE1B5D2D-6C67-4742-8296-1228DA5DBB0C}" type="pres">
      <dgm:prSet presAssocID="{FECDD8DD-6A8B-4B5C-9328-279C45487ECA}" presName="vert1" presStyleCnt="0"/>
      <dgm:spPr/>
    </dgm:pt>
    <dgm:pt modelId="{CB30289A-B2A3-4667-8D69-2A22D5E53E62}" type="pres">
      <dgm:prSet presAssocID="{A4D76486-8B03-4EE1-B357-22A4C804158E}" presName="thickLine" presStyleLbl="alignNode1" presStyleIdx="5" presStyleCnt="6"/>
      <dgm:spPr/>
    </dgm:pt>
    <dgm:pt modelId="{9054461D-4043-4618-962F-4A0802C1CD23}" type="pres">
      <dgm:prSet presAssocID="{A4D76486-8B03-4EE1-B357-22A4C804158E}" presName="horz1" presStyleCnt="0"/>
      <dgm:spPr/>
    </dgm:pt>
    <dgm:pt modelId="{FCA00BFB-C3C2-4BDF-8AC4-D1E6CD8B39F0}" type="pres">
      <dgm:prSet presAssocID="{A4D76486-8B03-4EE1-B357-22A4C804158E}" presName="tx1" presStyleLbl="revTx" presStyleIdx="5" presStyleCnt="6"/>
      <dgm:spPr/>
    </dgm:pt>
    <dgm:pt modelId="{0B1AA0BD-2843-41AB-846F-B42AA200100B}" type="pres">
      <dgm:prSet presAssocID="{A4D76486-8B03-4EE1-B357-22A4C804158E}" presName="vert1" presStyleCnt="0"/>
      <dgm:spPr/>
    </dgm:pt>
  </dgm:ptLst>
  <dgm:cxnLst>
    <dgm:cxn modelId="{C089AD09-1794-4C7B-B932-883F7B8B7211}" srcId="{AD74E690-9ACC-4344-B8D2-AE99A17221A1}" destId="{FECDD8DD-6A8B-4B5C-9328-279C45487ECA}" srcOrd="4" destOrd="0" parTransId="{7A2A8BBA-A8B7-4425-A8D1-9878E2095C53}" sibTransId="{7E01C26F-0F42-4B31-91B5-EF991AB04159}"/>
    <dgm:cxn modelId="{C856841C-E77A-420F-94C1-BAAE5B37F09E}" srcId="{AD74E690-9ACC-4344-B8D2-AE99A17221A1}" destId="{E1D0381A-CAD9-45F2-9E7D-C5AD5C0D082A}" srcOrd="3" destOrd="0" parTransId="{A9060DF9-06C1-4CE3-8C35-2277D65CECED}" sibTransId="{C1429A9E-AE91-448D-9564-2556903D89DE}"/>
    <dgm:cxn modelId="{E3C04F3C-09CA-48DF-8EA9-03702D7A069B}" srcId="{AD74E690-9ACC-4344-B8D2-AE99A17221A1}" destId="{E0A0F7F5-6BC5-448C-832A-E2BE6BCD3190}" srcOrd="0" destOrd="0" parTransId="{B91942A1-DA2D-4934-A857-F08EF9CA18CF}" sibTransId="{D238782D-1B7B-42E1-8A31-EDD0C1C78C66}"/>
    <dgm:cxn modelId="{5C2E9745-30D4-4E41-97DB-CDEA18D591FF}" type="presOf" srcId="{420938CB-F692-4758-8E02-ABCE4B0D9799}" destId="{77277ED9-6B28-4285-A297-B9F0381FACA2}" srcOrd="0" destOrd="0" presId="urn:microsoft.com/office/officeart/2008/layout/LinedList"/>
    <dgm:cxn modelId="{41B2B447-CC21-4A5C-BA91-95EE45F1DA7E}" type="presOf" srcId="{E1D0381A-CAD9-45F2-9E7D-C5AD5C0D082A}" destId="{EB9F2D55-ADA4-4D8F-A77C-C253832785F4}" srcOrd="0" destOrd="0" presId="urn:microsoft.com/office/officeart/2008/layout/LinedList"/>
    <dgm:cxn modelId="{8E9B1671-132A-4C24-82C7-639F1EEC14BC}" type="presOf" srcId="{2B18E506-2182-4516-909B-48EE956A8CB7}" destId="{337F5AE4-20C7-4A18-857D-737527EC2317}" srcOrd="0" destOrd="0" presId="urn:microsoft.com/office/officeart/2008/layout/LinedList"/>
    <dgm:cxn modelId="{CCC5CB77-B287-40DA-9902-365D5034D31C}" srcId="{AD74E690-9ACC-4344-B8D2-AE99A17221A1}" destId="{420938CB-F692-4758-8E02-ABCE4B0D9799}" srcOrd="1" destOrd="0" parTransId="{D20E2E56-1045-4B22-8557-4DE875B36F90}" sibTransId="{FE5A2445-7FD4-4626-A793-8B129F3E11EE}"/>
    <dgm:cxn modelId="{5D1EB08C-2523-4B1F-BD51-B60752C81688}" srcId="{AD74E690-9ACC-4344-B8D2-AE99A17221A1}" destId="{A4D76486-8B03-4EE1-B357-22A4C804158E}" srcOrd="5" destOrd="0" parTransId="{A154165E-B275-44A7-A9EC-7A50B0483136}" sibTransId="{054703C0-7AB7-445C-A890-12C82702456A}"/>
    <dgm:cxn modelId="{D7BFB2C9-2736-424C-B57C-2ADC597475E3}" type="presOf" srcId="{AD74E690-9ACC-4344-B8D2-AE99A17221A1}" destId="{FAB2CD41-1D18-46F2-B6B2-D211D0A81E2D}" srcOrd="0" destOrd="0" presId="urn:microsoft.com/office/officeart/2008/layout/LinedList"/>
    <dgm:cxn modelId="{5BD52CE5-8C4B-488D-82DE-EA494F3009C7}" type="presOf" srcId="{FECDD8DD-6A8B-4B5C-9328-279C45487ECA}" destId="{29ECA3B9-2D09-4E49-A4F5-1D31946845A7}" srcOrd="0" destOrd="0" presId="urn:microsoft.com/office/officeart/2008/layout/LinedList"/>
    <dgm:cxn modelId="{363C28EA-5E8F-4D4D-B6D8-71F08341402D}" type="presOf" srcId="{E0A0F7F5-6BC5-448C-832A-E2BE6BCD3190}" destId="{7418428B-0225-45DF-862E-97CED278E8FF}" srcOrd="0" destOrd="0" presId="urn:microsoft.com/office/officeart/2008/layout/LinedList"/>
    <dgm:cxn modelId="{7FB0D4F4-F685-4C5A-B7EA-DBB9C26C29B9}" type="presOf" srcId="{A4D76486-8B03-4EE1-B357-22A4C804158E}" destId="{FCA00BFB-C3C2-4BDF-8AC4-D1E6CD8B39F0}" srcOrd="0" destOrd="0" presId="urn:microsoft.com/office/officeart/2008/layout/LinedList"/>
    <dgm:cxn modelId="{A50B2FFD-FA21-4FD8-8489-E3265F377E46}" srcId="{AD74E690-9ACC-4344-B8D2-AE99A17221A1}" destId="{2B18E506-2182-4516-909B-48EE956A8CB7}" srcOrd="2" destOrd="0" parTransId="{C6088120-FC9A-4EDC-A6B6-341790C3E324}" sibTransId="{1420A14A-9EBD-4D79-AF33-5649C08F8742}"/>
    <dgm:cxn modelId="{2F174020-8550-4D04-9CD4-C92D1B4CF972}" type="presParOf" srcId="{FAB2CD41-1D18-46F2-B6B2-D211D0A81E2D}" destId="{D37D032E-6539-413B-900E-923E60E8EF78}" srcOrd="0" destOrd="0" presId="urn:microsoft.com/office/officeart/2008/layout/LinedList"/>
    <dgm:cxn modelId="{0CA4AD5A-60A5-4D21-B1F1-CF9669EC7C69}" type="presParOf" srcId="{FAB2CD41-1D18-46F2-B6B2-D211D0A81E2D}" destId="{049B471D-F5D3-4458-8281-BB9EB2B9B60D}" srcOrd="1" destOrd="0" presId="urn:microsoft.com/office/officeart/2008/layout/LinedList"/>
    <dgm:cxn modelId="{FC232E1A-667B-45B3-B23B-6A6A9032EBF7}" type="presParOf" srcId="{049B471D-F5D3-4458-8281-BB9EB2B9B60D}" destId="{7418428B-0225-45DF-862E-97CED278E8FF}" srcOrd="0" destOrd="0" presId="urn:microsoft.com/office/officeart/2008/layout/LinedList"/>
    <dgm:cxn modelId="{FF31FE32-2AAD-4F44-8072-09045E5A40D4}" type="presParOf" srcId="{049B471D-F5D3-4458-8281-BB9EB2B9B60D}" destId="{E3D7D6E2-965F-426D-B62E-48E9EA96442C}" srcOrd="1" destOrd="0" presId="urn:microsoft.com/office/officeart/2008/layout/LinedList"/>
    <dgm:cxn modelId="{EB863F59-9FE9-4F33-9178-4B68E270A115}" type="presParOf" srcId="{FAB2CD41-1D18-46F2-B6B2-D211D0A81E2D}" destId="{079CF54D-C45D-45AD-AED2-4BAAE9585BA4}" srcOrd="2" destOrd="0" presId="urn:microsoft.com/office/officeart/2008/layout/LinedList"/>
    <dgm:cxn modelId="{C82074C4-F6DA-406A-AAAF-AFD0F918ECC8}" type="presParOf" srcId="{FAB2CD41-1D18-46F2-B6B2-D211D0A81E2D}" destId="{58CEA339-6C86-425B-AFFB-C43CBD0371E4}" srcOrd="3" destOrd="0" presId="urn:microsoft.com/office/officeart/2008/layout/LinedList"/>
    <dgm:cxn modelId="{8CD92C60-E504-45DB-B2C2-ABCCBAD76DF0}" type="presParOf" srcId="{58CEA339-6C86-425B-AFFB-C43CBD0371E4}" destId="{77277ED9-6B28-4285-A297-B9F0381FACA2}" srcOrd="0" destOrd="0" presId="urn:microsoft.com/office/officeart/2008/layout/LinedList"/>
    <dgm:cxn modelId="{2FB80BC1-E55B-4A34-A313-71A3A84CE616}" type="presParOf" srcId="{58CEA339-6C86-425B-AFFB-C43CBD0371E4}" destId="{C87E10FE-B6BA-4FC8-B082-A80B254E64A6}" srcOrd="1" destOrd="0" presId="urn:microsoft.com/office/officeart/2008/layout/LinedList"/>
    <dgm:cxn modelId="{388C4C25-F600-424D-B1A4-7D9F105D152B}" type="presParOf" srcId="{FAB2CD41-1D18-46F2-B6B2-D211D0A81E2D}" destId="{C707EA66-0C4A-4E9D-A2ED-E52B1E7A7D0D}" srcOrd="4" destOrd="0" presId="urn:microsoft.com/office/officeart/2008/layout/LinedList"/>
    <dgm:cxn modelId="{3030069D-91EF-46E9-9476-B6B9DD68CFB4}" type="presParOf" srcId="{FAB2CD41-1D18-46F2-B6B2-D211D0A81E2D}" destId="{D9569387-4262-4CBB-BD50-683CBAA797E7}" srcOrd="5" destOrd="0" presId="urn:microsoft.com/office/officeart/2008/layout/LinedList"/>
    <dgm:cxn modelId="{D469C803-4FC2-4F6E-B45D-2EF3780CFDCA}" type="presParOf" srcId="{D9569387-4262-4CBB-BD50-683CBAA797E7}" destId="{337F5AE4-20C7-4A18-857D-737527EC2317}" srcOrd="0" destOrd="0" presId="urn:microsoft.com/office/officeart/2008/layout/LinedList"/>
    <dgm:cxn modelId="{0B4AE7FF-29A7-4890-AEA5-8971A832FE49}" type="presParOf" srcId="{D9569387-4262-4CBB-BD50-683CBAA797E7}" destId="{EF904D19-1E7B-4224-8342-78A4D21181C7}" srcOrd="1" destOrd="0" presId="urn:microsoft.com/office/officeart/2008/layout/LinedList"/>
    <dgm:cxn modelId="{4B818815-D84D-4E6D-B94A-0AAFDC8E35E0}" type="presParOf" srcId="{FAB2CD41-1D18-46F2-B6B2-D211D0A81E2D}" destId="{173DE7C0-9205-4975-9D85-076F26759F0F}" srcOrd="6" destOrd="0" presId="urn:microsoft.com/office/officeart/2008/layout/LinedList"/>
    <dgm:cxn modelId="{581C48E4-0FB3-4697-AA75-20A9BE74D70A}" type="presParOf" srcId="{FAB2CD41-1D18-46F2-B6B2-D211D0A81E2D}" destId="{1BC6D680-C144-49FA-B4EF-A4BE81B96F8E}" srcOrd="7" destOrd="0" presId="urn:microsoft.com/office/officeart/2008/layout/LinedList"/>
    <dgm:cxn modelId="{C7B2CF43-1D50-4102-8370-EE88A782EF3E}" type="presParOf" srcId="{1BC6D680-C144-49FA-B4EF-A4BE81B96F8E}" destId="{EB9F2D55-ADA4-4D8F-A77C-C253832785F4}" srcOrd="0" destOrd="0" presId="urn:microsoft.com/office/officeart/2008/layout/LinedList"/>
    <dgm:cxn modelId="{199BAA20-59DE-4931-9B84-628337335D03}" type="presParOf" srcId="{1BC6D680-C144-49FA-B4EF-A4BE81B96F8E}" destId="{703345C4-542A-44AF-BC92-565F14DA0BE2}" srcOrd="1" destOrd="0" presId="urn:microsoft.com/office/officeart/2008/layout/LinedList"/>
    <dgm:cxn modelId="{FE91FE37-5357-471F-BF5C-BEB06A129230}" type="presParOf" srcId="{FAB2CD41-1D18-46F2-B6B2-D211D0A81E2D}" destId="{940D679E-DA6A-47D9-A54B-62F545ED4737}" srcOrd="8" destOrd="0" presId="urn:microsoft.com/office/officeart/2008/layout/LinedList"/>
    <dgm:cxn modelId="{5192CE61-7CE4-4663-933A-EBBA80AE5781}" type="presParOf" srcId="{FAB2CD41-1D18-46F2-B6B2-D211D0A81E2D}" destId="{BE035B73-C14C-42E0-8532-A92CB68AD242}" srcOrd="9" destOrd="0" presId="urn:microsoft.com/office/officeart/2008/layout/LinedList"/>
    <dgm:cxn modelId="{FCA7A192-05F7-4803-AFBA-EC22A4F83A46}" type="presParOf" srcId="{BE035B73-C14C-42E0-8532-A92CB68AD242}" destId="{29ECA3B9-2D09-4E49-A4F5-1D31946845A7}" srcOrd="0" destOrd="0" presId="urn:microsoft.com/office/officeart/2008/layout/LinedList"/>
    <dgm:cxn modelId="{D44EA91F-2E88-4E84-8A5F-30D9DD623AAE}" type="presParOf" srcId="{BE035B73-C14C-42E0-8532-A92CB68AD242}" destId="{AE1B5D2D-6C67-4742-8296-1228DA5DBB0C}" srcOrd="1" destOrd="0" presId="urn:microsoft.com/office/officeart/2008/layout/LinedList"/>
    <dgm:cxn modelId="{2B3C18F2-0077-415B-85B5-DF08EA357024}" type="presParOf" srcId="{FAB2CD41-1D18-46F2-B6B2-D211D0A81E2D}" destId="{CB30289A-B2A3-4667-8D69-2A22D5E53E62}" srcOrd="10" destOrd="0" presId="urn:microsoft.com/office/officeart/2008/layout/LinedList"/>
    <dgm:cxn modelId="{2A7742B5-C61F-4C7C-A4D2-EED78F7C03DC}" type="presParOf" srcId="{FAB2CD41-1D18-46F2-B6B2-D211D0A81E2D}" destId="{9054461D-4043-4618-962F-4A0802C1CD23}" srcOrd="11" destOrd="0" presId="urn:microsoft.com/office/officeart/2008/layout/LinedList"/>
    <dgm:cxn modelId="{2F19D804-E5F1-4E9F-A596-38D9595AB3A4}" type="presParOf" srcId="{9054461D-4043-4618-962F-4A0802C1CD23}" destId="{FCA00BFB-C3C2-4BDF-8AC4-D1E6CD8B39F0}" srcOrd="0" destOrd="0" presId="urn:microsoft.com/office/officeart/2008/layout/LinedList"/>
    <dgm:cxn modelId="{B8032399-2C4E-4BE8-B66C-E03B7001D0E3}" type="presParOf" srcId="{9054461D-4043-4618-962F-4A0802C1CD23}" destId="{0B1AA0BD-2843-41AB-846F-B42AA2001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486530-A3CF-4F6F-8B6D-4DBAA57D7C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8C977FA2-9CFE-4889-A0DD-B976F2A5DAB2}">
      <dgm:prSet/>
      <dgm:spPr/>
      <dgm:t>
        <a:bodyPr/>
        <a:lstStyle/>
        <a:p>
          <a:r>
            <a:rPr lang="en-ZA" b="0" dirty="0">
              <a:solidFill>
                <a:schemeClr val="accent1"/>
              </a:solidFill>
            </a:rPr>
            <a:t>The </a:t>
          </a:r>
          <a:r>
            <a:rPr lang="en-ZA" b="1" dirty="0">
              <a:solidFill>
                <a:schemeClr val="accent1"/>
              </a:solidFill>
            </a:rPr>
            <a:t>SA NSP 2017-2022 </a:t>
          </a:r>
          <a:r>
            <a:rPr lang="en-ZA" b="0" dirty="0">
              <a:solidFill>
                <a:schemeClr val="accent1"/>
              </a:solidFill>
            </a:rPr>
            <a:t>addresses stigma and discrimination – it set target to reduce internalized and externalized stigma by 50% among PLHIV by 2021</a:t>
          </a:r>
          <a:endParaRPr lang="en-US" dirty="0">
            <a:solidFill>
              <a:schemeClr val="accent1"/>
            </a:solidFill>
          </a:endParaRPr>
        </a:p>
      </dgm:t>
    </dgm:pt>
    <dgm:pt modelId="{B08FBBE7-6518-4332-9C14-474C0BE9BBFD}" type="parTrans" cxnId="{70EE805A-F41E-4A20-A054-4A0EACF5601B}">
      <dgm:prSet/>
      <dgm:spPr/>
      <dgm:t>
        <a:bodyPr/>
        <a:lstStyle/>
        <a:p>
          <a:endParaRPr lang="en-US">
            <a:solidFill>
              <a:schemeClr val="accent1"/>
            </a:solidFill>
          </a:endParaRPr>
        </a:p>
      </dgm:t>
    </dgm:pt>
    <dgm:pt modelId="{8573EDFA-6324-4D63-947F-E0D497A7082D}" type="sibTrans" cxnId="{70EE805A-F41E-4A20-A054-4A0EACF5601B}">
      <dgm:prSet/>
      <dgm:spPr/>
      <dgm:t>
        <a:bodyPr/>
        <a:lstStyle/>
        <a:p>
          <a:endParaRPr lang="en-US">
            <a:solidFill>
              <a:schemeClr val="accent1"/>
            </a:solidFill>
          </a:endParaRPr>
        </a:p>
      </dgm:t>
    </dgm:pt>
    <dgm:pt modelId="{DE34D58C-1544-423A-839A-27C1EE690606}">
      <dgm:prSet/>
      <dgm:spPr/>
      <dgm:t>
        <a:bodyPr/>
        <a:lstStyle/>
        <a:p>
          <a:r>
            <a:rPr lang="en-US" dirty="0">
              <a:solidFill>
                <a:schemeClr val="accent1"/>
              </a:solidFill>
            </a:rPr>
            <a:t>There are </a:t>
          </a:r>
          <a:r>
            <a:rPr lang="en-US" b="1" dirty="0">
              <a:solidFill>
                <a:schemeClr val="accent1"/>
              </a:solidFill>
            </a:rPr>
            <a:t>community-based approaches </a:t>
          </a:r>
          <a:r>
            <a:rPr lang="en-US" dirty="0">
              <a:solidFill>
                <a:schemeClr val="accent1"/>
              </a:solidFill>
            </a:rPr>
            <a:t>to reduce external stigma, i.e., HCW training, sensitization of PHCs;  education- </a:t>
          </a:r>
          <a:r>
            <a:rPr lang="en-US" b="0" i="0" baseline="0" dirty="0">
              <a:solidFill>
                <a:schemeClr val="accent1"/>
              </a:solidFill>
            </a:rPr>
            <a:t>54.1% of PLHIV had knowledge of the laws that protect PLHIV from discrimination (Stigma Index Survey)</a:t>
          </a:r>
          <a:r>
            <a:rPr lang="en-US" dirty="0">
              <a:solidFill>
                <a:schemeClr val="accent1"/>
              </a:solidFill>
            </a:rPr>
            <a:t> </a:t>
          </a:r>
        </a:p>
      </dgm:t>
    </dgm:pt>
    <dgm:pt modelId="{36564085-08B9-45AC-8C64-6BE3152656AC}" type="parTrans" cxnId="{138D5076-0AEF-4B06-80B8-710A3899CFAB}">
      <dgm:prSet/>
      <dgm:spPr/>
      <dgm:t>
        <a:bodyPr/>
        <a:lstStyle/>
        <a:p>
          <a:endParaRPr lang="en-US">
            <a:solidFill>
              <a:schemeClr val="accent1"/>
            </a:solidFill>
          </a:endParaRPr>
        </a:p>
      </dgm:t>
    </dgm:pt>
    <dgm:pt modelId="{8E4107CF-B8D3-4474-AC90-7127DD02B2A0}" type="sibTrans" cxnId="{138D5076-0AEF-4B06-80B8-710A3899CFAB}">
      <dgm:prSet/>
      <dgm:spPr/>
      <dgm:t>
        <a:bodyPr/>
        <a:lstStyle/>
        <a:p>
          <a:endParaRPr lang="en-US">
            <a:solidFill>
              <a:schemeClr val="accent1"/>
            </a:solidFill>
          </a:endParaRPr>
        </a:p>
      </dgm:t>
    </dgm:pt>
    <dgm:pt modelId="{70686490-6EA2-49E0-8E65-D9AE9D7E6545}">
      <dgm:prSet/>
      <dgm:spPr/>
      <dgm:t>
        <a:bodyPr/>
        <a:lstStyle/>
        <a:p>
          <a:r>
            <a:rPr kumimoji="0" lang="en-ZA" b="0" i="0" u="none" strike="noStrike" cap="none" normalizeH="0" baseline="0" dirty="0">
              <a:ln>
                <a:noFill/>
              </a:ln>
              <a:solidFill>
                <a:schemeClr val="accent1"/>
              </a:solidFill>
              <a:effectLst/>
              <a:latin typeface="+mn-lt"/>
            </a:rPr>
            <a:t>Internalized stigma (26.9% of sex workers, 27.3% of bisexuals – Stigma Index Survey) is addressed through </a:t>
          </a:r>
          <a:r>
            <a:rPr kumimoji="0" lang="en-ZA" b="1" i="0" u="none" strike="noStrike" cap="none" normalizeH="0" baseline="0" dirty="0">
              <a:ln>
                <a:noFill/>
              </a:ln>
              <a:solidFill>
                <a:schemeClr val="accent1"/>
              </a:solidFill>
              <a:effectLst/>
              <a:latin typeface="+mn-lt"/>
            </a:rPr>
            <a:t>community-based approaches</a:t>
          </a:r>
          <a:r>
            <a:rPr kumimoji="0" lang="en-ZA" b="0" i="0" u="none" strike="noStrike" cap="none" normalizeH="0" baseline="0" dirty="0">
              <a:ln>
                <a:noFill/>
              </a:ln>
              <a:solidFill>
                <a:schemeClr val="accent1"/>
              </a:solidFill>
              <a:effectLst/>
              <a:latin typeface="+mn-lt"/>
            </a:rPr>
            <a:t>,  e.g., support groups </a:t>
          </a:r>
          <a:r>
            <a:rPr lang="en-US" dirty="0">
              <a:solidFill>
                <a:schemeClr val="accent1"/>
              </a:solidFill>
            </a:rPr>
            <a:t> (Stigma Index Survey)</a:t>
          </a:r>
        </a:p>
      </dgm:t>
    </dgm:pt>
    <dgm:pt modelId="{6B85697F-F4CD-4018-92A4-DC7B50A297A5}" type="parTrans" cxnId="{E6287824-4519-4AD0-AC95-E0F86410C47B}">
      <dgm:prSet/>
      <dgm:spPr/>
      <dgm:t>
        <a:bodyPr/>
        <a:lstStyle/>
        <a:p>
          <a:endParaRPr lang="en-US">
            <a:solidFill>
              <a:schemeClr val="accent1"/>
            </a:solidFill>
          </a:endParaRPr>
        </a:p>
      </dgm:t>
    </dgm:pt>
    <dgm:pt modelId="{AE83CD01-12F9-4FB2-87CC-58C60E805B87}" type="sibTrans" cxnId="{E6287824-4519-4AD0-AC95-E0F86410C47B}">
      <dgm:prSet/>
      <dgm:spPr/>
      <dgm:t>
        <a:bodyPr/>
        <a:lstStyle/>
        <a:p>
          <a:endParaRPr lang="en-US">
            <a:solidFill>
              <a:schemeClr val="accent1"/>
            </a:solidFill>
          </a:endParaRPr>
        </a:p>
      </dgm:t>
    </dgm:pt>
    <dgm:pt modelId="{492E8562-0B7D-49DF-BFF2-23692D572144}">
      <dgm:prSet/>
      <dgm:spPr/>
      <dgm:t>
        <a:bodyPr/>
        <a:lstStyle/>
        <a:p>
          <a:r>
            <a:rPr lang="en-US" dirty="0">
              <a:solidFill>
                <a:schemeClr val="accent1"/>
              </a:solidFill>
            </a:rPr>
            <a:t>Scaling access to </a:t>
          </a:r>
          <a:r>
            <a:rPr lang="en-US" b="1" dirty="0">
              <a:solidFill>
                <a:schemeClr val="accent1"/>
              </a:solidFill>
            </a:rPr>
            <a:t>HIV-sensitive social protection system </a:t>
          </a:r>
          <a:r>
            <a:rPr lang="en-US" dirty="0">
              <a:solidFill>
                <a:schemeClr val="accent1"/>
              </a:solidFill>
            </a:rPr>
            <a:t>– 1/3 (18.7 million people) of the population benefits from the county’s social safety net (2019/2020)</a:t>
          </a:r>
        </a:p>
        <a:p>
          <a:endParaRPr lang="en-ZA" dirty="0">
            <a:solidFill>
              <a:schemeClr val="accent1"/>
            </a:solidFill>
          </a:endParaRPr>
        </a:p>
      </dgm:t>
    </dgm:pt>
    <dgm:pt modelId="{DEBBF945-4A0B-4774-B2F1-27A53E264611}" type="parTrans" cxnId="{1BA48738-C985-4350-9E0F-EDF3C323C915}">
      <dgm:prSet/>
      <dgm:spPr/>
      <dgm:t>
        <a:bodyPr/>
        <a:lstStyle/>
        <a:p>
          <a:endParaRPr lang="en-ZA">
            <a:solidFill>
              <a:schemeClr val="accent1"/>
            </a:solidFill>
          </a:endParaRPr>
        </a:p>
      </dgm:t>
    </dgm:pt>
    <dgm:pt modelId="{223F3770-CEE7-4430-B1D7-218860674176}" type="sibTrans" cxnId="{1BA48738-C985-4350-9E0F-EDF3C323C915}">
      <dgm:prSet/>
      <dgm:spPr/>
      <dgm:t>
        <a:bodyPr/>
        <a:lstStyle/>
        <a:p>
          <a:endParaRPr lang="en-ZA">
            <a:solidFill>
              <a:schemeClr val="accent1"/>
            </a:solidFill>
          </a:endParaRPr>
        </a:p>
      </dgm:t>
    </dgm:pt>
    <dgm:pt modelId="{E8F5D03B-C86C-44FB-AA4E-4B20AE50C395}">
      <dgm:prSet/>
      <dgm:spPr/>
      <dgm:t>
        <a:bodyPr/>
        <a:lstStyle/>
        <a:p>
          <a:r>
            <a:rPr lang="en-US" b="1" dirty="0">
              <a:solidFill>
                <a:schemeClr val="accent1"/>
              </a:solidFill>
            </a:rPr>
            <a:t>Strengthening enabling environment for social justice</a:t>
          </a:r>
          <a:r>
            <a:rPr lang="en-US" dirty="0">
              <a:solidFill>
                <a:schemeClr val="accent1"/>
              </a:solidFill>
            </a:rPr>
            <a:t>,  i.e., access to justice, legal services, literacy on rights - </a:t>
          </a:r>
          <a:r>
            <a:rPr lang="en-US" b="0" i="0" baseline="0" dirty="0">
              <a:solidFill>
                <a:schemeClr val="accent1"/>
              </a:solidFill>
            </a:rPr>
            <a:t>56% of SA were aware of organizations that can protect the rights of people affected by HIV</a:t>
          </a:r>
          <a:endParaRPr lang="en-ZA" dirty="0">
            <a:solidFill>
              <a:schemeClr val="accent1"/>
            </a:solidFill>
          </a:endParaRPr>
        </a:p>
      </dgm:t>
    </dgm:pt>
    <dgm:pt modelId="{5A847EC6-1D63-46F0-8128-6CB617CD0FEF}" type="parTrans" cxnId="{34CC3194-9D13-4410-AE52-3CCAF8AAD4B3}">
      <dgm:prSet/>
      <dgm:spPr/>
      <dgm:t>
        <a:bodyPr/>
        <a:lstStyle/>
        <a:p>
          <a:endParaRPr lang="en-ZA">
            <a:solidFill>
              <a:schemeClr val="accent1"/>
            </a:solidFill>
          </a:endParaRPr>
        </a:p>
      </dgm:t>
    </dgm:pt>
    <dgm:pt modelId="{E0FE6425-24DA-451C-A25C-4C60FC3128F4}" type="sibTrans" cxnId="{34CC3194-9D13-4410-AE52-3CCAF8AAD4B3}">
      <dgm:prSet/>
      <dgm:spPr/>
      <dgm:t>
        <a:bodyPr/>
        <a:lstStyle/>
        <a:p>
          <a:endParaRPr lang="en-ZA">
            <a:solidFill>
              <a:schemeClr val="accent1"/>
            </a:solidFill>
          </a:endParaRPr>
        </a:p>
      </dgm:t>
    </dgm:pt>
    <dgm:pt modelId="{11F17B41-B2F5-4489-9923-9DE8D19119A1}" type="pres">
      <dgm:prSet presAssocID="{94486530-A3CF-4F6F-8B6D-4DBAA57D7CA6}" presName="vert0" presStyleCnt="0">
        <dgm:presLayoutVars>
          <dgm:dir/>
          <dgm:animOne val="branch"/>
          <dgm:animLvl val="lvl"/>
        </dgm:presLayoutVars>
      </dgm:prSet>
      <dgm:spPr/>
    </dgm:pt>
    <dgm:pt modelId="{9B422349-EE5A-4291-8ACD-7AFE7ADB7A7D}" type="pres">
      <dgm:prSet presAssocID="{8C977FA2-9CFE-4889-A0DD-B976F2A5DAB2}" presName="thickLine" presStyleLbl="alignNode1" presStyleIdx="0" presStyleCnt="5"/>
      <dgm:spPr/>
    </dgm:pt>
    <dgm:pt modelId="{3633664A-306D-435C-A6F6-B39E77568E5C}" type="pres">
      <dgm:prSet presAssocID="{8C977FA2-9CFE-4889-A0DD-B976F2A5DAB2}" presName="horz1" presStyleCnt="0"/>
      <dgm:spPr/>
    </dgm:pt>
    <dgm:pt modelId="{4418DFEA-2BD5-415D-9F0F-9D23E03E2097}" type="pres">
      <dgm:prSet presAssocID="{8C977FA2-9CFE-4889-A0DD-B976F2A5DAB2}" presName="tx1" presStyleLbl="revTx" presStyleIdx="0" presStyleCnt="5"/>
      <dgm:spPr/>
    </dgm:pt>
    <dgm:pt modelId="{2A5460CE-7D16-49E3-88F7-56CC4BB8E389}" type="pres">
      <dgm:prSet presAssocID="{8C977FA2-9CFE-4889-A0DD-B976F2A5DAB2}" presName="vert1" presStyleCnt="0"/>
      <dgm:spPr/>
    </dgm:pt>
    <dgm:pt modelId="{15136CFF-F4A2-4EB0-A8BA-9EA5893741F4}" type="pres">
      <dgm:prSet presAssocID="{DE34D58C-1544-423A-839A-27C1EE690606}" presName="thickLine" presStyleLbl="alignNode1" presStyleIdx="1" presStyleCnt="5"/>
      <dgm:spPr/>
    </dgm:pt>
    <dgm:pt modelId="{F0369D63-2AB0-4335-A4DB-7AE04C4A057C}" type="pres">
      <dgm:prSet presAssocID="{DE34D58C-1544-423A-839A-27C1EE690606}" presName="horz1" presStyleCnt="0"/>
      <dgm:spPr/>
    </dgm:pt>
    <dgm:pt modelId="{B631AE76-C20F-4C28-AD30-6272CE6A8898}" type="pres">
      <dgm:prSet presAssocID="{DE34D58C-1544-423A-839A-27C1EE690606}" presName="tx1" presStyleLbl="revTx" presStyleIdx="1" presStyleCnt="5"/>
      <dgm:spPr/>
    </dgm:pt>
    <dgm:pt modelId="{C764E53B-9BBD-4DD7-BA44-392205F4DD5C}" type="pres">
      <dgm:prSet presAssocID="{DE34D58C-1544-423A-839A-27C1EE690606}" presName="vert1" presStyleCnt="0"/>
      <dgm:spPr/>
    </dgm:pt>
    <dgm:pt modelId="{C6AB8D40-F085-45B2-9D06-BC0C7BD7B12F}" type="pres">
      <dgm:prSet presAssocID="{70686490-6EA2-49E0-8E65-D9AE9D7E6545}" presName="thickLine" presStyleLbl="alignNode1" presStyleIdx="2" presStyleCnt="5"/>
      <dgm:spPr/>
    </dgm:pt>
    <dgm:pt modelId="{5656744F-320F-4F60-B7D8-2A0CEA4AA3F5}" type="pres">
      <dgm:prSet presAssocID="{70686490-6EA2-49E0-8E65-D9AE9D7E6545}" presName="horz1" presStyleCnt="0"/>
      <dgm:spPr/>
    </dgm:pt>
    <dgm:pt modelId="{218C4473-7532-4946-9C36-01EB163160C3}" type="pres">
      <dgm:prSet presAssocID="{70686490-6EA2-49E0-8E65-D9AE9D7E6545}" presName="tx1" presStyleLbl="revTx" presStyleIdx="2" presStyleCnt="5"/>
      <dgm:spPr/>
    </dgm:pt>
    <dgm:pt modelId="{D8CB4F42-731F-406A-8F04-4BC742E0B83D}" type="pres">
      <dgm:prSet presAssocID="{70686490-6EA2-49E0-8E65-D9AE9D7E6545}" presName="vert1" presStyleCnt="0"/>
      <dgm:spPr/>
    </dgm:pt>
    <dgm:pt modelId="{4B8BEAA5-8F41-42FD-BC24-980227A852E2}" type="pres">
      <dgm:prSet presAssocID="{492E8562-0B7D-49DF-BFF2-23692D572144}" presName="thickLine" presStyleLbl="alignNode1" presStyleIdx="3" presStyleCnt="5"/>
      <dgm:spPr/>
    </dgm:pt>
    <dgm:pt modelId="{F04DDFB2-5EBE-4615-B8FE-C4A4A2369E76}" type="pres">
      <dgm:prSet presAssocID="{492E8562-0B7D-49DF-BFF2-23692D572144}" presName="horz1" presStyleCnt="0"/>
      <dgm:spPr/>
    </dgm:pt>
    <dgm:pt modelId="{39A81845-0A5A-4382-9112-4EABEE987AED}" type="pres">
      <dgm:prSet presAssocID="{492E8562-0B7D-49DF-BFF2-23692D572144}" presName="tx1" presStyleLbl="revTx" presStyleIdx="3" presStyleCnt="5"/>
      <dgm:spPr/>
    </dgm:pt>
    <dgm:pt modelId="{AC193A9D-9C1D-48C5-BCA9-2D8ACC2C7D02}" type="pres">
      <dgm:prSet presAssocID="{492E8562-0B7D-49DF-BFF2-23692D572144}" presName="vert1" presStyleCnt="0"/>
      <dgm:spPr/>
    </dgm:pt>
    <dgm:pt modelId="{43A4BC33-310F-4299-9C63-16B874610804}" type="pres">
      <dgm:prSet presAssocID="{E8F5D03B-C86C-44FB-AA4E-4B20AE50C395}" presName="thickLine" presStyleLbl="alignNode1" presStyleIdx="4" presStyleCnt="5"/>
      <dgm:spPr/>
    </dgm:pt>
    <dgm:pt modelId="{A5DF4996-B174-43CE-BEC4-3F73E5991FFE}" type="pres">
      <dgm:prSet presAssocID="{E8F5D03B-C86C-44FB-AA4E-4B20AE50C395}" presName="horz1" presStyleCnt="0"/>
      <dgm:spPr/>
    </dgm:pt>
    <dgm:pt modelId="{712DB90F-14CF-435A-9A39-475942178A4B}" type="pres">
      <dgm:prSet presAssocID="{E8F5D03B-C86C-44FB-AA4E-4B20AE50C395}" presName="tx1" presStyleLbl="revTx" presStyleIdx="4" presStyleCnt="5"/>
      <dgm:spPr/>
    </dgm:pt>
    <dgm:pt modelId="{385F3B93-AFA6-4D2A-BBBF-9F36AC736F70}" type="pres">
      <dgm:prSet presAssocID="{E8F5D03B-C86C-44FB-AA4E-4B20AE50C395}" presName="vert1" presStyleCnt="0"/>
      <dgm:spPr/>
    </dgm:pt>
  </dgm:ptLst>
  <dgm:cxnLst>
    <dgm:cxn modelId="{B1ED551A-5864-4215-A489-C7F98C562031}" type="presOf" srcId="{E8F5D03B-C86C-44FB-AA4E-4B20AE50C395}" destId="{712DB90F-14CF-435A-9A39-475942178A4B}" srcOrd="0" destOrd="0" presId="urn:microsoft.com/office/officeart/2008/layout/LinedList"/>
    <dgm:cxn modelId="{E6287824-4519-4AD0-AC95-E0F86410C47B}" srcId="{94486530-A3CF-4F6F-8B6D-4DBAA57D7CA6}" destId="{70686490-6EA2-49E0-8E65-D9AE9D7E6545}" srcOrd="2" destOrd="0" parTransId="{6B85697F-F4CD-4018-92A4-DC7B50A297A5}" sibTransId="{AE83CD01-12F9-4FB2-87CC-58C60E805B87}"/>
    <dgm:cxn modelId="{D5E80F35-99EC-4AD5-B5A0-BF6941E40224}" type="presOf" srcId="{70686490-6EA2-49E0-8E65-D9AE9D7E6545}" destId="{218C4473-7532-4946-9C36-01EB163160C3}" srcOrd="0" destOrd="0" presId="urn:microsoft.com/office/officeart/2008/layout/LinedList"/>
    <dgm:cxn modelId="{1BA48738-C985-4350-9E0F-EDF3C323C915}" srcId="{94486530-A3CF-4F6F-8B6D-4DBAA57D7CA6}" destId="{492E8562-0B7D-49DF-BFF2-23692D572144}" srcOrd="3" destOrd="0" parTransId="{DEBBF945-4A0B-4774-B2F1-27A53E264611}" sibTransId="{223F3770-CEE7-4430-B1D7-218860674176}"/>
    <dgm:cxn modelId="{E57EE93C-25B6-4843-A44F-B811315CCCAE}" type="presOf" srcId="{492E8562-0B7D-49DF-BFF2-23692D572144}" destId="{39A81845-0A5A-4382-9112-4EABEE987AED}" srcOrd="0" destOrd="0" presId="urn:microsoft.com/office/officeart/2008/layout/LinedList"/>
    <dgm:cxn modelId="{138D5076-0AEF-4B06-80B8-710A3899CFAB}" srcId="{94486530-A3CF-4F6F-8B6D-4DBAA57D7CA6}" destId="{DE34D58C-1544-423A-839A-27C1EE690606}" srcOrd="1" destOrd="0" parTransId="{36564085-08B9-45AC-8C64-6BE3152656AC}" sibTransId="{8E4107CF-B8D3-4474-AC90-7127DD02B2A0}"/>
    <dgm:cxn modelId="{70EE805A-F41E-4A20-A054-4A0EACF5601B}" srcId="{94486530-A3CF-4F6F-8B6D-4DBAA57D7CA6}" destId="{8C977FA2-9CFE-4889-A0DD-B976F2A5DAB2}" srcOrd="0" destOrd="0" parTransId="{B08FBBE7-6518-4332-9C14-474C0BE9BBFD}" sibTransId="{8573EDFA-6324-4D63-947F-E0D497A7082D}"/>
    <dgm:cxn modelId="{34CC3194-9D13-4410-AE52-3CCAF8AAD4B3}" srcId="{94486530-A3CF-4F6F-8B6D-4DBAA57D7CA6}" destId="{E8F5D03B-C86C-44FB-AA4E-4B20AE50C395}" srcOrd="4" destOrd="0" parTransId="{5A847EC6-1D63-46F0-8128-6CB617CD0FEF}" sibTransId="{E0FE6425-24DA-451C-A25C-4C60FC3128F4}"/>
    <dgm:cxn modelId="{974086BD-37BB-4EF6-B43F-59FD9A7AB845}" type="presOf" srcId="{8C977FA2-9CFE-4889-A0DD-B976F2A5DAB2}" destId="{4418DFEA-2BD5-415D-9F0F-9D23E03E2097}" srcOrd="0" destOrd="0" presId="urn:microsoft.com/office/officeart/2008/layout/LinedList"/>
    <dgm:cxn modelId="{77C20EDC-4346-4513-91AC-6005DEE6945A}" type="presOf" srcId="{DE34D58C-1544-423A-839A-27C1EE690606}" destId="{B631AE76-C20F-4C28-AD30-6272CE6A8898}" srcOrd="0" destOrd="0" presId="urn:microsoft.com/office/officeart/2008/layout/LinedList"/>
    <dgm:cxn modelId="{9D7454F9-7BC0-4B32-8243-51D1A0582772}" type="presOf" srcId="{94486530-A3CF-4F6F-8B6D-4DBAA57D7CA6}" destId="{11F17B41-B2F5-4489-9923-9DE8D19119A1}" srcOrd="0" destOrd="0" presId="urn:microsoft.com/office/officeart/2008/layout/LinedList"/>
    <dgm:cxn modelId="{137C67F2-95F3-4622-B235-C1DF42A78AB4}" type="presParOf" srcId="{11F17B41-B2F5-4489-9923-9DE8D19119A1}" destId="{9B422349-EE5A-4291-8ACD-7AFE7ADB7A7D}" srcOrd="0" destOrd="0" presId="urn:microsoft.com/office/officeart/2008/layout/LinedList"/>
    <dgm:cxn modelId="{CF23EC1D-4A35-4EA8-9D28-568F64AF3775}" type="presParOf" srcId="{11F17B41-B2F5-4489-9923-9DE8D19119A1}" destId="{3633664A-306D-435C-A6F6-B39E77568E5C}" srcOrd="1" destOrd="0" presId="urn:microsoft.com/office/officeart/2008/layout/LinedList"/>
    <dgm:cxn modelId="{EFF7EF17-F24C-4C5A-BCE2-562435570AC2}" type="presParOf" srcId="{3633664A-306D-435C-A6F6-B39E77568E5C}" destId="{4418DFEA-2BD5-415D-9F0F-9D23E03E2097}" srcOrd="0" destOrd="0" presId="urn:microsoft.com/office/officeart/2008/layout/LinedList"/>
    <dgm:cxn modelId="{DCC954AE-AB68-434B-8148-A8C5D448EE6B}" type="presParOf" srcId="{3633664A-306D-435C-A6F6-B39E77568E5C}" destId="{2A5460CE-7D16-49E3-88F7-56CC4BB8E389}" srcOrd="1" destOrd="0" presId="urn:microsoft.com/office/officeart/2008/layout/LinedList"/>
    <dgm:cxn modelId="{FBDF5656-B9B1-479D-9AB6-5E4A7A2AEB26}" type="presParOf" srcId="{11F17B41-B2F5-4489-9923-9DE8D19119A1}" destId="{15136CFF-F4A2-4EB0-A8BA-9EA5893741F4}" srcOrd="2" destOrd="0" presId="urn:microsoft.com/office/officeart/2008/layout/LinedList"/>
    <dgm:cxn modelId="{0FFAFC35-CEA7-4E7F-861B-39ED74F45B4B}" type="presParOf" srcId="{11F17B41-B2F5-4489-9923-9DE8D19119A1}" destId="{F0369D63-2AB0-4335-A4DB-7AE04C4A057C}" srcOrd="3" destOrd="0" presId="urn:microsoft.com/office/officeart/2008/layout/LinedList"/>
    <dgm:cxn modelId="{B9F2CFDA-95CC-467A-9AFD-B5D7DD9BD8E6}" type="presParOf" srcId="{F0369D63-2AB0-4335-A4DB-7AE04C4A057C}" destId="{B631AE76-C20F-4C28-AD30-6272CE6A8898}" srcOrd="0" destOrd="0" presId="urn:microsoft.com/office/officeart/2008/layout/LinedList"/>
    <dgm:cxn modelId="{BD94DF1D-2AC5-4EB1-971D-7386C6427C9C}" type="presParOf" srcId="{F0369D63-2AB0-4335-A4DB-7AE04C4A057C}" destId="{C764E53B-9BBD-4DD7-BA44-392205F4DD5C}" srcOrd="1" destOrd="0" presId="urn:microsoft.com/office/officeart/2008/layout/LinedList"/>
    <dgm:cxn modelId="{E41AA624-3B76-4F7F-ADFF-BEDAECA74243}" type="presParOf" srcId="{11F17B41-B2F5-4489-9923-9DE8D19119A1}" destId="{C6AB8D40-F085-45B2-9D06-BC0C7BD7B12F}" srcOrd="4" destOrd="0" presId="urn:microsoft.com/office/officeart/2008/layout/LinedList"/>
    <dgm:cxn modelId="{BB3106DB-984E-4380-9CC9-3A37F3CD3CBA}" type="presParOf" srcId="{11F17B41-B2F5-4489-9923-9DE8D19119A1}" destId="{5656744F-320F-4F60-B7D8-2A0CEA4AA3F5}" srcOrd="5" destOrd="0" presId="urn:microsoft.com/office/officeart/2008/layout/LinedList"/>
    <dgm:cxn modelId="{92DA9834-4823-41AA-A753-8168C45697C8}" type="presParOf" srcId="{5656744F-320F-4F60-B7D8-2A0CEA4AA3F5}" destId="{218C4473-7532-4946-9C36-01EB163160C3}" srcOrd="0" destOrd="0" presId="urn:microsoft.com/office/officeart/2008/layout/LinedList"/>
    <dgm:cxn modelId="{ACF24DFA-C756-45F6-82A9-B996D41795A8}" type="presParOf" srcId="{5656744F-320F-4F60-B7D8-2A0CEA4AA3F5}" destId="{D8CB4F42-731F-406A-8F04-4BC742E0B83D}" srcOrd="1" destOrd="0" presId="urn:microsoft.com/office/officeart/2008/layout/LinedList"/>
    <dgm:cxn modelId="{23DA1C95-9E27-4A38-BF94-DEF7483585D1}" type="presParOf" srcId="{11F17B41-B2F5-4489-9923-9DE8D19119A1}" destId="{4B8BEAA5-8F41-42FD-BC24-980227A852E2}" srcOrd="6" destOrd="0" presId="urn:microsoft.com/office/officeart/2008/layout/LinedList"/>
    <dgm:cxn modelId="{71EA8D25-7E92-49B1-ADBD-DA400C518856}" type="presParOf" srcId="{11F17B41-B2F5-4489-9923-9DE8D19119A1}" destId="{F04DDFB2-5EBE-4615-B8FE-C4A4A2369E76}" srcOrd="7" destOrd="0" presId="urn:microsoft.com/office/officeart/2008/layout/LinedList"/>
    <dgm:cxn modelId="{CE4D0C80-6365-44BC-80DA-441638C98E0E}" type="presParOf" srcId="{F04DDFB2-5EBE-4615-B8FE-C4A4A2369E76}" destId="{39A81845-0A5A-4382-9112-4EABEE987AED}" srcOrd="0" destOrd="0" presId="urn:microsoft.com/office/officeart/2008/layout/LinedList"/>
    <dgm:cxn modelId="{9D35505D-9991-4CEC-BD60-429733C4E8EF}" type="presParOf" srcId="{F04DDFB2-5EBE-4615-B8FE-C4A4A2369E76}" destId="{AC193A9D-9C1D-48C5-BCA9-2D8ACC2C7D02}" srcOrd="1" destOrd="0" presId="urn:microsoft.com/office/officeart/2008/layout/LinedList"/>
    <dgm:cxn modelId="{1DDCF3B7-8B4F-4505-9F3F-73C42F412058}" type="presParOf" srcId="{11F17B41-B2F5-4489-9923-9DE8D19119A1}" destId="{43A4BC33-310F-4299-9C63-16B874610804}" srcOrd="8" destOrd="0" presId="urn:microsoft.com/office/officeart/2008/layout/LinedList"/>
    <dgm:cxn modelId="{45449F39-FC3B-4157-8F42-325CDA82453B}" type="presParOf" srcId="{11F17B41-B2F5-4489-9923-9DE8D19119A1}" destId="{A5DF4996-B174-43CE-BEC4-3F73E5991FFE}" srcOrd="9" destOrd="0" presId="urn:microsoft.com/office/officeart/2008/layout/LinedList"/>
    <dgm:cxn modelId="{32698471-4B67-4F6F-9D90-AE5BC628F844}" type="presParOf" srcId="{A5DF4996-B174-43CE-BEC4-3F73E5991FFE}" destId="{712DB90F-14CF-435A-9A39-475942178A4B}" srcOrd="0" destOrd="0" presId="urn:microsoft.com/office/officeart/2008/layout/LinedList"/>
    <dgm:cxn modelId="{19DE85D5-65C9-48CB-83EB-3DCFDD7DFE56}" type="presParOf" srcId="{A5DF4996-B174-43CE-BEC4-3F73E5991FFE}" destId="{385F3B93-AFA6-4D2A-BBBF-9F36AC736F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F4EFE6-D9DB-4C93-9EEA-C4F695AA9B0F}"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0803F01-B81B-481F-8BC4-A0BF661D0CC7}">
      <dgm:prSet custT="1"/>
      <dgm:spPr/>
      <dgm:t>
        <a:bodyPr/>
        <a:lstStyle/>
        <a:p>
          <a:r>
            <a:rPr lang="en-ZA" sz="1600" b="0" dirty="0">
              <a:solidFill>
                <a:schemeClr val="accent1"/>
              </a:solidFill>
            </a:rPr>
            <a:t>SA has a </a:t>
          </a:r>
          <a:r>
            <a:rPr lang="en-ZA" sz="1600" b="1" dirty="0">
              <a:solidFill>
                <a:schemeClr val="accent1"/>
              </a:solidFill>
            </a:rPr>
            <a:t>national VMMC strategy </a:t>
          </a:r>
          <a:r>
            <a:rPr lang="en-ZA" sz="1600" b="0" dirty="0">
              <a:solidFill>
                <a:schemeClr val="accent1"/>
              </a:solidFill>
            </a:rPr>
            <a:t>targeting men between the ages of 10-49 years and is offered free of charge </a:t>
          </a:r>
          <a:endParaRPr lang="en-US" sz="1600" dirty="0">
            <a:solidFill>
              <a:schemeClr val="accent1"/>
            </a:solidFill>
          </a:endParaRPr>
        </a:p>
      </dgm:t>
    </dgm:pt>
    <dgm:pt modelId="{265EBBEB-43C6-4329-84D1-0DD742332EFD}" type="parTrans" cxnId="{19956760-119A-4751-B0B6-4985BAB84B3F}">
      <dgm:prSet/>
      <dgm:spPr/>
      <dgm:t>
        <a:bodyPr/>
        <a:lstStyle/>
        <a:p>
          <a:endParaRPr lang="en-US">
            <a:solidFill>
              <a:schemeClr val="accent1"/>
            </a:solidFill>
          </a:endParaRPr>
        </a:p>
      </dgm:t>
    </dgm:pt>
    <dgm:pt modelId="{30BD25E5-47CD-4A19-AD86-2371A990A8F4}" type="sibTrans" cxnId="{19956760-119A-4751-B0B6-4985BAB84B3F}">
      <dgm:prSet/>
      <dgm:spPr/>
      <dgm:t>
        <a:bodyPr/>
        <a:lstStyle/>
        <a:p>
          <a:endParaRPr lang="en-US">
            <a:solidFill>
              <a:schemeClr val="accent1"/>
            </a:solidFill>
          </a:endParaRPr>
        </a:p>
      </dgm:t>
    </dgm:pt>
    <dgm:pt modelId="{B52EB18B-B8F3-4766-A6D2-A25F0D289EC0}">
      <dgm:prSet custT="1"/>
      <dgm:spPr/>
      <dgm:t>
        <a:bodyPr/>
        <a:lstStyle/>
        <a:p>
          <a:r>
            <a:rPr lang="en-ZA" sz="1600" b="0" dirty="0">
              <a:solidFill>
                <a:schemeClr val="accent1"/>
              </a:solidFill>
            </a:rPr>
            <a:t>SA has </a:t>
          </a:r>
          <a:r>
            <a:rPr lang="en-ZA" sz="1600" b="1" dirty="0">
              <a:solidFill>
                <a:schemeClr val="accent1"/>
              </a:solidFill>
            </a:rPr>
            <a:t>set national target for VMMC, i.e.,</a:t>
          </a:r>
          <a:r>
            <a:rPr lang="en-ZA" sz="1600" b="0" dirty="0">
              <a:solidFill>
                <a:schemeClr val="accent1"/>
              </a:solidFill>
            </a:rPr>
            <a:t> 0.6 million circumcised annually (NSP 2017-2022)</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4</a:t>
          </a:r>
          <a:br>
            <a:rPr lang="en-ZA" sz="1900" b="0" dirty="0">
              <a:solidFill>
                <a:schemeClr val="accent1"/>
              </a:solidFill>
            </a:rPr>
          </a:br>
          <a:endParaRPr lang="en-US" sz="1900" dirty="0">
            <a:solidFill>
              <a:schemeClr val="accent1"/>
            </a:solidFill>
          </a:endParaRPr>
        </a:p>
      </dgm:t>
    </dgm:pt>
    <dgm:pt modelId="{F2F8B4ED-BE67-4412-A010-99B1B64F1174}" type="parTrans" cxnId="{1A1D4738-EB89-4A0F-8B2F-1BA6A7F09AB4}">
      <dgm:prSet/>
      <dgm:spPr/>
      <dgm:t>
        <a:bodyPr/>
        <a:lstStyle/>
        <a:p>
          <a:endParaRPr lang="en-US">
            <a:solidFill>
              <a:schemeClr val="accent1"/>
            </a:solidFill>
          </a:endParaRPr>
        </a:p>
      </dgm:t>
    </dgm:pt>
    <dgm:pt modelId="{8D148554-5788-4769-99B0-5D6031AE9492}" type="sibTrans" cxnId="{1A1D4738-EB89-4A0F-8B2F-1BA6A7F09AB4}">
      <dgm:prSet/>
      <dgm:spPr/>
      <dgm:t>
        <a:bodyPr/>
        <a:lstStyle/>
        <a:p>
          <a:endParaRPr lang="en-US">
            <a:solidFill>
              <a:schemeClr val="accent1"/>
            </a:solidFill>
          </a:endParaRPr>
        </a:p>
      </dgm:t>
    </dgm:pt>
    <dgm:pt modelId="{B92E2B42-42B3-4F07-88AA-17C2D7D1B26E}">
      <dgm:prSet custT="1"/>
      <dgm:spPr/>
      <dgm:t>
        <a:bodyPr/>
        <a:lstStyle/>
        <a:p>
          <a:r>
            <a:rPr lang="en-US" sz="1600" b="0" dirty="0">
              <a:solidFill>
                <a:schemeClr val="accent1"/>
              </a:solidFill>
            </a:rPr>
            <a:t>VMMC increased from 2018- 2020 (54,5% in 2018; 57,4% in 2019; 59,7% in 2020) due to</a:t>
          </a:r>
          <a:r>
            <a:rPr lang="en-ZA" sz="1600" b="0" dirty="0">
              <a:solidFill>
                <a:schemeClr val="accent1"/>
              </a:solidFill>
            </a:rPr>
            <a:t> </a:t>
          </a:r>
          <a:r>
            <a:rPr lang="en-ZA" sz="1600" b="1" dirty="0">
              <a:solidFill>
                <a:schemeClr val="accent1"/>
              </a:solidFill>
            </a:rPr>
            <a:t>community-based approaches </a:t>
          </a:r>
          <a:r>
            <a:rPr lang="en-ZA" sz="1600" b="0" dirty="0">
              <a:solidFill>
                <a:schemeClr val="accent1"/>
              </a:solidFill>
            </a:rPr>
            <a:t>that were utilized, i.e., VMMC campaigns</a:t>
          </a:r>
          <a:endParaRPr lang="en-US" sz="1600" dirty="0">
            <a:solidFill>
              <a:schemeClr val="accent1"/>
            </a:solidFill>
          </a:endParaRPr>
        </a:p>
      </dgm:t>
    </dgm:pt>
    <dgm:pt modelId="{130203BF-6B85-45CA-9E0C-6FF089D95C90}" type="parTrans" cxnId="{3DBCB75F-F61D-4EBF-B460-479BE84E0D91}">
      <dgm:prSet/>
      <dgm:spPr/>
      <dgm:t>
        <a:bodyPr/>
        <a:lstStyle/>
        <a:p>
          <a:endParaRPr lang="en-US">
            <a:solidFill>
              <a:schemeClr val="accent1"/>
            </a:solidFill>
          </a:endParaRPr>
        </a:p>
      </dgm:t>
    </dgm:pt>
    <dgm:pt modelId="{F206C076-B6F1-474F-B340-E65342A43B59}" type="sibTrans" cxnId="{3DBCB75F-F61D-4EBF-B460-479BE84E0D91}">
      <dgm:prSet/>
      <dgm:spPr/>
      <dgm:t>
        <a:bodyPr/>
        <a:lstStyle/>
        <a:p>
          <a:endParaRPr lang="en-US">
            <a:solidFill>
              <a:schemeClr val="accent1"/>
            </a:solidFill>
          </a:endParaRPr>
        </a:p>
      </dgm:t>
    </dgm:pt>
    <dgm:pt modelId="{F57C43E4-4B8F-4286-8984-5AA2393BF0A2}">
      <dgm:prSet custT="1"/>
      <dgm:spPr/>
      <dgm:t>
        <a:bodyPr/>
        <a:lstStyle/>
        <a:p>
          <a:r>
            <a:rPr lang="en-US" sz="1600" b="0" dirty="0">
              <a:solidFill>
                <a:schemeClr val="accent1"/>
              </a:solidFill>
            </a:rPr>
            <a:t>However, VMMC decreased from 600,000 in 2019/20 to 130,000 in 2020/21 </a:t>
          </a:r>
          <a:r>
            <a:rPr lang="en-US" sz="1600" b="1" dirty="0">
              <a:solidFill>
                <a:schemeClr val="accent1"/>
              </a:solidFill>
            </a:rPr>
            <a:t>due to the negative impacts of COVID-19</a:t>
          </a:r>
        </a:p>
      </dgm:t>
    </dgm:pt>
    <dgm:pt modelId="{16C26321-32AA-4721-BD33-2CAD2E1B66F5}" type="parTrans" cxnId="{D4001FD4-EF2E-4682-8DCE-7575859CFCEF}">
      <dgm:prSet/>
      <dgm:spPr/>
      <dgm:t>
        <a:bodyPr/>
        <a:lstStyle/>
        <a:p>
          <a:endParaRPr lang="en-US">
            <a:solidFill>
              <a:schemeClr val="accent1"/>
            </a:solidFill>
          </a:endParaRPr>
        </a:p>
      </dgm:t>
    </dgm:pt>
    <dgm:pt modelId="{6200D384-2730-4FDA-A3E3-69C8462D3B17}" type="sibTrans" cxnId="{D4001FD4-EF2E-4682-8DCE-7575859CFCEF}">
      <dgm:prSet/>
      <dgm:spPr/>
      <dgm:t>
        <a:bodyPr/>
        <a:lstStyle/>
        <a:p>
          <a:endParaRPr lang="en-US">
            <a:solidFill>
              <a:schemeClr val="accent1"/>
            </a:solidFill>
          </a:endParaRPr>
        </a:p>
      </dgm:t>
    </dgm:pt>
    <dgm:pt modelId="{69D74E99-1B5D-477F-86F1-D20D59E81B0D}" type="pres">
      <dgm:prSet presAssocID="{8DF4EFE6-D9DB-4C93-9EEA-C4F695AA9B0F}" presName="vert0" presStyleCnt="0">
        <dgm:presLayoutVars>
          <dgm:dir/>
          <dgm:animOne val="branch"/>
          <dgm:animLvl val="lvl"/>
        </dgm:presLayoutVars>
      </dgm:prSet>
      <dgm:spPr/>
    </dgm:pt>
    <dgm:pt modelId="{3D7EC1CD-8C85-4009-8329-FD1AFCA53E90}" type="pres">
      <dgm:prSet presAssocID="{70803F01-B81B-481F-8BC4-A0BF661D0CC7}" presName="thickLine" presStyleLbl="alignNode1" presStyleIdx="0" presStyleCnt="4"/>
      <dgm:spPr/>
    </dgm:pt>
    <dgm:pt modelId="{A72DB5D3-2FCC-4F9D-97C1-B0713F1D9F5A}" type="pres">
      <dgm:prSet presAssocID="{70803F01-B81B-481F-8BC4-A0BF661D0CC7}" presName="horz1" presStyleCnt="0"/>
      <dgm:spPr/>
    </dgm:pt>
    <dgm:pt modelId="{8C47CFED-6243-4AA1-BE03-6BD2EDDF7C35}" type="pres">
      <dgm:prSet presAssocID="{70803F01-B81B-481F-8BC4-A0BF661D0CC7}" presName="tx1" presStyleLbl="revTx" presStyleIdx="0" presStyleCnt="4"/>
      <dgm:spPr/>
    </dgm:pt>
    <dgm:pt modelId="{3BC2A7D3-A8B4-4BE1-BAFC-638A32499BCF}" type="pres">
      <dgm:prSet presAssocID="{70803F01-B81B-481F-8BC4-A0BF661D0CC7}" presName="vert1" presStyleCnt="0"/>
      <dgm:spPr/>
    </dgm:pt>
    <dgm:pt modelId="{3F901F8E-81E3-4806-9E4D-2F898083C61D}" type="pres">
      <dgm:prSet presAssocID="{B52EB18B-B8F3-4766-A6D2-A25F0D289EC0}" presName="thickLine" presStyleLbl="alignNode1" presStyleIdx="1" presStyleCnt="4"/>
      <dgm:spPr/>
    </dgm:pt>
    <dgm:pt modelId="{BC6DB621-9A0D-4E43-8BC2-508AF953992A}" type="pres">
      <dgm:prSet presAssocID="{B52EB18B-B8F3-4766-A6D2-A25F0D289EC0}" presName="horz1" presStyleCnt="0"/>
      <dgm:spPr/>
    </dgm:pt>
    <dgm:pt modelId="{F8FBF01E-4BB3-47BE-9F9A-B60F439934D2}" type="pres">
      <dgm:prSet presAssocID="{B52EB18B-B8F3-4766-A6D2-A25F0D289EC0}" presName="tx1" presStyleLbl="revTx" presStyleIdx="1" presStyleCnt="4"/>
      <dgm:spPr/>
    </dgm:pt>
    <dgm:pt modelId="{9244A990-B2F4-462E-90DD-AF5FEA7DD5AD}" type="pres">
      <dgm:prSet presAssocID="{B52EB18B-B8F3-4766-A6D2-A25F0D289EC0}" presName="vert1" presStyleCnt="0"/>
      <dgm:spPr/>
    </dgm:pt>
    <dgm:pt modelId="{3C93C98B-583D-4D99-8949-F7056699C1B4}" type="pres">
      <dgm:prSet presAssocID="{B92E2B42-42B3-4F07-88AA-17C2D7D1B26E}" presName="thickLine" presStyleLbl="alignNode1" presStyleIdx="2" presStyleCnt="4"/>
      <dgm:spPr/>
    </dgm:pt>
    <dgm:pt modelId="{04846F1A-A4FA-4939-B128-34E5F7D76E1F}" type="pres">
      <dgm:prSet presAssocID="{B92E2B42-42B3-4F07-88AA-17C2D7D1B26E}" presName="horz1" presStyleCnt="0"/>
      <dgm:spPr/>
    </dgm:pt>
    <dgm:pt modelId="{CF535F2C-9426-4992-AA6B-C01EB7C6E304}" type="pres">
      <dgm:prSet presAssocID="{B92E2B42-42B3-4F07-88AA-17C2D7D1B26E}" presName="tx1" presStyleLbl="revTx" presStyleIdx="2" presStyleCnt="4"/>
      <dgm:spPr/>
    </dgm:pt>
    <dgm:pt modelId="{689791F9-13A9-4BD2-88BF-C3FAF1265CF3}" type="pres">
      <dgm:prSet presAssocID="{B92E2B42-42B3-4F07-88AA-17C2D7D1B26E}" presName="vert1" presStyleCnt="0"/>
      <dgm:spPr/>
    </dgm:pt>
    <dgm:pt modelId="{EB3697F2-636F-479C-BFB4-59FE9A45CE0F}" type="pres">
      <dgm:prSet presAssocID="{F57C43E4-4B8F-4286-8984-5AA2393BF0A2}" presName="thickLine" presStyleLbl="alignNode1" presStyleIdx="3" presStyleCnt="4"/>
      <dgm:spPr/>
    </dgm:pt>
    <dgm:pt modelId="{E8D91393-9BE0-4E89-84A8-789F320DDCEC}" type="pres">
      <dgm:prSet presAssocID="{F57C43E4-4B8F-4286-8984-5AA2393BF0A2}" presName="horz1" presStyleCnt="0"/>
      <dgm:spPr/>
    </dgm:pt>
    <dgm:pt modelId="{9AD8F6A6-0038-4995-BE02-AEAD7656C31B}" type="pres">
      <dgm:prSet presAssocID="{F57C43E4-4B8F-4286-8984-5AA2393BF0A2}" presName="tx1" presStyleLbl="revTx" presStyleIdx="3" presStyleCnt="4"/>
      <dgm:spPr/>
    </dgm:pt>
    <dgm:pt modelId="{D6A87946-6093-4E24-8937-0B30663F7063}" type="pres">
      <dgm:prSet presAssocID="{F57C43E4-4B8F-4286-8984-5AA2393BF0A2}" presName="vert1" presStyleCnt="0"/>
      <dgm:spPr/>
    </dgm:pt>
  </dgm:ptLst>
  <dgm:cxnLst>
    <dgm:cxn modelId="{1E5E1111-C103-4F91-852A-88B8E5CC5B16}" type="presOf" srcId="{B52EB18B-B8F3-4766-A6D2-A25F0D289EC0}" destId="{F8FBF01E-4BB3-47BE-9F9A-B60F439934D2}" srcOrd="0" destOrd="0" presId="urn:microsoft.com/office/officeart/2008/layout/LinedList"/>
    <dgm:cxn modelId="{1A1D4738-EB89-4A0F-8B2F-1BA6A7F09AB4}" srcId="{8DF4EFE6-D9DB-4C93-9EEA-C4F695AA9B0F}" destId="{B52EB18B-B8F3-4766-A6D2-A25F0D289EC0}" srcOrd="1" destOrd="0" parTransId="{F2F8B4ED-BE67-4412-A010-99B1B64F1174}" sibTransId="{8D148554-5788-4769-99B0-5D6031AE9492}"/>
    <dgm:cxn modelId="{3DBCB75F-F61D-4EBF-B460-479BE84E0D91}" srcId="{8DF4EFE6-D9DB-4C93-9EEA-C4F695AA9B0F}" destId="{B92E2B42-42B3-4F07-88AA-17C2D7D1B26E}" srcOrd="2" destOrd="0" parTransId="{130203BF-6B85-45CA-9E0C-6FF089D95C90}" sibTransId="{F206C076-B6F1-474F-B340-E65342A43B59}"/>
    <dgm:cxn modelId="{19956760-119A-4751-B0B6-4985BAB84B3F}" srcId="{8DF4EFE6-D9DB-4C93-9EEA-C4F695AA9B0F}" destId="{70803F01-B81B-481F-8BC4-A0BF661D0CC7}" srcOrd="0" destOrd="0" parTransId="{265EBBEB-43C6-4329-84D1-0DD742332EFD}" sibTransId="{30BD25E5-47CD-4A19-AD86-2371A990A8F4}"/>
    <dgm:cxn modelId="{96F54362-3762-41AB-B663-4701DCC5DC86}" type="presOf" srcId="{B92E2B42-42B3-4F07-88AA-17C2D7D1B26E}" destId="{CF535F2C-9426-4992-AA6B-C01EB7C6E304}" srcOrd="0" destOrd="0" presId="urn:microsoft.com/office/officeart/2008/layout/LinedList"/>
    <dgm:cxn modelId="{5DC5F265-8581-4543-B9AB-7387918DDFC2}" type="presOf" srcId="{F57C43E4-4B8F-4286-8984-5AA2393BF0A2}" destId="{9AD8F6A6-0038-4995-BE02-AEAD7656C31B}" srcOrd="0" destOrd="0" presId="urn:microsoft.com/office/officeart/2008/layout/LinedList"/>
    <dgm:cxn modelId="{D4001FD4-EF2E-4682-8DCE-7575859CFCEF}" srcId="{8DF4EFE6-D9DB-4C93-9EEA-C4F695AA9B0F}" destId="{F57C43E4-4B8F-4286-8984-5AA2393BF0A2}" srcOrd="3" destOrd="0" parTransId="{16C26321-32AA-4721-BD33-2CAD2E1B66F5}" sibTransId="{6200D384-2730-4FDA-A3E3-69C8462D3B17}"/>
    <dgm:cxn modelId="{5B27C8D7-D535-4146-B060-21A1B6848184}" type="presOf" srcId="{70803F01-B81B-481F-8BC4-A0BF661D0CC7}" destId="{8C47CFED-6243-4AA1-BE03-6BD2EDDF7C35}" srcOrd="0" destOrd="0" presId="urn:microsoft.com/office/officeart/2008/layout/LinedList"/>
    <dgm:cxn modelId="{A3FCB2DE-31E7-458C-A89C-664D4BDCBC1E}" type="presOf" srcId="{8DF4EFE6-D9DB-4C93-9EEA-C4F695AA9B0F}" destId="{69D74E99-1B5D-477F-86F1-D20D59E81B0D}" srcOrd="0" destOrd="0" presId="urn:microsoft.com/office/officeart/2008/layout/LinedList"/>
    <dgm:cxn modelId="{F167333E-B937-4502-97DF-FF7FC70206A9}" type="presParOf" srcId="{69D74E99-1B5D-477F-86F1-D20D59E81B0D}" destId="{3D7EC1CD-8C85-4009-8329-FD1AFCA53E90}" srcOrd="0" destOrd="0" presId="urn:microsoft.com/office/officeart/2008/layout/LinedList"/>
    <dgm:cxn modelId="{D25D0E16-2E59-41E2-9110-7029CF87C671}" type="presParOf" srcId="{69D74E99-1B5D-477F-86F1-D20D59E81B0D}" destId="{A72DB5D3-2FCC-4F9D-97C1-B0713F1D9F5A}" srcOrd="1" destOrd="0" presId="urn:microsoft.com/office/officeart/2008/layout/LinedList"/>
    <dgm:cxn modelId="{D1D96DE3-B3F7-4CEC-8713-01C5E2CF1167}" type="presParOf" srcId="{A72DB5D3-2FCC-4F9D-97C1-B0713F1D9F5A}" destId="{8C47CFED-6243-4AA1-BE03-6BD2EDDF7C35}" srcOrd="0" destOrd="0" presId="urn:microsoft.com/office/officeart/2008/layout/LinedList"/>
    <dgm:cxn modelId="{CDFA3A2A-CEE4-4880-AFA5-8B8634730E2B}" type="presParOf" srcId="{A72DB5D3-2FCC-4F9D-97C1-B0713F1D9F5A}" destId="{3BC2A7D3-A8B4-4BE1-BAFC-638A32499BCF}" srcOrd="1" destOrd="0" presId="urn:microsoft.com/office/officeart/2008/layout/LinedList"/>
    <dgm:cxn modelId="{B0662EB3-28EC-49C2-A798-7004BCFE632B}" type="presParOf" srcId="{69D74E99-1B5D-477F-86F1-D20D59E81B0D}" destId="{3F901F8E-81E3-4806-9E4D-2F898083C61D}" srcOrd="2" destOrd="0" presId="urn:microsoft.com/office/officeart/2008/layout/LinedList"/>
    <dgm:cxn modelId="{B3456088-DD8F-41BD-BC4D-3FBF06024F51}" type="presParOf" srcId="{69D74E99-1B5D-477F-86F1-D20D59E81B0D}" destId="{BC6DB621-9A0D-4E43-8BC2-508AF953992A}" srcOrd="3" destOrd="0" presId="urn:microsoft.com/office/officeart/2008/layout/LinedList"/>
    <dgm:cxn modelId="{FF4A4C51-E066-421F-9386-207F97DD5945}" type="presParOf" srcId="{BC6DB621-9A0D-4E43-8BC2-508AF953992A}" destId="{F8FBF01E-4BB3-47BE-9F9A-B60F439934D2}" srcOrd="0" destOrd="0" presId="urn:microsoft.com/office/officeart/2008/layout/LinedList"/>
    <dgm:cxn modelId="{5F6E9BD9-061D-4FFC-B497-23EE4ED41030}" type="presParOf" srcId="{BC6DB621-9A0D-4E43-8BC2-508AF953992A}" destId="{9244A990-B2F4-462E-90DD-AF5FEA7DD5AD}" srcOrd="1" destOrd="0" presId="urn:microsoft.com/office/officeart/2008/layout/LinedList"/>
    <dgm:cxn modelId="{2B623264-811F-46D9-9080-A0742195BD39}" type="presParOf" srcId="{69D74E99-1B5D-477F-86F1-D20D59E81B0D}" destId="{3C93C98B-583D-4D99-8949-F7056699C1B4}" srcOrd="4" destOrd="0" presId="urn:microsoft.com/office/officeart/2008/layout/LinedList"/>
    <dgm:cxn modelId="{8D54FC68-9C19-48B0-B857-774D8DAE7913}" type="presParOf" srcId="{69D74E99-1B5D-477F-86F1-D20D59E81B0D}" destId="{04846F1A-A4FA-4939-B128-34E5F7D76E1F}" srcOrd="5" destOrd="0" presId="urn:microsoft.com/office/officeart/2008/layout/LinedList"/>
    <dgm:cxn modelId="{D9759458-61F3-44A9-8F71-628A13FD7D09}" type="presParOf" srcId="{04846F1A-A4FA-4939-B128-34E5F7D76E1F}" destId="{CF535F2C-9426-4992-AA6B-C01EB7C6E304}" srcOrd="0" destOrd="0" presId="urn:microsoft.com/office/officeart/2008/layout/LinedList"/>
    <dgm:cxn modelId="{DCD974B9-9DDB-4731-9F2E-13FBD9215B6E}" type="presParOf" srcId="{04846F1A-A4FA-4939-B128-34E5F7D76E1F}" destId="{689791F9-13A9-4BD2-88BF-C3FAF1265CF3}" srcOrd="1" destOrd="0" presId="urn:microsoft.com/office/officeart/2008/layout/LinedList"/>
    <dgm:cxn modelId="{A9C03283-588B-4274-A70E-2A780C06DC5E}" type="presParOf" srcId="{69D74E99-1B5D-477F-86F1-D20D59E81B0D}" destId="{EB3697F2-636F-479C-BFB4-59FE9A45CE0F}" srcOrd="6" destOrd="0" presId="urn:microsoft.com/office/officeart/2008/layout/LinedList"/>
    <dgm:cxn modelId="{0D949B5F-56C9-40FA-8E23-9E2703AD5CED}" type="presParOf" srcId="{69D74E99-1B5D-477F-86F1-D20D59E81B0D}" destId="{E8D91393-9BE0-4E89-84A8-789F320DDCEC}" srcOrd="7" destOrd="0" presId="urn:microsoft.com/office/officeart/2008/layout/LinedList"/>
    <dgm:cxn modelId="{7BF6B27C-BC24-476D-AE69-4D501390462D}" type="presParOf" srcId="{E8D91393-9BE0-4E89-84A8-789F320DDCEC}" destId="{9AD8F6A6-0038-4995-BE02-AEAD7656C31B}" srcOrd="0" destOrd="0" presId="urn:microsoft.com/office/officeart/2008/layout/LinedList"/>
    <dgm:cxn modelId="{7F5DEDC8-B146-4294-B2DB-71E81F239B36}" type="presParOf" srcId="{E8D91393-9BE0-4E89-84A8-789F320DDCEC}" destId="{D6A87946-6093-4E24-8937-0B30663F70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3C2997-093E-4E06-82BA-09ABCBEC50C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3AAD77CF-113F-41F6-B1EE-5F3C611C6049}">
      <dgm:prSet/>
      <dgm:spPr/>
      <dgm:t>
        <a:bodyPr/>
        <a:lstStyle/>
        <a:p>
          <a:r>
            <a:rPr lang="en-ZA" dirty="0">
              <a:solidFill>
                <a:schemeClr val="accent1"/>
              </a:solidFill>
            </a:rPr>
            <a:t>SA has </a:t>
          </a:r>
          <a:r>
            <a:rPr lang="en-ZA" b="0" dirty="0">
              <a:solidFill>
                <a:schemeClr val="accent1"/>
              </a:solidFill>
            </a:rPr>
            <a:t>a health M&amp;E strategy; M&amp;E Plan (updated in 2019) that tracks combination prevention and treatment cascade performance across key populations – quarterly data reviews</a:t>
          </a:r>
          <a:endParaRPr lang="en-US" dirty="0">
            <a:solidFill>
              <a:schemeClr val="accent1"/>
            </a:solidFill>
          </a:endParaRPr>
        </a:p>
      </dgm:t>
    </dgm:pt>
    <dgm:pt modelId="{64606FE6-D642-450A-A29F-769E26FA2280}" type="parTrans" cxnId="{8886A91A-324A-4D01-A123-9B3945F05BC0}">
      <dgm:prSet/>
      <dgm:spPr/>
      <dgm:t>
        <a:bodyPr/>
        <a:lstStyle/>
        <a:p>
          <a:endParaRPr lang="en-US">
            <a:solidFill>
              <a:schemeClr val="accent1"/>
            </a:solidFill>
          </a:endParaRPr>
        </a:p>
      </dgm:t>
    </dgm:pt>
    <dgm:pt modelId="{8C5BB7DF-CB54-4BB7-A668-B3ADC57FF04F}" type="sibTrans" cxnId="{8886A91A-324A-4D01-A123-9B3945F05BC0}">
      <dgm:prSet/>
      <dgm:spPr/>
      <dgm:t>
        <a:bodyPr/>
        <a:lstStyle/>
        <a:p>
          <a:endParaRPr lang="en-US">
            <a:solidFill>
              <a:schemeClr val="accent1"/>
            </a:solidFill>
          </a:endParaRPr>
        </a:p>
      </dgm:t>
    </dgm:pt>
    <dgm:pt modelId="{2E7A10A3-9384-46B4-A488-DFF60EBF099F}">
      <dgm:prSet/>
      <dgm:spPr/>
      <dgm:t>
        <a:bodyPr/>
        <a:lstStyle/>
        <a:p>
          <a:r>
            <a:rPr lang="en-ZA" b="0" dirty="0">
              <a:solidFill>
                <a:schemeClr val="accent1"/>
              </a:solidFill>
            </a:rPr>
            <a:t>Electronic health information management system - Facility registers and Treatment cascade data (e.g., VL testing results)</a:t>
          </a:r>
          <a:endParaRPr lang="en-US" dirty="0">
            <a:solidFill>
              <a:schemeClr val="accent1"/>
            </a:solidFill>
          </a:endParaRPr>
        </a:p>
      </dgm:t>
    </dgm:pt>
    <dgm:pt modelId="{5348E338-BB9D-402E-98C6-3F6105715A6F}" type="parTrans" cxnId="{07B5AF03-A3F5-4D11-B823-350D71E60D6B}">
      <dgm:prSet/>
      <dgm:spPr/>
      <dgm:t>
        <a:bodyPr/>
        <a:lstStyle/>
        <a:p>
          <a:endParaRPr lang="en-US">
            <a:solidFill>
              <a:schemeClr val="accent1"/>
            </a:solidFill>
          </a:endParaRPr>
        </a:p>
      </dgm:t>
    </dgm:pt>
    <dgm:pt modelId="{5C58D186-BA3D-4D8F-A710-A3CD24523D30}" type="sibTrans" cxnId="{07B5AF03-A3F5-4D11-B823-350D71E60D6B}">
      <dgm:prSet/>
      <dgm:spPr/>
      <dgm:t>
        <a:bodyPr/>
        <a:lstStyle/>
        <a:p>
          <a:endParaRPr lang="en-US">
            <a:solidFill>
              <a:schemeClr val="accent1"/>
            </a:solidFill>
          </a:endParaRPr>
        </a:p>
      </dgm:t>
    </dgm:pt>
    <dgm:pt modelId="{FD2779BC-4755-4F48-A1D3-128BC53CFCCB}">
      <dgm:prSet/>
      <dgm:spPr/>
      <dgm:t>
        <a:bodyPr/>
        <a:lstStyle/>
        <a:p>
          <a:r>
            <a:rPr lang="en-ZA">
              <a:solidFill>
                <a:schemeClr val="accent1"/>
              </a:solidFill>
            </a:rPr>
            <a:t>Individual patient-level data is </a:t>
          </a:r>
          <a:r>
            <a:rPr lang="en-ZA" b="0">
              <a:solidFill>
                <a:schemeClr val="accent1"/>
              </a:solidFill>
            </a:rPr>
            <a:t>collected at entry into care &amp; ART and captured in Tier.Net</a:t>
          </a:r>
          <a:endParaRPr lang="en-US">
            <a:solidFill>
              <a:schemeClr val="accent1"/>
            </a:solidFill>
          </a:endParaRPr>
        </a:p>
      </dgm:t>
    </dgm:pt>
    <dgm:pt modelId="{601474D7-E87E-498D-A966-923A81369740}" type="parTrans" cxnId="{2DE040D4-C05E-4CA9-BEE8-BA76C153E898}">
      <dgm:prSet/>
      <dgm:spPr/>
      <dgm:t>
        <a:bodyPr/>
        <a:lstStyle/>
        <a:p>
          <a:endParaRPr lang="en-US">
            <a:solidFill>
              <a:schemeClr val="accent1"/>
            </a:solidFill>
          </a:endParaRPr>
        </a:p>
      </dgm:t>
    </dgm:pt>
    <dgm:pt modelId="{A4B02579-7528-477C-A566-74E58321EB81}" type="sibTrans" cxnId="{2DE040D4-C05E-4CA9-BEE8-BA76C153E898}">
      <dgm:prSet/>
      <dgm:spPr/>
      <dgm:t>
        <a:bodyPr/>
        <a:lstStyle/>
        <a:p>
          <a:endParaRPr lang="en-US">
            <a:solidFill>
              <a:schemeClr val="accent1"/>
            </a:solidFill>
          </a:endParaRPr>
        </a:p>
      </dgm:t>
    </dgm:pt>
    <dgm:pt modelId="{48FDE103-3BE6-460D-9EE7-C1E8469AB396}">
      <dgm:prSet/>
      <dgm:spPr/>
      <dgm:t>
        <a:bodyPr/>
        <a:lstStyle/>
        <a:p>
          <a:r>
            <a:rPr lang="en-ZA" dirty="0">
              <a:solidFill>
                <a:schemeClr val="accent1"/>
              </a:solidFill>
            </a:rPr>
            <a:t>Patient Monitoring System for </a:t>
          </a:r>
          <a:r>
            <a:rPr lang="en-ZA" b="0" dirty="0">
              <a:solidFill>
                <a:schemeClr val="accent1"/>
              </a:solidFill>
            </a:rPr>
            <a:t>patient-level longitudinal data capturing, e.g., electronic medical records </a:t>
          </a:r>
          <a:endParaRPr lang="en-US" dirty="0">
            <a:solidFill>
              <a:schemeClr val="accent1"/>
            </a:solidFill>
          </a:endParaRPr>
        </a:p>
      </dgm:t>
    </dgm:pt>
    <dgm:pt modelId="{8A2CCE9E-61BB-4E15-8C73-BEF5E186089D}" type="parTrans" cxnId="{48D246A3-107C-42D5-9721-B8DAE715B1EB}">
      <dgm:prSet/>
      <dgm:spPr/>
      <dgm:t>
        <a:bodyPr/>
        <a:lstStyle/>
        <a:p>
          <a:endParaRPr lang="en-US">
            <a:solidFill>
              <a:schemeClr val="accent1"/>
            </a:solidFill>
          </a:endParaRPr>
        </a:p>
      </dgm:t>
    </dgm:pt>
    <dgm:pt modelId="{762D5E92-901C-442C-862B-A6450A134D4E}" type="sibTrans" cxnId="{48D246A3-107C-42D5-9721-B8DAE715B1EB}">
      <dgm:prSet/>
      <dgm:spPr/>
      <dgm:t>
        <a:bodyPr/>
        <a:lstStyle/>
        <a:p>
          <a:endParaRPr lang="en-US">
            <a:solidFill>
              <a:schemeClr val="accent1"/>
            </a:solidFill>
          </a:endParaRPr>
        </a:p>
      </dgm:t>
    </dgm:pt>
    <dgm:pt modelId="{216853BD-01F7-431D-A324-E4BD34500B31}">
      <dgm:prSet/>
      <dgm:spPr/>
      <dgm:t>
        <a:bodyPr/>
        <a:lstStyle/>
        <a:p>
          <a:r>
            <a:rPr lang="en-ZA" dirty="0">
              <a:solidFill>
                <a:schemeClr val="accent1"/>
              </a:solidFill>
            </a:rPr>
            <a:t>The </a:t>
          </a:r>
          <a:r>
            <a:rPr lang="en-ZA" dirty="0" err="1">
              <a:solidFill>
                <a:schemeClr val="accent1"/>
              </a:solidFill>
            </a:rPr>
            <a:t>Thembisa</a:t>
          </a:r>
          <a:r>
            <a:rPr lang="en-ZA" dirty="0">
              <a:solidFill>
                <a:schemeClr val="accent1"/>
              </a:solidFill>
            </a:rPr>
            <a:t> model 4.5: estimates the no. of people who know their HIV status</a:t>
          </a:r>
          <a:r>
            <a:rPr lang="en-ZA"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dirty="0">
            <a:solidFill>
              <a:schemeClr val="accent1"/>
            </a:solidFill>
          </a:endParaRPr>
        </a:p>
      </dgm:t>
    </dgm:pt>
    <dgm:pt modelId="{9A810E07-B4A0-4400-868A-E0D37BBCC14B}" type="parTrans" cxnId="{F0AE758F-1FAC-4475-8F1E-88090E00B562}">
      <dgm:prSet/>
      <dgm:spPr/>
      <dgm:t>
        <a:bodyPr/>
        <a:lstStyle/>
        <a:p>
          <a:endParaRPr lang="en-US">
            <a:solidFill>
              <a:schemeClr val="accent1"/>
            </a:solidFill>
          </a:endParaRPr>
        </a:p>
      </dgm:t>
    </dgm:pt>
    <dgm:pt modelId="{BC7CB6FB-8F82-4FC0-A22C-1BE242BBEC5F}" type="sibTrans" cxnId="{F0AE758F-1FAC-4475-8F1E-88090E00B562}">
      <dgm:prSet/>
      <dgm:spPr/>
      <dgm:t>
        <a:bodyPr/>
        <a:lstStyle/>
        <a:p>
          <a:endParaRPr lang="en-US">
            <a:solidFill>
              <a:schemeClr val="accent1"/>
            </a:solidFill>
          </a:endParaRPr>
        </a:p>
      </dgm:t>
    </dgm:pt>
    <dgm:pt modelId="{A26772BB-C09F-4B86-BD19-7510A0C54162}">
      <dgm:prSet/>
      <dgm:spPr/>
      <dgm:t>
        <a:bodyPr/>
        <a:lstStyle/>
        <a:p>
          <a:r>
            <a:rPr lang="en-ZA" dirty="0">
              <a:solidFill>
                <a:schemeClr val="accent1"/>
              </a:solidFill>
            </a:rPr>
            <a:t>Biometric system, i.e., uses </a:t>
          </a:r>
          <a:r>
            <a:rPr lang="en-ZA" b="0" dirty="0">
              <a:solidFill>
                <a:schemeClr val="accent1"/>
              </a:solidFill>
            </a:rPr>
            <a:t>HIV–specific unique identifier codes for linking individuals/records for testing, treatment and laboratory across geographies and programmes. </a:t>
          </a:r>
          <a:endParaRPr lang="en-US" dirty="0">
            <a:solidFill>
              <a:schemeClr val="accent1"/>
            </a:solidFill>
          </a:endParaRPr>
        </a:p>
      </dgm:t>
    </dgm:pt>
    <dgm:pt modelId="{E12911C5-1490-4594-9AF9-D27C3EB3CF57}" type="parTrans" cxnId="{416359C0-3135-4645-96BF-66C99A89D303}">
      <dgm:prSet/>
      <dgm:spPr/>
      <dgm:t>
        <a:bodyPr/>
        <a:lstStyle/>
        <a:p>
          <a:endParaRPr lang="en-US">
            <a:solidFill>
              <a:schemeClr val="accent1"/>
            </a:solidFill>
          </a:endParaRPr>
        </a:p>
      </dgm:t>
    </dgm:pt>
    <dgm:pt modelId="{1CA6F997-2A13-40B7-B270-507866D8F4C7}" type="sibTrans" cxnId="{416359C0-3135-4645-96BF-66C99A89D303}">
      <dgm:prSet/>
      <dgm:spPr/>
      <dgm:t>
        <a:bodyPr/>
        <a:lstStyle/>
        <a:p>
          <a:endParaRPr lang="en-US">
            <a:solidFill>
              <a:schemeClr val="accent1"/>
            </a:solidFill>
          </a:endParaRPr>
        </a:p>
      </dgm:t>
    </dgm:pt>
    <dgm:pt modelId="{E0768400-4A6B-4F3D-A2BE-4ECB4620B967}">
      <dgm:prSet/>
      <dgm:spPr/>
      <dgm:t>
        <a:bodyPr/>
        <a:lstStyle/>
        <a:p>
          <a:r>
            <a:rPr lang="en-ZA" dirty="0">
              <a:solidFill>
                <a:schemeClr val="accent1"/>
              </a:solidFill>
            </a:rPr>
            <a:t>Aggregate routine programme data</a:t>
          </a:r>
          <a:r>
            <a:rPr lang="en-ZA" b="0" dirty="0">
              <a:solidFill>
                <a:schemeClr val="accent1"/>
              </a:solidFill>
            </a:rPr>
            <a:t> from the laboratory is used to assess the no. of PLHIV who are virally suppressed – programme data reviews are done 6 monthly</a:t>
          </a:r>
          <a:endParaRPr lang="en-US" dirty="0">
            <a:solidFill>
              <a:schemeClr val="accent1"/>
            </a:solidFill>
          </a:endParaRPr>
        </a:p>
      </dgm:t>
    </dgm:pt>
    <dgm:pt modelId="{46A849FA-7320-4C63-8D73-315B2A3BA6AE}" type="parTrans" cxnId="{7B90AC2E-F1CE-48DB-858B-6C6FB4E0A1D8}">
      <dgm:prSet/>
      <dgm:spPr/>
      <dgm:t>
        <a:bodyPr/>
        <a:lstStyle/>
        <a:p>
          <a:endParaRPr lang="en-US">
            <a:solidFill>
              <a:schemeClr val="accent1"/>
            </a:solidFill>
          </a:endParaRPr>
        </a:p>
      </dgm:t>
    </dgm:pt>
    <dgm:pt modelId="{42869F88-93A8-4FD0-9EDC-1489D15F9492}" type="sibTrans" cxnId="{7B90AC2E-F1CE-48DB-858B-6C6FB4E0A1D8}">
      <dgm:prSet/>
      <dgm:spPr/>
      <dgm:t>
        <a:bodyPr/>
        <a:lstStyle/>
        <a:p>
          <a:endParaRPr lang="en-US">
            <a:solidFill>
              <a:schemeClr val="accent1"/>
            </a:solidFill>
          </a:endParaRPr>
        </a:p>
      </dgm:t>
    </dgm:pt>
    <dgm:pt modelId="{43B788F0-8F86-4EAC-84F2-5654F2751395}" type="pres">
      <dgm:prSet presAssocID="{203C2997-093E-4E06-82BA-09ABCBEC50C6}" presName="vert0" presStyleCnt="0">
        <dgm:presLayoutVars>
          <dgm:dir/>
          <dgm:animOne val="branch"/>
          <dgm:animLvl val="lvl"/>
        </dgm:presLayoutVars>
      </dgm:prSet>
      <dgm:spPr/>
    </dgm:pt>
    <dgm:pt modelId="{3FD8ABE9-9102-4439-852F-D2CDD8ED5F3C}" type="pres">
      <dgm:prSet presAssocID="{3AAD77CF-113F-41F6-B1EE-5F3C611C6049}" presName="thickLine" presStyleLbl="alignNode1" presStyleIdx="0" presStyleCnt="7"/>
      <dgm:spPr/>
    </dgm:pt>
    <dgm:pt modelId="{19DD2A7C-55D9-4171-B5D0-2A42A3CDC065}" type="pres">
      <dgm:prSet presAssocID="{3AAD77CF-113F-41F6-B1EE-5F3C611C6049}" presName="horz1" presStyleCnt="0"/>
      <dgm:spPr/>
    </dgm:pt>
    <dgm:pt modelId="{62276C7A-F9C3-4DBB-95F3-8AA731B1A483}" type="pres">
      <dgm:prSet presAssocID="{3AAD77CF-113F-41F6-B1EE-5F3C611C6049}" presName="tx1" presStyleLbl="revTx" presStyleIdx="0" presStyleCnt="7"/>
      <dgm:spPr/>
    </dgm:pt>
    <dgm:pt modelId="{1F9F070C-CDE5-4ACD-9137-3F84C7AD1E53}" type="pres">
      <dgm:prSet presAssocID="{3AAD77CF-113F-41F6-B1EE-5F3C611C6049}" presName="vert1" presStyleCnt="0"/>
      <dgm:spPr/>
    </dgm:pt>
    <dgm:pt modelId="{1C23A404-DECB-496C-8BA4-BA613B31765A}" type="pres">
      <dgm:prSet presAssocID="{2E7A10A3-9384-46B4-A488-DFF60EBF099F}" presName="thickLine" presStyleLbl="alignNode1" presStyleIdx="1" presStyleCnt="7"/>
      <dgm:spPr/>
    </dgm:pt>
    <dgm:pt modelId="{A53ECDA1-7588-4DA1-B557-FBA8E4095213}" type="pres">
      <dgm:prSet presAssocID="{2E7A10A3-9384-46B4-A488-DFF60EBF099F}" presName="horz1" presStyleCnt="0"/>
      <dgm:spPr/>
    </dgm:pt>
    <dgm:pt modelId="{3D59BEF1-CF68-48F1-B7A4-099D440C8FCF}" type="pres">
      <dgm:prSet presAssocID="{2E7A10A3-9384-46B4-A488-DFF60EBF099F}" presName="tx1" presStyleLbl="revTx" presStyleIdx="1" presStyleCnt="7"/>
      <dgm:spPr/>
    </dgm:pt>
    <dgm:pt modelId="{766F967E-3D52-4BD6-AECA-1E051725FA4F}" type="pres">
      <dgm:prSet presAssocID="{2E7A10A3-9384-46B4-A488-DFF60EBF099F}" presName="vert1" presStyleCnt="0"/>
      <dgm:spPr/>
    </dgm:pt>
    <dgm:pt modelId="{FF9B0391-2D58-4293-BEBF-C2472E3C5C8F}" type="pres">
      <dgm:prSet presAssocID="{FD2779BC-4755-4F48-A1D3-128BC53CFCCB}" presName="thickLine" presStyleLbl="alignNode1" presStyleIdx="2" presStyleCnt="7"/>
      <dgm:spPr/>
    </dgm:pt>
    <dgm:pt modelId="{B3AD43C5-EAC9-4189-B397-48C3B9C7D6BA}" type="pres">
      <dgm:prSet presAssocID="{FD2779BC-4755-4F48-A1D3-128BC53CFCCB}" presName="horz1" presStyleCnt="0"/>
      <dgm:spPr/>
    </dgm:pt>
    <dgm:pt modelId="{98DA7B5D-BBB0-47F6-8026-4BBCFBE289BC}" type="pres">
      <dgm:prSet presAssocID="{FD2779BC-4755-4F48-A1D3-128BC53CFCCB}" presName="tx1" presStyleLbl="revTx" presStyleIdx="2" presStyleCnt="7"/>
      <dgm:spPr/>
    </dgm:pt>
    <dgm:pt modelId="{F99CA63A-5E89-4F32-BB6A-147D6D1877C1}" type="pres">
      <dgm:prSet presAssocID="{FD2779BC-4755-4F48-A1D3-128BC53CFCCB}" presName="vert1" presStyleCnt="0"/>
      <dgm:spPr/>
    </dgm:pt>
    <dgm:pt modelId="{018FAB07-0078-4609-BD14-6C62E493CDE4}" type="pres">
      <dgm:prSet presAssocID="{48FDE103-3BE6-460D-9EE7-C1E8469AB396}" presName="thickLine" presStyleLbl="alignNode1" presStyleIdx="3" presStyleCnt="7"/>
      <dgm:spPr/>
    </dgm:pt>
    <dgm:pt modelId="{3A71B518-2243-488E-ADBD-17E688859053}" type="pres">
      <dgm:prSet presAssocID="{48FDE103-3BE6-460D-9EE7-C1E8469AB396}" presName="horz1" presStyleCnt="0"/>
      <dgm:spPr/>
    </dgm:pt>
    <dgm:pt modelId="{6C5D870B-4B1E-44F8-8E06-FB6576A5B9BB}" type="pres">
      <dgm:prSet presAssocID="{48FDE103-3BE6-460D-9EE7-C1E8469AB396}" presName="tx1" presStyleLbl="revTx" presStyleIdx="3" presStyleCnt="7"/>
      <dgm:spPr/>
    </dgm:pt>
    <dgm:pt modelId="{3002D11F-198F-45CF-A04D-94A78A7E2497}" type="pres">
      <dgm:prSet presAssocID="{48FDE103-3BE6-460D-9EE7-C1E8469AB396}" presName="vert1" presStyleCnt="0"/>
      <dgm:spPr/>
    </dgm:pt>
    <dgm:pt modelId="{76FC2A19-C5E9-4936-930C-AF0314C510A8}" type="pres">
      <dgm:prSet presAssocID="{216853BD-01F7-431D-A324-E4BD34500B31}" presName="thickLine" presStyleLbl="alignNode1" presStyleIdx="4" presStyleCnt="7"/>
      <dgm:spPr/>
    </dgm:pt>
    <dgm:pt modelId="{2AD13801-033C-4F6F-A5DB-CA3BB5B711BF}" type="pres">
      <dgm:prSet presAssocID="{216853BD-01F7-431D-A324-E4BD34500B31}" presName="horz1" presStyleCnt="0"/>
      <dgm:spPr/>
    </dgm:pt>
    <dgm:pt modelId="{4151B4DA-D0D8-49C6-812A-6034F70EA8AC}" type="pres">
      <dgm:prSet presAssocID="{216853BD-01F7-431D-A324-E4BD34500B31}" presName="tx1" presStyleLbl="revTx" presStyleIdx="4" presStyleCnt="7"/>
      <dgm:spPr/>
    </dgm:pt>
    <dgm:pt modelId="{1BFD78E2-B7DB-4161-B08C-EF3C630001E4}" type="pres">
      <dgm:prSet presAssocID="{216853BD-01F7-431D-A324-E4BD34500B31}" presName="vert1" presStyleCnt="0"/>
      <dgm:spPr/>
    </dgm:pt>
    <dgm:pt modelId="{FF9D95C1-C57A-457B-9B8B-F4F47B0B9470}" type="pres">
      <dgm:prSet presAssocID="{A26772BB-C09F-4B86-BD19-7510A0C54162}" presName="thickLine" presStyleLbl="alignNode1" presStyleIdx="5" presStyleCnt="7"/>
      <dgm:spPr/>
    </dgm:pt>
    <dgm:pt modelId="{64B000B0-BB0D-4BDC-9775-E3A914492ED6}" type="pres">
      <dgm:prSet presAssocID="{A26772BB-C09F-4B86-BD19-7510A0C54162}" presName="horz1" presStyleCnt="0"/>
      <dgm:spPr/>
    </dgm:pt>
    <dgm:pt modelId="{DF7F2BB2-778E-4932-BC4A-26B26090A9DB}" type="pres">
      <dgm:prSet presAssocID="{A26772BB-C09F-4B86-BD19-7510A0C54162}" presName="tx1" presStyleLbl="revTx" presStyleIdx="5" presStyleCnt="7"/>
      <dgm:spPr/>
    </dgm:pt>
    <dgm:pt modelId="{74AD7EB0-C853-4389-A0BB-07F7D8F2FAD4}" type="pres">
      <dgm:prSet presAssocID="{A26772BB-C09F-4B86-BD19-7510A0C54162}" presName="vert1" presStyleCnt="0"/>
      <dgm:spPr/>
    </dgm:pt>
    <dgm:pt modelId="{FAD20385-4B03-45CA-94DF-39C4E95B0194}" type="pres">
      <dgm:prSet presAssocID="{E0768400-4A6B-4F3D-A2BE-4ECB4620B967}" presName="thickLine" presStyleLbl="alignNode1" presStyleIdx="6" presStyleCnt="7"/>
      <dgm:spPr/>
    </dgm:pt>
    <dgm:pt modelId="{746F6A05-4089-49EB-92CE-3D5722C6056E}" type="pres">
      <dgm:prSet presAssocID="{E0768400-4A6B-4F3D-A2BE-4ECB4620B967}" presName="horz1" presStyleCnt="0"/>
      <dgm:spPr/>
    </dgm:pt>
    <dgm:pt modelId="{F2188C60-2870-4A87-AE8F-77A8E9BB0526}" type="pres">
      <dgm:prSet presAssocID="{E0768400-4A6B-4F3D-A2BE-4ECB4620B967}" presName="tx1" presStyleLbl="revTx" presStyleIdx="6" presStyleCnt="7"/>
      <dgm:spPr/>
    </dgm:pt>
    <dgm:pt modelId="{C2B6DA13-4FDE-423C-9DD3-38A632A84CBC}" type="pres">
      <dgm:prSet presAssocID="{E0768400-4A6B-4F3D-A2BE-4ECB4620B967}" presName="vert1" presStyleCnt="0"/>
      <dgm:spPr/>
    </dgm:pt>
  </dgm:ptLst>
  <dgm:cxnLst>
    <dgm:cxn modelId="{07B5AF03-A3F5-4D11-B823-350D71E60D6B}" srcId="{203C2997-093E-4E06-82BA-09ABCBEC50C6}" destId="{2E7A10A3-9384-46B4-A488-DFF60EBF099F}" srcOrd="1" destOrd="0" parTransId="{5348E338-BB9D-402E-98C6-3F6105715A6F}" sibTransId="{5C58D186-BA3D-4D8F-A710-A3CD24523D30}"/>
    <dgm:cxn modelId="{8886A91A-324A-4D01-A123-9B3945F05BC0}" srcId="{203C2997-093E-4E06-82BA-09ABCBEC50C6}" destId="{3AAD77CF-113F-41F6-B1EE-5F3C611C6049}" srcOrd="0" destOrd="0" parTransId="{64606FE6-D642-450A-A29F-769E26FA2280}" sibTransId="{8C5BB7DF-CB54-4BB7-A668-B3ADC57FF04F}"/>
    <dgm:cxn modelId="{7B90AC2E-F1CE-48DB-858B-6C6FB4E0A1D8}" srcId="{203C2997-093E-4E06-82BA-09ABCBEC50C6}" destId="{E0768400-4A6B-4F3D-A2BE-4ECB4620B967}" srcOrd="6" destOrd="0" parTransId="{46A849FA-7320-4C63-8D73-315B2A3BA6AE}" sibTransId="{42869F88-93A8-4FD0-9EDC-1489D15F9492}"/>
    <dgm:cxn modelId="{C8FF5860-2C9A-4BB7-84E1-43E328926B2B}" type="presOf" srcId="{2E7A10A3-9384-46B4-A488-DFF60EBF099F}" destId="{3D59BEF1-CF68-48F1-B7A4-099D440C8FCF}" srcOrd="0" destOrd="0" presId="urn:microsoft.com/office/officeart/2008/layout/LinedList"/>
    <dgm:cxn modelId="{81C2BA49-C8B3-4D69-BE2B-93AFC41CB145}" type="presOf" srcId="{48FDE103-3BE6-460D-9EE7-C1E8469AB396}" destId="{6C5D870B-4B1E-44F8-8E06-FB6576A5B9BB}" srcOrd="0" destOrd="0" presId="urn:microsoft.com/office/officeart/2008/layout/LinedList"/>
    <dgm:cxn modelId="{250E1975-19CD-45D0-BE4D-70C0B56B0C7D}" type="presOf" srcId="{216853BD-01F7-431D-A324-E4BD34500B31}" destId="{4151B4DA-D0D8-49C6-812A-6034F70EA8AC}" srcOrd="0" destOrd="0" presId="urn:microsoft.com/office/officeart/2008/layout/LinedList"/>
    <dgm:cxn modelId="{F0AE758F-1FAC-4475-8F1E-88090E00B562}" srcId="{203C2997-093E-4E06-82BA-09ABCBEC50C6}" destId="{216853BD-01F7-431D-A324-E4BD34500B31}" srcOrd="4" destOrd="0" parTransId="{9A810E07-B4A0-4400-868A-E0D37BBCC14B}" sibTransId="{BC7CB6FB-8F82-4FC0-A22C-1BE242BBEC5F}"/>
    <dgm:cxn modelId="{48D246A3-107C-42D5-9721-B8DAE715B1EB}" srcId="{203C2997-093E-4E06-82BA-09ABCBEC50C6}" destId="{48FDE103-3BE6-460D-9EE7-C1E8469AB396}" srcOrd="3" destOrd="0" parTransId="{8A2CCE9E-61BB-4E15-8C73-BEF5E186089D}" sibTransId="{762D5E92-901C-442C-862B-A6450A134D4E}"/>
    <dgm:cxn modelId="{A70ABBAC-D738-4E17-8DD3-186CD20EFDD6}" type="presOf" srcId="{3AAD77CF-113F-41F6-B1EE-5F3C611C6049}" destId="{62276C7A-F9C3-4DBB-95F3-8AA731B1A483}" srcOrd="0" destOrd="0" presId="urn:microsoft.com/office/officeart/2008/layout/LinedList"/>
    <dgm:cxn modelId="{416359C0-3135-4645-96BF-66C99A89D303}" srcId="{203C2997-093E-4E06-82BA-09ABCBEC50C6}" destId="{A26772BB-C09F-4B86-BD19-7510A0C54162}" srcOrd="5" destOrd="0" parTransId="{E12911C5-1490-4594-9AF9-D27C3EB3CF57}" sibTransId="{1CA6F997-2A13-40B7-B270-507866D8F4C7}"/>
    <dgm:cxn modelId="{5466C7C3-88D8-40AB-9E36-581B49FAC218}" type="presOf" srcId="{203C2997-093E-4E06-82BA-09ABCBEC50C6}" destId="{43B788F0-8F86-4EAC-84F2-5654F2751395}" srcOrd="0" destOrd="0" presId="urn:microsoft.com/office/officeart/2008/layout/LinedList"/>
    <dgm:cxn modelId="{2DE040D4-C05E-4CA9-BEE8-BA76C153E898}" srcId="{203C2997-093E-4E06-82BA-09ABCBEC50C6}" destId="{FD2779BC-4755-4F48-A1D3-128BC53CFCCB}" srcOrd="2" destOrd="0" parTransId="{601474D7-E87E-498D-A966-923A81369740}" sibTransId="{A4B02579-7528-477C-A566-74E58321EB81}"/>
    <dgm:cxn modelId="{750846DC-F156-46C2-AB4D-2A41A3F18C85}" type="presOf" srcId="{A26772BB-C09F-4B86-BD19-7510A0C54162}" destId="{DF7F2BB2-778E-4932-BC4A-26B26090A9DB}" srcOrd="0" destOrd="0" presId="urn:microsoft.com/office/officeart/2008/layout/LinedList"/>
    <dgm:cxn modelId="{315A26DE-9A70-4C45-8811-8106BC7B2D09}" type="presOf" srcId="{E0768400-4A6B-4F3D-A2BE-4ECB4620B967}" destId="{F2188C60-2870-4A87-AE8F-77A8E9BB0526}" srcOrd="0" destOrd="0" presId="urn:microsoft.com/office/officeart/2008/layout/LinedList"/>
    <dgm:cxn modelId="{869B3FFF-42C1-4342-83F6-C427C0DE3AAF}" type="presOf" srcId="{FD2779BC-4755-4F48-A1D3-128BC53CFCCB}" destId="{98DA7B5D-BBB0-47F6-8026-4BBCFBE289BC}" srcOrd="0" destOrd="0" presId="urn:microsoft.com/office/officeart/2008/layout/LinedList"/>
    <dgm:cxn modelId="{A6A4000D-15BB-427E-B8FF-E5E440FADE8B}" type="presParOf" srcId="{43B788F0-8F86-4EAC-84F2-5654F2751395}" destId="{3FD8ABE9-9102-4439-852F-D2CDD8ED5F3C}" srcOrd="0" destOrd="0" presId="urn:microsoft.com/office/officeart/2008/layout/LinedList"/>
    <dgm:cxn modelId="{BC428D6A-7147-4535-9DED-1C0CB3FF6F7E}" type="presParOf" srcId="{43B788F0-8F86-4EAC-84F2-5654F2751395}" destId="{19DD2A7C-55D9-4171-B5D0-2A42A3CDC065}" srcOrd="1" destOrd="0" presId="urn:microsoft.com/office/officeart/2008/layout/LinedList"/>
    <dgm:cxn modelId="{5097B40E-C170-44DC-A983-EEA24693E664}" type="presParOf" srcId="{19DD2A7C-55D9-4171-B5D0-2A42A3CDC065}" destId="{62276C7A-F9C3-4DBB-95F3-8AA731B1A483}" srcOrd="0" destOrd="0" presId="urn:microsoft.com/office/officeart/2008/layout/LinedList"/>
    <dgm:cxn modelId="{4163BC7B-DAB9-45E3-952E-D30B2694E8E5}" type="presParOf" srcId="{19DD2A7C-55D9-4171-B5D0-2A42A3CDC065}" destId="{1F9F070C-CDE5-4ACD-9137-3F84C7AD1E53}" srcOrd="1" destOrd="0" presId="urn:microsoft.com/office/officeart/2008/layout/LinedList"/>
    <dgm:cxn modelId="{369E4932-73DA-4F69-BFC7-CB23B4A43BBC}" type="presParOf" srcId="{43B788F0-8F86-4EAC-84F2-5654F2751395}" destId="{1C23A404-DECB-496C-8BA4-BA613B31765A}" srcOrd="2" destOrd="0" presId="urn:microsoft.com/office/officeart/2008/layout/LinedList"/>
    <dgm:cxn modelId="{B0FCE0E8-C449-4F00-9447-F36EB514B0D0}" type="presParOf" srcId="{43B788F0-8F86-4EAC-84F2-5654F2751395}" destId="{A53ECDA1-7588-4DA1-B557-FBA8E4095213}" srcOrd="3" destOrd="0" presId="urn:microsoft.com/office/officeart/2008/layout/LinedList"/>
    <dgm:cxn modelId="{B75984F1-3CA4-48FA-93E6-BF33A6B4C12D}" type="presParOf" srcId="{A53ECDA1-7588-4DA1-B557-FBA8E4095213}" destId="{3D59BEF1-CF68-48F1-B7A4-099D440C8FCF}" srcOrd="0" destOrd="0" presId="urn:microsoft.com/office/officeart/2008/layout/LinedList"/>
    <dgm:cxn modelId="{DD8A5EFD-532D-4C7B-AA78-6868CA9063DD}" type="presParOf" srcId="{A53ECDA1-7588-4DA1-B557-FBA8E4095213}" destId="{766F967E-3D52-4BD6-AECA-1E051725FA4F}" srcOrd="1" destOrd="0" presId="urn:microsoft.com/office/officeart/2008/layout/LinedList"/>
    <dgm:cxn modelId="{2BB06455-33CF-497E-B3C3-310B6321DBE7}" type="presParOf" srcId="{43B788F0-8F86-4EAC-84F2-5654F2751395}" destId="{FF9B0391-2D58-4293-BEBF-C2472E3C5C8F}" srcOrd="4" destOrd="0" presId="urn:microsoft.com/office/officeart/2008/layout/LinedList"/>
    <dgm:cxn modelId="{F07D4682-473F-46E2-9918-87ACFD094403}" type="presParOf" srcId="{43B788F0-8F86-4EAC-84F2-5654F2751395}" destId="{B3AD43C5-EAC9-4189-B397-48C3B9C7D6BA}" srcOrd="5" destOrd="0" presId="urn:microsoft.com/office/officeart/2008/layout/LinedList"/>
    <dgm:cxn modelId="{94DFB543-D2A6-48CA-B49A-A7DB43F0AC13}" type="presParOf" srcId="{B3AD43C5-EAC9-4189-B397-48C3B9C7D6BA}" destId="{98DA7B5D-BBB0-47F6-8026-4BBCFBE289BC}" srcOrd="0" destOrd="0" presId="urn:microsoft.com/office/officeart/2008/layout/LinedList"/>
    <dgm:cxn modelId="{07B285BF-94FB-416C-9990-977B1F33A86D}" type="presParOf" srcId="{B3AD43C5-EAC9-4189-B397-48C3B9C7D6BA}" destId="{F99CA63A-5E89-4F32-BB6A-147D6D1877C1}" srcOrd="1" destOrd="0" presId="urn:microsoft.com/office/officeart/2008/layout/LinedList"/>
    <dgm:cxn modelId="{9191C329-2B33-48CB-B469-1AD2FB2A3533}" type="presParOf" srcId="{43B788F0-8F86-4EAC-84F2-5654F2751395}" destId="{018FAB07-0078-4609-BD14-6C62E493CDE4}" srcOrd="6" destOrd="0" presId="urn:microsoft.com/office/officeart/2008/layout/LinedList"/>
    <dgm:cxn modelId="{FBF38DC8-0D51-484C-96A3-5667E9442461}" type="presParOf" srcId="{43B788F0-8F86-4EAC-84F2-5654F2751395}" destId="{3A71B518-2243-488E-ADBD-17E688859053}" srcOrd="7" destOrd="0" presId="urn:microsoft.com/office/officeart/2008/layout/LinedList"/>
    <dgm:cxn modelId="{B88E5F53-C0E0-4D3E-BBED-A06026DEB747}" type="presParOf" srcId="{3A71B518-2243-488E-ADBD-17E688859053}" destId="{6C5D870B-4B1E-44F8-8E06-FB6576A5B9BB}" srcOrd="0" destOrd="0" presId="urn:microsoft.com/office/officeart/2008/layout/LinedList"/>
    <dgm:cxn modelId="{C7F93E66-4FFD-4FDD-A0DD-E96DAD6DDFE4}" type="presParOf" srcId="{3A71B518-2243-488E-ADBD-17E688859053}" destId="{3002D11F-198F-45CF-A04D-94A78A7E2497}" srcOrd="1" destOrd="0" presId="urn:microsoft.com/office/officeart/2008/layout/LinedList"/>
    <dgm:cxn modelId="{9356E350-5A7D-4596-825C-34411FEA9A79}" type="presParOf" srcId="{43B788F0-8F86-4EAC-84F2-5654F2751395}" destId="{76FC2A19-C5E9-4936-930C-AF0314C510A8}" srcOrd="8" destOrd="0" presId="urn:microsoft.com/office/officeart/2008/layout/LinedList"/>
    <dgm:cxn modelId="{EBFC19E8-D6BD-40FF-B82A-1D0D470D642E}" type="presParOf" srcId="{43B788F0-8F86-4EAC-84F2-5654F2751395}" destId="{2AD13801-033C-4F6F-A5DB-CA3BB5B711BF}" srcOrd="9" destOrd="0" presId="urn:microsoft.com/office/officeart/2008/layout/LinedList"/>
    <dgm:cxn modelId="{A8486CFE-203C-4FAE-8392-A7C1915D06FC}" type="presParOf" srcId="{2AD13801-033C-4F6F-A5DB-CA3BB5B711BF}" destId="{4151B4DA-D0D8-49C6-812A-6034F70EA8AC}" srcOrd="0" destOrd="0" presId="urn:microsoft.com/office/officeart/2008/layout/LinedList"/>
    <dgm:cxn modelId="{67D252CF-D301-41E9-BA87-3E3E290FCA07}" type="presParOf" srcId="{2AD13801-033C-4F6F-A5DB-CA3BB5B711BF}" destId="{1BFD78E2-B7DB-4161-B08C-EF3C630001E4}" srcOrd="1" destOrd="0" presId="urn:microsoft.com/office/officeart/2008/layout/LinedList"/>
    <dgm:cxn modelId="{D4A9E0F9-DAFC-4448-8A06-2F99DD8695E2}" type="presParOf" srcId="{43B788F0-8F86-4EAC-84F2-5654F2751395}" destId="{FF9D95C1-C57A-457B-9B8B-F4F47B0B9470}" srcOrd="10" destOrd="0" presId="urn:microsoft.com/office/officeart/2008/layout/LinedList"/>
    <dgm:cxn modelId="{341E373D-7699-469C-808A-BF0663632267}" type="presParOf" srcId="{43B788F0-8F86-4EAC-84F2-5654F2751395}" destId="{64B000B0-BB0D-4BDC-9775-E3A914492ED6}" srcOrd="11" destOrd="0" presId="urn:microsoft.com/office/officeart/2008/layout/LinedList"/>
    <dgm:cxn modelId="{2201FF10-AB9D-4C35-9260-5A80A7973EEF}" type="presParOf" srcId="{64B000B0-BB0D-4BDC-9775-E3A914492ED6}" destId="{DF7F2BB2-778E-4932-BC4A-26B26090A9DB}" srcOrd="0" destOrd="0" presId="urn:microsoft.com/office/officeart/2008/layout/LinedList"/>
    <dgm:cxn modelId="{33589CA6-59B9-4A06-B2A2-D50AF902D247}" type="presParOf" srcId="{64B000B0-BB0D-4BDC-9775-E3A914492ED6}" destId="{74AD7EB0-C853-4389-A0BB-07F7D8F2FAD4}" srcOrd="1" destOrd="0" presId="urn:microsoft.com/office/officeart/2008/layout/LinedList"/>
    <dgm:cxn modelId="{E65AACC9-B6F3-481C-A241-0B691F19EA93}" type="presParOf" srcId="{43B788F0-8F86-4EAC-84F2-5654F2751395}" destId="{FAD20385-4B03-45CA-94DF-39C4E95B0194}" srcOrd="12" destOrd="0" presId="urn:microsoft.com/office/officeart/2008/layout/LinedList"/>
    <dgm:cxn modelId="{6B5CF6C4-C9D8-402E-8BDD-0B6791BA87B2}" type="presParOf" srcId="{43B788F0-8F86-4EAC-84F2-5654F2751395}" destId="{746F6A05-4089-49EB-92CE-3D5722C6056E}" srcOrd="13" destOrd="0" presId="urn:microsoft.com/office/officeart/2008/layout/LinedList"/>
    <dgm:cxn modelId="{1E65F2B9-B23E-4E7A-A116-6E53C2677634}" type="presParOf" srcId="{746F6A05-4089-49EB-92CE-3D5722C6056E}" destId="{F2188C60-2870-4A87-AE8F-77A8E9BB0526}" srcOrd="0" destOrd="0" presId="urn:microsoft.com/office/officeart/2008/layout/LinedList"/>
    <dgm:cxn modelId="{309AAC72-E672-4AA3-A2E5-85C166AAFF54}" type="presParOf" srcId="{746F6A05-4089-49EB-92CE-3D5722C6056E}" destId="{C2B6DA13-4FDE-423C-9DD3-38A632A84C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EF2F0A-790A-4023-8F2A-A1F5E7A0E64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558406E-EA12-4BD0-93E5-852B2CF1E3F5}">
      <dgm:prSet/>
      <dgm:spPr/>
      <dgm:t>
        <a:bodyPr/>
        <a:lstStyle/>
        <a:p>
          <a:r>
            <a:rPr lang="en-US" b="1" dirty="0">
              <a:solidFill>
                <a:schemeClr val="accent1"/>
              </a:solidFill>
            </a:rPr>
            <a:t>Continued investment </a:t>
          </a:r>
          <a:r>
            <a:rPr lang="en-US" b="0" dirty="0">
              <a:solidFill>
                <a:schemeClr val="accent1"/>
              </a:solidFill>
            </a:rPr>
            <a:t>in human, financial, and organizational resources </a:t>
          </a:r>
          <a:r>
            <a:rPr lang="en-ZA" b="0" dirty="0">
              <a:solidFill>
                <a:schemeClr val="accent1"/>
              </a:solidFill>
            </a:rPr>
            <a:t>in an inclusive, responsive, and flexible manner </a:t>
          </a:r>
          <a:r>
            <a:rPr lang="en-ZA" dirty="0">
              <a:solidFill>
                <a:schemeClr val="accent1"/>
              </a:solidFill>
            </a:rPr>
            <a:t>that adapts to the dynamic and </a:t>
          </a:r>
          <a:r>
            <a:rPr lang="en-ZA" b="1" dirty="0">
              <a:solidFill>
                <a:schemeClr val="accent1"/>
              </a:solidFill>
            </a:rPr>
            <a:t>evolving needs of key populations </a:t>
          </a:r>
          <a:r>
            <a:rPr lang="en-ZA" dirty="0">
              <a:solidFill>
                <a:schemeClr val="accent1"/>
              </a:solidFill>
            </a:rPr>
            <a:t>is key </a:t>
          </a:r>
          <a:r>
            <a:rPr lang="en-US" dirty="0">
              <a:solidFill>
                <a:schemeClr val="accent1"/>
              </a:solidFill>
            </a:rPr>
            <a:t>for o</a:t>
          </a:r>
          <a:r>
            <a:rPr lang="en-ZA" dirty="0" err="1">
              <a:solidFill>
                <a:schemeClr val="accent1"/>
              </a:solidFill>
            </a:rPr>
            <a:t>ptimal</a:t>
          </a:r>
          <a:r>
            <a:rPr lang="en-ZA" dirty="0">
              <a:solidFill>
                <a:schemeClr val="accent1"/>
              </a:solidFill>
            </a:rPr>
            <a:t> implementation and scale up of effective interventions  </a:t>
          </a:r>
          <a:endParaRPr lang="en-US" dirty="0">
            <a:solidFill>
              <a:schemeClr val="accent1"/>
            </a:solidFill>
          </a:endParaRPr>
        </a:p>
      </dgm:t>
    </dgm:pt>
    <dgm:pt modelId="{7071AFF3-82CD-44A3-899E-F0D0CFA9DEA1}" type="parTrans" cxnId="{347579EF-5FE1-4B6B-82A2-4093B9D87173}">
      <dgm:prSet/>
      <dgm:spPr/>
      <dgm:t>
        <a:bodyPr/>
        <a:lstStyle/>
        <a:p>
          <a:endParaRPr lang="en-US">
            <a:solidFill>
              <a:schemeClr val="accent1"/>
            </a:solidFill>
          </a:endParaRPr>
        </a:p>
      </dgm:t>
    </dgm:pt>
    <dgm:pt modelId="{014D090F-614D-484B-8B40-59C49BC8CF8D}" type="sibTrans" cxnId="{347579EF-5FE1-4B6B-82A2-4093B9D87173}">
      <dgm:prSet/>
      <dgm:spPr/>
      <dgm:t>
        <a:bodyPr/>
        <a:lstStyle/>
        <a:p>
          <a:endParaRPr lang="en-US">
            <a:solidFill>
              <a:schemeClr val="accent1"/>
            </a:solidFill>
          </a:endParaRPr>
        </a:p>
      </dgm:t>
    </dgm:pt>
    <dgm:pt modelId="{69158F33-F10C-427D-B84C-076F10431822}">
      <dgm:prSet/>
      <dgm:spPr/>
      <dgm:t>
        <a:bodyPr/>
        <a:lstStyle/>
        <a:p>
          <a:r>
            <a:rPr lang="en-ZA" b="1" dirty="0">
              <a:solidFill>
                <a:schemeClr val="accent1"/>
              </a:solidFill>
            </a:rPr>
            <a:t>Adequate domestic funding</a:t>
          </a:r>
          <a:r>
            <a:rPr lang="en-ZA" dirty="0">
              <a:solidFill>
                <a:schemeClr val="accent1"/>
              </a:solidFill>
            </a:rPr>
            <a:t>, not only for HIV treatment but also for HIV combination prevention interventions is critical for sustainable response towards epidemic control by 2030</a:t>
          </a:r>
          <a:endParaRPr lang="en-US" dirty="0">
            <a:solidFill>
              <a:schemeClr val="accent1"/>
            </a:solidFill>
          </a:endParaRPr>
        </a:p>
      </dgm:t>
    </dgm:pt>
    <dgm:pt modelId="{F6ADECDB-9152-41BD-A0E0-A5D6CFA4C5DE}" type="parTrans" cxnId="{4A6A05FA-CB4D-447E-BFD1-C9B16766739C}">
      <dgm:prSet/>
      <dgm:spPr/>
      <dgm:t>
        <a:bodyPr/>
        <a:lstStyle/>
        <a:p>
          <a:endParaRPr lang="en-US">
            <a:solidFill>
              <a:schemeClr val="accent1"/>
            </a:solidFill>
          </a:endParaRPr>
        </a:p>
      </dgm:t>
    </dgm:pt>
    <dgm:pt modelId="{7FA57227-C96E-43FF-9081-A6F2828932ED}" type="sibTrans" cxnId="{4A6A05FA-CB4D-447E-BFD1-C9B16766739C}">
      <dgm:prSet/>
      <dgm:spPr/>
      <dgm:t>
        <a:bodyPr/>
        <a:lstStyle/>
        <a:p>
          <a:endParaRPr lang="en-US">
            <a:solidFill>
              <a:schemeClr val="accent1"/>
            </a:solidFill>
          </a:endParaRPr>
        </a:p>
      </dgm:t>
    </dgm:pt>
    <dgm:pt modelId="{44C9CE4D-D84B-48B7-965B-967B7A8856D6}">
      <dgm:prSet/>
      <dgm:spPr/>
      <dgm:t>
        <a:bodyPr/>
        <a:lstStyle/>
        <a:p>
          <a:r>
            <a:rPr lang="en-ZA" b="1" dirty="0">
              <a:solidFill>
                <a:schemeClr val="accent1"/>
              </a:solidFill>
            </a:rPr>
            <a:t>Ongoing development of surveillance systems </a:t>
          </a:r>
          <a:r>
            <a:rPr lang="en-ZA" dirty="0">
              <a:solidFill>
                <a:schemeClr val="accent1"/>
              </a:solidFill>
            </a:rPr>
            <a:t>for detailed reporting on key populations to guide implementation strategies are necessary</a:t>
          </a:r>
          <a:endParaRPr lang="en-US" dirty="0">
            <a:solidFill>
              <a:schemeClr val="accent1"/>
            </a:solidFill>
          </a:endParaRPr>
        </a:p>
      </dgm:t>
    </dgm:pt>
    <dgm:pt modelId="{20B4D897-083D-4F25-BA9B-DDA813399ADF}" type="parTrans" cxnId="{6BED075E-F23E-492F-82B8-FB7E9944A412}">
      <dgm:prSet/>
      <dgm:spPr/>
      <dgm:t>
        <a:bodyPr/>
        <a:lstStyle/>
        <a:p>
          <a:endParaRPr lang="en-US">
            <a:solidFill>
              <a:schemeClr val="accent1"/>
            </a:solidFill>
          </a:endParaRPr>
        </a:p>
      </dgm:t>
    </dgm:pt>
    <dgm:pt modelId="{187C066F-3568-4D67-9411-1B04824E032B}" type="sibTrans" cxnId="{6BED075E-F23E-492F-82B8-FB7E9944A412}">
      <dgm:prSet/>
      <dgm:spPr/>
      <dgm:t>
        <a:bodyPr/>
        <a:lstStyle/>
        <a:p>
          <a:endParaRPr lang="en-US">
            <a:solidFill>
              <a:schemeClr val="accent1"/>
            </a:solidFill>
          </a:endParaRPr>
        </a:p>
      </dgm:t>
    </dgm:pt>
    <dgm:pt modelId="{97A601E1-21B1-48E3-8A75-0D3FA5E60893}">
      <dgm:prSet/>
      <dgm:spPr/>
      <dgm:t>
        <a:bodyPr/>
        <a:lstStyle/>
        <a:p>
          <a:r>
            <a:rPr lang="en-ZA" b="1" dirty="0">
              <a:solidFill>
                <a:schemeClr val="accent1"/>
              </a:solidFill>
            </a:rPr>
            <a:t>Political will </a:t>
          </a:r>
          <a:r>
            <a:rPr lang="en-ZA" dirty="0">
              <a:solidFill>
                <a:schemeClr val="accent1"/>
              </a:solidFill>
            </a:rPr>
            <a:t>at national, provincial and district levels is needed to implement decentralized services effectively, </a:t>
          </a:r>
          <a:r>
            <a:rPr lang="en-US" dirty="0">
              <a:solidFill>
                <a:schemeClr val="accent1"/>
              </a:solidFill>
            </a:rPr>
            <a:t>broaden reach, connectivity, and </a:t>
          </a:r>
          <a:r>
            <a:rPr lang="en-US" i="0" dirty="0">
              <a:solidFill>
                <a:schemeClr val="accent1"/>
              </a:solidFill>
            </a:rPr>
            <a:t>engagement </a:t>
          </a:r>
          <a:endParaRPr lang="en-US" dirty="0">
            <a:solidFill>
              <a:schemeClr val="accent1"/>
            </a:solidFill>
          </a:endParaRPr>
        </a:p>
      </dgm:t>
    </dgm:pt>
    <dgm:pt modelId="{68FF8E72-38D7-4C33-B27F-51D5D3F88B1B}" type="parTrans" cxnId="{51BEFAC9-C281-4DE6-B59D-C5E44014E67C}">
      <dgm:prSet/>
      <dgm:spPr/>
      <dgm:t>
        <a:bodyPr/>
        <a:lstStyle/>
        <a:p>
          <a:endParaRPr lang="en-US">
            <a:solidFill>
              <a:schemeClr val="accent1"/>
            </a:solidFill>
          </a:endParaRPr>
        </a:p>
      </dgm:t>
    </dgm:pt>
    <dgm:pt modelId="{03C001CC-B857-4A4C-AD96-372491DC4D22}" type="sibTrans" cxnId="{51BEFAC9-C281-4DE6-B59D-C5E44014E67C}">
      <dgm:prSet/>
      <dgm:spPr/>
      <dgm:t>
        <a:bodyPr/>
        <a:lstStyle/>
        <a:p>
          <a:endParaRPr lang="en-US">
            <a:solidFill>
              <a:schemeClr val="accent1"/>
            </a:solidFill>
          </a:endParaRPr>
        </a:p>
      </dgm:t>
    </dgm:pt>
    <dgm:pt modelId="{D9DC1BD5-3EBC-4440-8565-FE9FC1AF4F4A}">
      <dgm:prSet/>
      <dgm:spPr/>
      <dgm:t>
        <a:bodyPr/>
        <a:lstStyle/>
        <a:p>
          <a:r>
            <a:rPr lang="en-GB" b="1" dirty="0">
              <a:solidFill>
                <a:schemeClr val="accent1"/>
              </a:solidFill>
            </a:rPr>
            <a:t>Targeted  inclusive approaches</a:t>
          </a:r>
          <a:r>
            <a:rPr lang="en-GB" dirty="0">
              <a:solidFill>
                <a:schemeClr val="accent1"/>
              </a:solidFill>
            </a:rPr>
            <a:t> that </a:t>
          </a:r>
          <a:r>
            <a:rPr lang="en-US" dirty="0">
              <a:solidFill>
                <a:schemeClr val="accent1"/>
              </a:solidFill>
            </a:rPr>
            <a:t>address bottlenecks and barriers may help achieve </a:t>
          </a:r>
          <a:r>
            <a:rPr lang="en-ZA" dirty="0">
              <a:solidFill>
                <a:schemeClr val="accent1"/>
              </a:solidFill>
            </a:rPr>
            <a:t>largest population-level impact on HIV transmission and acquisition</a:t>
          </a:r>
          <a:endParaRPr lang="en-US" dirty="0">
            <a:solidFill>
              <a:schemeClr val="accent1"/>
            </a:solidFill>
          </a:endParaRPr>
        </a:p>
      </dgm:t>
    </dgm:pt>
    <dgm:pt modelId="{4457F540-5B32-460C-B9E6-2202EE75D51A}" type="parTrans" cxnId="{92227E84-DCBF-43A9-A02E-80ABA10A29B1}">
      <dgm:prSet/>
      <dgm:spPr/>
      <dgm:t>
        <a:bodyPr/>
        <a:lstStyle/>
        <a:p>
          <a:endParaRPr lang="en-ZA"/>
        </a:p>
      </dgm:t>
    </dgm:pt>
    <dgm:pt modelId="{8B5D6200-2C59-49BA-8A67-753B4D84DFD3}" type="sibTrans" cxnId="{92227E84-DCBF-43A9-A02E-80ABA10A29B1}">
      <dgm:prSet/>
      <dgm:spPr/>
      <dgm:t>
        <a:bodyPr/>
        <a:lstStyle/>
        <a:p>
          <a:endParaRPr lang="en-ZA"/>
        </a:p>
      </dgm:t>
    </dgm:pt>
    <dgm:pt modelId="{62A22DD8-88D7-4443-993C-173079B59C2E}" type="pres">
      <dgm:prSet presAssocID="{83EF2F0A-790A-4023-8F2A-A1F5E7A0E649}" presName="vert0" presStyleCnt="0">
        <dgm:presLayoutVars>
          <dgm:dir/>
          <dgm:animOne val="branch"/>
          <dgm:animLvl val="lvl"/>
        </dgm:presLayoutVars>
      </dgm:prSet>
      <dgm:spPr/>
    </dgm:pt>
    <dgm:pt modelId="{8D7AF7A5-0CD9-45DD-B836-1EF949EA8AE3}" type="pres">
      <dgm:prSet presAssocID="{D9DC1BD5-3EBC-4440-8565-FE9FC1AF4F4A}" presName="thickLine" presStyleLbl="alignNode1" presStyleIdx="0" presStyleCnt="5"/>
      <dgm:spPr/>
    </dgm:pt>
    <dgm:pt modelId="{F52D1C1B-AA93-45C6-B715-CA0C92DFB568}" type="pres">
      <dgm:prSet presAssocID="{D9DC1BD5-3EBC-4440-8565-FE9FC1AF4F4A}" presName="horz1" presStyleCnt="0"/>
      <dgm:spPr/>
    </dgm:pt>
    <dgm:pt modelId="{7412DA56-0216-4B77-992B-571C13D633EB}" type="pres">
      <dgm:prSet presAssocID="{D9DC1BD5-3EBC-4440-8565-FE9FC1AF4F4A}" presName="tx1" presStyleLbl="revTx" presStyleIdx="0" presStyleCnt="5"/>
      <dgm:spPr/>
    </dgm:pt>
    <dgm:pt modelId="{8E949C58-6D56-4DA4-AFA2-637183F33B05}" type="pres">
      <dgm:prSet presAssocID="{D9DC1BD5-3EBC-4440-8565-FE9FC1AF4F4A}" presName="vert1" presStyleCnt="0"/>
      <dgm:spPr/>
    </dgm:pt>
    <dgm:pt modelId="{F997D29E-8ED4-4D15-93AA-53A22011EA7F}" type="pres">
      <dgm:prSet presAssocID="{E558406E-EA12-4BD0-93E5-852B2CF1E3F5}" presName="thickLine" presStyleLbl="alignNode1" presStyleIdx="1" presStyleCnt="5"/>
      <dgm:spPr/>
    </dgm:pt>
    <dgm:pt modelId="{80D4E6A7-A3B7-4F82-A0C5-454EE3802915}" type="pres">
      <dgm:prSet presAssocID="{E558406E-EA12-4BD0-93E5-852B2CF1E3F5}" presName="horz1" presStyleCnt="0"/>
      <dgm:spPr/>
    </dgm:pt>
    <dgm:pt modelId="{A2B9DB7D-E6FF-423B-AF3E-C780F5433F94}" type="pres">
      <dgm:prSet presAssocID="{E558406E-EA12-4BD0-93E5-852B2CF1E3F5}" presName="tx1" presStyleLbl="revTx" presStyleIdx="1" presStyleCnt="5"/>
      <dgm:spPr/>
    </dgm:pt>
    <dgm:pt modelId="{A4957123-EA0F-4195-9F58-5FACDFFAF738}" type="pres">
      <dgm:prSet presAssocID="{E558406E-EA12-4BD0-93E5-852B2CF1E3F5}" presName="vert1" presStyleCnt="0"/>
      <dgm:spPr/>
    </dgm:pt>
    <dgm:pt modelId="{78134E46-071D-49D8-9D21-6B0BA79E8E1B}" type="pres">
      <dgm:prSet presAssocID="{69158F33-F10C-427D-B84C-076F10431822}" presName="thickLine" presStyleLbl="alignNode1" presStyleIdx="2" presStyleCnt="5"/>
      <dgm:spPr/>
    </dgm:pt>
    <dgm:pt modelId="{8E2D10CA-2437-42B8-BC8F-D63AAD4BADAC}" type="pres">
      <dgm:prSet presAssocID="{69158F33-F10C-427D-B84C-076F10431822}" presName="horz1" presStyleCnt="0"/>
      <dgm:spPr/>
    </dgm:pt>
    <dgm:pt modelId="{EE9A8A99-CEC1-4C99-AD6B-0706BE095863}" type="pres">
      <dgm:prSet presAssocID="{69158F33-F10C-427D-B84C-076F10431822}" presName="tx1" presStyleLbl="revTx" presStyleIdx="2" presStyleCnt="5"/>
      <dgm:spPr/>
    </dgm:pt>
    <dgm:pt modelId="{5F77BD02-EFD5-45FC-817E-4C36A249D9B4}" type="pres">
      <dgm:prSet presAssocID="{69158F33-F10C-427D-B84C-076F10431822}" presName="vert1" presStyleCnt="0"/>
      <dgm:spPr/>
    </dgm:pt>
    <dgm:pt modelId="{0D4BD145-E9E3-4775-BDD4-488129909EFC}" type="pres">
      <dgm:prSet presAssocID="{44C9CE4D-D84B-48B7-965B-967B7A8856D6}" presName="thickLine" presStyleLbl="alignNode1" presStyleIdx="3" presStyleCnt="5"/>
      <dgm:spPr/>
    </dgm:pt>
    <dgm:pt modelId="{5C8C55E1-9FAE-4032-849D-3C476E7C3173}" type="pres">
      <dgm:prSet presAssocID="{44C9CE4D-D84B-48B7-965B-967B7A8856D6}" presName="horz1" presStyleCnt="0"/>
      <dgm:spPr/>
    </dgm:pt>
    <dgm:pt modelId="{E445DC86-2270-4488-8D6F-BCADEDA2EB44}" type="pres">
      <dgm:prSet presAssocID="{44C9CE4D-D84B-48B7-965B-967B7A8856D6}" presName="tx1" presStyleLbl="revTx" presStyleIdx="3" presStyleCnt="5"/>
      <dgm:spPr/>
    </dgm:pt>
    <dgm:pt modelId="{3E41F7F4-95C6-4F9F-A2AE-70A65BEB40CE}" type="pres">
      <dgm:prSet presAssocID="{44C9CE4D-D84B-48B7-965B-967B7A8856D6}" presName="vert1" presStyleCnt="0"/>
      <dgm:spPr/>
    </dgm:pt>
    <dgm:pt modelId="{A6FA488A-2E8D-4EBA-9865-12A5A5F986BF}" type="pres">
      <dgm:prSet presAssocID="{97A601E1-21B1-48E3-8A75-0D3FA5E60893}" presName="thickLine" presStyleLbl="alignNode1" presStyleIdx="4" presStyleCnt="5"/>
      <dgm:spPr/>
    </dgm:pt>
    <dgm:pt modelId="{15601FB8-9B8A-4859-A75C-5D265F1629A5}" type="pres">
      <dgm:prSet presAssocID="{97A601E1-21B1-48E3-8A75-0D3FA5E60893}" presName="horz1" presStyleCnt="0"/>
      <dgm:spPr/>
    </dgm:pt>
    <dgm:pt modelId="{AA8E8279-C39B-401A-AF26-AA286421F1D7}" type="pres">
      <dgm:prSet presAssocID="{97A601E1-21B1-48E3-8A75-0D3FA5E60893}" presName="tx1" presStyleLbl="revTx" presStyleIdx="4" presStyleCnt="5"/>
      <dgm:spPr/>
    </dgm:pt>
    <dgm:pt modelId="{E9B0AF50-4F8A-4CA2-ADC8-056072F92487}" type="pres">
      <dgm:prSet presAssocID="{97A601E1-21B1-48E3-8A75-0D3FA5E60893}" presName="vert1" presStyleCnt="0"/>
      <dgm:spPr/>
    </dgm:pt>
  </dgm:ptLst>
  <dgm:cxnLst>
    <dgm:cxn modelId="{477B6908-E6CC-419D-8DB7-91F6EF55988A}" type="presOf" srcId="{69158F33-F10C-427D-B84C-076F10431822}" destId="{EE9A8A99-CEC1-4C99-AD6B-0706BE095863}" srcOrd="0" destOrd="0" presId="urn:microsoft.com/office/officeart/2008/layout/LinedList"/>
    <dgm:cxn modelId="{018FF00C-6067-4D69-8325-523297BBCA05}" type="presOf" srcId="{E558406E-EA12-4BD0-93E5-852B2CF1E3F5}" destId="{A2B9DB7D-E6FF-423B-AF3E-C780F5433F94}" srcOrd="0" destOrd="0" presId="urn:microsoft.com/office/officeart/2008/layout/LinedList"/>
    <dgm:cxn modelId="{6C114122-93B9-4D67-B09C-0B456A5F6215}" type="presOf" srcId="{D9DC1BD5-3EBC-4440-8565-FE9FC1AF4F4A}" destId="{7412DA56-0216-4B77-992B-571C13D633EB}" srcOrd="0" destOrd="0" presId="urn:microsoft.com/office/officeart/2008/layout/LinedList"/>
    <dgm:cxn modelId="{1FA37825-8351-4113-8F42-AE8A84CA7EAE}" type="presOf" srcId="{44C9CE4D-D84B-48B7-965B-967B7A8856D6}" destId="{E445DC86-2270-4488-8D6F-BCADEDA2EB44}" srcOrd="0" destOrd="0" presId="urn:microsoft.com/office/officeart/2008/layout/LinedList"/>
    <dgm:cxn modelId="{6BED075E-F23E-492F-82B8-FB7E9944A412}" srcId="{83EF2F0A-790A-4023-8F2A-A1F5E7A0E649}" destId="{44C9CE4D-D84B-48B7-965B-967B7A8856D6}" srcOrd="3" destOrd="0" parTransId="{20B4D897-083D-4F25-BA9B-DDA813399ADF}" sibTransId="{187C066F-3568-4D67-9411-1B04824E032B}"/>
    <dgm:cxn modelId="{FC631449-C2BC-44C6-96CA-6F9D42A1ED33}" type="presOf" srcId="{97A601E1-21B1-48E3-8A75-0D3FA5E60893}" destId="{AA8E8279-C39B-401A-AF26-AA286421F1D7}" srcOrd="0" destOrd="0" presId="urn:microsoft.com/office/officeart/2008/layout/LinedList"/>
    <dgm:cxn modelId="{92227E84-DCBF-43A9-A02E-80ABA10A29B1}" srcId="{83EF2F0A-790A-4023-8F2A-A1F5E7A0E649}" destId="{D9DC1BD5-3EBC-4440-8565-FE9FC1AF4F4A}" srcOrd="0" destOrd="0" parTransId="{4457F540-5B32-460C-B9E6-2202EE75D51A}" sibTransId="{8B5D6200-2C59-49BA-8A67-753B4D84DFD3}"/>
    <dgm:cxn modelId="{8471A3A3-A7F8-4C33-BA6E-BB35E07FA872}" type="presOf" srcId="{83EF2F0A-790A-4023-8F2A-A1F5E7A0E649}" destId="{62A22DD8-88D7-4443-993C-173079B59C2E}" srcOrd="0" destOrd="0" presId="urn:microsoft.com/office/officeart/2008/layout/LinedList"/>
    <dgm:cxn modelId="{51BEFAC9-C281-4DE6-B59D-C5E44014E67C}" srcId="{83EF2F0A-790A-4023-8F2A-A1F5E7A0E649}" destId="{97A601E1-21B1-48E3-8A75-0D3FA5E60893}" srcOrd="4" destOrd="0" parTransId="{68FF8E72-38D7-4C33-B27F-51D5D3F88B1B}" sibTransId="{03C001CC-B857-4A4C-AD96-372491DC4D22}"/>
    <dgm:cxn modelId="{347579EF-5FE1-4B6B-82A2-4093B9D87173}" srcId="{83EF2F0A-790A-4023-8F2A-A1F5E7A0E649}" destId="{E558406E-EA12-4BD0-93E5-852B2CF1E3F5}" srcOrd="1" destOrd="0" parTransId="{7071AFF3-82CD-44A3-899E-F0D0CFA9DEA1}" sibTransId="{014D090F-614D-484B-8B40-59C49BC8CF8D}"/>
    <dgm:cxn modelId="{4A6A05FA-CB4D-447E-BFD1-C9B16766739C}" srcId="{83EF2F0A-790A-4023-8F2A-A1F5E7A0E649}" destId="{69158F33-F10C-427D-B84C-076F10431822}" srcOrd="2" destOrd="0" parTransId="{F6ADECDB-9152-41BD-A0E0-A5D6CFA4C5DE}" sibTransId="{7FA57227-C96E-43FF-9081-A6F2828932ED}"/>
    <dgm:cxn modelId="{F6D3D9D5-4184-4E19-B14A-FA6D90C9B42C}" type="presParOf" srcId="{62A22DD8-88D7-4443-993C-173079B59C2E}" destId="{8D7AF7A5-0CD9-45DD-B836-1EF949EA8AE3}" srcOrd="0" destOrd="0" presId="urn:microsoft.com/office/officeart/2008/layout/LinedList"/>
    <dgm:cxn modelId="{4E148EAB-5B90-4D9D-9EFB-ED8342747730}" type="presParOf" srcId="{62A22DD8-88D7-4443-993C-173079B59C2E}" destId="{F52D1C1B-AA93-45C6-B715-CA0C92DFB568}" srcOrd="1" destOrd="0" presId="urn:microsoft.com/office/officeart/2008/layout/LinedList"/>
    <dgm:cxn modelId="{8193138F-E6E9-4CB2-8133-30ACAFBDC1A4}" type="presParOf" srcId="{F52D1C1B-AA93-45C6-B715-CA0C92DFB568}" destId="{7412DA56-0216-4B77-992B-571C13D633EB}" srcOrd="0" destOrd="0" presId="urn:microsoft.com/office/officeart/2008/layout/LinedList"/>
    <dgm:cxn modelId="{7BB865C8-8573-4EBE-92B8-76CEFCECD86E}" type="presParOf" srcId="{F52D1C1B-AA93-45C6-B715-CA0C92DFB568}" destId="{8E949C58-6D56-4DA4-AFA2-637183F33B05}" srcOrd="1" destOrd="0" presId="urn:microsoft.com/office/officeart/2008/layout/LinedList"/>
    <dgm:cxn modelId="{7A3B582C-0043-4065-8E30-FC64633CAA41}" type="presParOf" srcId="{62A22DD8-88D7-4443-993C-173079B59C2E}" destId="{F997D29E-8ED4-4D15-93AA-53A22011EA7F}" srcOrd="2" destOrd="0" presId="urn:microsoft.com/office/officeart/2008/layout/LinedList"/>
    <dgm:cxn modelId="{5722F3F0-C09D-4538-B2E2-FA5013A6846E}" type="presParOf" srcId="{62A22DD8-88D7-4443-993C-173079B59C2E}" destId="{80D4E6A7-A3B7-4F82-A0C5-454EE3802915}" srcOrd="3" destOrd="0" presId="urn:microsoft.com/office/officeart/2008/layout/LinedList"/>
    <dgm:cxn modelId="{A702078E-954F-4900-8FB9-CA190DDEB090}" type="presParOf" srcId="{80D4E6A7-A3B7-4F82-A0C5-454EE3802915}" destId="{A2B9DB7D-E6FF-423B-AF3E-C780F5433F94}" srcOrd="0" destOrd="0" presId="urn:microsoft.com/office/officeart/2008/layout/LinedList"/>
    <dgm:cxn modelId="{E04DF35B-97CA-439C-89AE-EBF2112EF3B2}" type="presParOf" srcId="{80D4E6A7-A3B7-4F82-A0C5-454EE3802915}" destId="{A4957123-EA0F-4195-9F58-5FACDFFAF738}" srcOrd="1" destOrd="0" presId="urn:microsoft.com/office/officeart/2008/layout/LinedList"/>
    <dgm:cxn modelId="{E78D7414-712C-4291-B24B-6BA413A6DEB3}" type="presParOf" srcId="{62A22DD8-88D7-4443-993C-173079B59C2E}" destId="{78134E46-071D-49D8-9D21-6B0BA79E8E1B}" srcOrd="4" destOrd="0" presId="urn:microsoft.com/office/officeart/2008/layout/LinedList"/>
    <dgm:cxn modelId="{7F2F0BE2-8384-4181-B677-59B809947F0D}" type="presParOf" srcId="{62A22DD8-88D7-4443-993C-173079B59C2E}" destId="{8E2D10CA-2437-42B8-BC8F-D63AAD4BADAC}" srcOrd="5" destOrd="0" presId="urn:microsoft.com/office/officeart/2008/layout/LinedList"/>
    <dgm:cxn modelId="{A1C55FA2-AFCC-468D-80EB-6C202C610ACF}" type="presParOf" srcId="{8E2D10CA-2437-42B8-BC8F-D63AAD4BADAC}" destId="{EE9A8A99-CEC1-4C99-AD6B-0706BE095863}" srcOrd="0" destOrd="0" presId="urn:microsoft.com/office/officeart/2008/layout/LinedList"/>
    <dgm:cxn modelId="{8073570A-7E2B-4AC3-83CA-8AE6D90669A1}" type="presParOf" srcId="{8E2D10CA-2437-42B8-BC8F-D63AAD4BADAC}" destId="{5F77BD02-EFD5-45FC-817E-4C36A249D9B4}" srcOrd="1" destOrd="0" presId="urn:microsoft.com/office/officeart/2008/layout/LinedList"/>
    <dgm:cxn modelId="{3F81F075-ABE5-496B-9E52-2008C79F5F11}" type="presParOf" srcId="{62A22DD8-88D7-4443-993C-173079B59C2E}" destId="{0D4BD145-E9E3-4775-BDD4-488129909EFC}" srcOrd="6" destOrd="0" presId="urn:microsoft.com/office/officeart/2008/layout/LinedList"/>
    <dgm:cxn modelId="{5D06B3C3-C8EA-4156-A90C-28C0B2FFAA33}" type="presParOf" srcId="{62A22DD8-88D7-4443-993C-173079B59C2E}" destId="{5C8C55E1-9FAE-4032-849D-3C476E7C3173}" srcOrd="7" destOrd="0" presId="urn:microsoft.com/office/officeart/2008/layout/LinedList"/>
    <dgm:cxn modelId="{E5A66257-AADA-4F94-BE5E-90FCAC208707}" type="presParOf" srcId="{5C8C55E1-9FAE-4032-849D-3C476E7C3173}" destId="{E445DC86-2270-4488-8D6F-BCADEDA2EB44}" srcOrd="0" destOrd="0" presId="urn:microsoft.com/office/officeart/2008/layout/LinedList"/>
    <dgm:cxn modelId="{960FC880-64E5-449C-92BD-95A6BC21B261}" type="presParOf" srcId="{5C8C55E1-9FAE-4032-849D-3C476E7C3173}" destId="{3E41F7F4-95C6-4F9F-A2AE-70A65BEB40CE}" srcOrd="1" destOrd="0" presId="urn:microsoft.com/office/officeart/2008/layout/LinedList"/>
    <dgm:cxn modelId="{961F73EA-8433-411D-8FCC-3ED7158C5185}" type="presParOf" srcId="{62A22DD8-88D7-4443-993C-173079B59C2E}" destId="{A6FA488A-2E8D-4EBA-9865-12A5A5F986BF}" srcOrd="8" destOrd="0" presId="urn:microsoft.com/office/officeart/2008/layout/LinedList"/>
    <dgm:cxn modelId="{C8CEBB1E-702A-423A-A9BF-AD0D3084D47F}" type="presParOf" srcId="{62A22DD8-88D7-4443-993C-173079B59C2E}" destId="{15601FB8-9B8A-4859-A75C-5D265F1629A5}" srcOrd="9" destOrd="0" presId="urn:microsoft.com/office/officeart/2008/layout/LinedList"/>
    <dgm:cxn modelId="{1F2C010E-42D4-4686-97C9-58E3102FB42B}" type="presParOf" srcId="{15601FB8-9B8A-4859-A75C-5D265F1629A5}" destId="{AA8E8279-C39B-401A-AF26-AA286421F1D7}" srcOrd="0" destOrd="0" presId="urn:microsoft.com/office/officeart/2008/layout/LinedList"/>
    <dgm:cxn modelId="{3D5378C9-EA79-4C6C-B82C-599008162704}" type="presParOf" srcId="{15601FB8-9B8A-4859-A75C-5D265F1629A5}" destId="{E9B0AF50-4F8A-4CA2-ADC8-056072F924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9A428-3820-42F6-B790-971DFE67E7E3}"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04B154F0-317D-4938-912D-C5935E0EAFD0}">
      <dgm:prSet/>
      <dgm:spPr/>
      <dgm:t>
        <a:bodyPr/>
        <a:lstStyle/>
        <a:p>
          <a:r>
            <a:rPr lang="en-GB" b="1" dirty="0">
              <a:solidFill>
                <a:schemeClr val="accent1"/>
              </a:solidFill>
              <a:effectLst/>
              <a:latin typeface="+mj-lt"/>
            </a:rPr>
            <a:t>The SA </a:t>
          </a:r>
          <a:r>
            <a:rPr lang="en-ZA" b="1" dirty="0">
              <a:solidFill>
                <a:schemeClr val="accent1"/>
              </a:solidFill>
              <a:effectLst/>
              <a:latin typeface="+mj-lt"/>
            </a:rPr>
            <a:t>HIV epidemic is heterogeneous; it differs by socio-demographics </a:t>
          </a:r>
          <a:r>
            <a:rPr lang="en-ZA" b="0" dirty="0">
              <a:solidFill>
                <a:schemeClr val="accent1"/>
              </a:solidFill>
              <a:effectLst/>
              <a:latin typeface="+mj-lt"/>
            </a:rPr>
            <a:t>(race, gender, age, and geographic location, etc.)</a:t>
          </a:r>
          <a:r>
            <a:rPr lang="en-ZA" baseline="30000" dirty="0">
              <a:solidFill>
                <a:schemeClr val="accent1"/>
              </a:solidFill>
            </a:rPr>
            <a:t>1</a:t>
          </a:r>
          <a:endParaRPr lang="en-US" b="0" dirty="0">
            <a:solidFill>
              <a:schemeClr val="accent1"/>
            </a:solidFill>
          </a:endParaRPr>
        </a:p>
      </dgm:t>
    </dgm:pt>
    <dgm:pt modelId="{AD2193C3-F46E-4848-B335-BECC22FD9638}" type="parTrans" cxnId="{8F83610F-D695-4577-B5BA-7A8E61BDC9F9}">
      <dgm:prSet/>
      <dgm:spPr/>
      <dgm:t>
        <a:bodyPr/>
        <a:lstStyle/>
        <a:p>
          <a:endParaRPr lang="en-US">
            <a:solidFill>
              <a:schemeClr val="accent1"/>
            </a:solidFill>
          </a:endParaRPr>
        </a:p>
      </dgm:t>
    </dgm:pt>
    <dgm:pt modelId="{6AE153BE-B9A7-4D6E-B460-FF4916E488D5}" type="sibTrans" cxnId="{8F83610F-D695-4577-B5BA-7A8E61BDC9F9}">
      <dgm:prSet/>
      <dgm:spPr/>
      <dgm:t>
        <a:bodyPr/>
        <a:lstStyle/>
        <a:p>
          <a:endParaRPr lang="en-US">
            <a:solidFill>
              <a:schemeClr val="accent1"/>
            </a:solidFill>
          </a:endParaRPr>
        </a:p>
      </dgm:t>
    </dgm:pt>
    <dgm:pt modelId="{5835010A-B575-43BC-A503-593F72F6F48D}">
      <dgm:prSet/>
      <dgm:spPr/>
      <dgm:t>
        <a:bodyPr/>
        <a:lstStyle/>
        <a:p>
          <a:r>
            <a:rPr lang="en-ZA" b="0" dirty="0">
              <a:solidFill>
                <a:schemeClr val="accent1"/>
              </a:solidFill>
            </a:rPr>
            <a:t>The latest national HIV survey showed that the burden of HIV is highest among</a:t>
          </a:r>
          <a:r>
            <a:rPr lang="en-ZA" b="1" dirty="0">
              <a:solidFill>
                <a:schemeClr val="accent1"/>
              </a:solidFill>
            </a:rPr>
            <a:t> Black Africans (17%); and least among Whites and Asians (1%)</a:t>
          </a:r>
          <a:r>
            <a:rPr lang="en-ZA" baseline="30000" dirty="0">
              <a:solidFill>
                <a:schemeClr val="accent1"/>
              </a:solidFill>
            </a:rPr>
            <a:t>3</a:t>
          </a:r>
          <a:endParaRPr lang="en-US" b="0" dirty="0">
            <a:solidFill>
              <a:schemeClr val="accent1"/>
            </a:solidFill>
          </a:endParaRPr>
        </a:p>
      </dgm:t>
    </dgm:pt>
    <dgm:pt modelId="{D45E8308-A6F8-4070-96D1-C3487C3CAFB8}" type="parTrans" cxnId="{D38E492D-01E6-4BC8-855B-E9CEF9882BAB}">
      <dgm:prSet/>
      <dgm:spPr/>
      <dgm:t>
        <a:bodyPr/>
        <a:lstStyle/>
        <a:p>
          <a:endParaRPr lang="en-US">
            <a:solidFill>
              <a:schemeClr val="accent1"/>
            </a:solidFill>
          </a:endParaRPr>
        </a:p>
      </dgm:t>
    </dgm:pt>
    <dgm:pt modelId="{25C65362-32B6-4215-8DB1-E7EFDB54BB44}" type="sibTrans" cxnId="{D38E492D-01E6-4BC8-855B-E9CEF9882BAB}">
      <dgm:prSet/>
      <dgm:spPr/>
      <dgm:t>
        <a:bodyPr/>
        <a:lstStyle/>
        <a:p>
          <a:endParaRPr lang="en-US">
            <a:solidFill>
              <a:schemeClr val="accent1"/>
            </a:solidFill>
          </a:endParaRPr>
        </a:p>
      </dgm:t>
    </dgm:pt>
    <dgm:pt modelId="{F631D377-50D1-4C2F-90BC-C31B5B6D68B3}">
      <dgm:prSet/>
      <dgm:spPr/>
      <dgm:t>
        <a:bodyPr/>
        <a:lstStyle/>
        <a:p>
          <a:r>
            <a:rPr lang="en-ZA" b="1" dirty="0">
              <a:solidFill>
                <a:schemeClr val="accent1"/>
              </a:solidFill>
            </a:rPr>
            <a:t>Higher prevalence of HIV is in younger age groups (</a:t>
          </a:r>
          <a:r>
            <a:rPr lang="en-ZA" b="0" dirty="0">
              <a:solidFill>
                <a:schemeClr val="accent1"/>
              </a:solidFill>
            </a:rPr>
            <a:t>15-49 years) with higher proportions </a:t>
          </a:r>
          <a:r>
            <a:rPr lang="en-ZA" b="1" dirty="0">
              <a:solidFill>
                <a:schemeClr val="accent1"/>
              </a:solidFill>
            </a:rPr>
            <a:t>among females (</a:t>
          </a:r>
          <a:r>
            <a:rPr lang="en-ZA" b="0" dirty="0">
              <a:solidFill>
                <a:schemeClr val="accent1"/>
              </a:solidFill>
            </a:rPr>
            <a:t>15-24 years) - 3x more likely than their male counterparts</a:t>
          </a:r>
          <a:r>
            <a:rPr lang="en-ZA" baseline="30000" dirty="0">
              <a:solidFill>
                <a:schemeClr val="accent1"/>
              </a:solidFill>
            </a:rPr>
            <a:t>3</a:t>
          </a:r>
          <a:endParaRPr lang="en-US" b="0" dirty="0">
            <a:solidFill>
              <a:schemeClr val="accent1"/>
            </a:solidFill>
          </a:endParaRPr>
        </a:p>
      </dgm:t>
    </dgm:pt>
    <dgm:pt modelId="{22DC6180-D27D-4785-9326-67AA411050D7}" type="parTrans" cxnId="{15720AC6-745C-403F-BF27-A98077B97A4C}">
      <dgm:prSet/>
      <dgm:spPr/>
      <dgm:t>
        <a:bodyPr/>
        <a:lstStyle/>
        <a:p>
          <a:endParaRPr lang="en-US">
            <a:solidFill>
              <a:schemeClr val="accent1"/>
            </a:solidFill>
          </a:endParaRPr>
        </a:p>
      </dgm:t>
    </dgm:pt>
    <dgm:pt modelId="{7D77AAD1-D0B3-4677-A960-22EE4802B507}" type="sibTrans" cxnId="{15720AC6-745C-403F-BF27-A98077B97A4C}">
      <dgm:prSet/>
      <dgm:spPr/>
      <dgm:t>
        <a:bodyPr/>
        <a:lstStyle/>
        <a:p>
          <a:endParaRPr lang="en-US">
            <a:solidFill>
              <a:schemeClr val="accent1"/>
            </a:solidFill>
          </a:endParaRPr>
        </a:p>
      </dgm:t>
    </dgm:pt>
    <dgm:pt modelId="{78D0FB7F-9A8F-4BDF-8719-23BB927EFE51}">
      <dgm:prSet/>
      <dgm:spPr/>
      <dgm:t>
        <a:bodyPr/>
        <a:lstStyle/>
        <a:p>
          <a:r>
            <a:rPr lang="en-ZA" b="1" dirty="0">
              <a:solidFill>
                <a:schemeClr val="accent1"/>
              </a:solidFill>
            </a:rPr>
            <a:t>HIV prevalence among key populations remains disproportionately high compared to general population</a:t>
          </a:r>
          <a:r>
            <a:rPr lang="en-ZA" dirty="0">
              <a:solidFill>
                <a:schemeClr val="accent1"/>
              </a:solidFill>
            </a:rPr>
            <a:t>, i.e. gay and other men who have sex with men (MSM) - 29.7% and female sex workers (FSW) - 59.5%</a:t>
          </a:r>
          <a:r>
            <a:rPr lang="en-ZA"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r>
            <a:rPr lang="en-ZA" dirty="0">
              <a:solidFill>
                <a:schemeClr val="accent1"/>
              </a:solidFill>
            </a:rPr>
            <a:t> </a:t>
          </a:r>
          <a:endParaRPr lang="en-US" dirty="0">
            <a:solidFill>
              <a:schemeClr val="accent1"/>
            </a:solidFill>
          </a:endParaRPr>
        </a:p>
      </dgm:t>
    </dgm:pt>
    <dgm:pt modelId="{B5F0918E-CABB-4CEF-960A-5C2CB9AB6CAD}" type="parTrans" cxnId="{6A0FA188-4CC7-4258-8B27-ACD9DA1F1459}">
      <dgm:prSet/>
      <dgm:spPr/>
      <dgm:t>
        <a:bodyPr/>
        <a:lstStyle/>
        <a:p>
          <a:endParaRPr lang="en-US">
            <a:solidFill>
              <a:schemeClr val="accent1"/>
            </a:solidFill>
          </a:endParaRPr>
        </a:p>
      </dgm:t>
    </dgm:pt>
    <dgm:pt modelId="{A12341E2-2881-4F3C-8F9E-EFE13F93AA13}" type="sibTrans" cxnId="{6A0FA188-4CC7-4258-8B27-ACD9DA1F1459}">
      <dgm:prSet/>
      <dgm:spPr/>
      <dgm:t>
        <a:bodyPr/>
        <a:lstStyle/>
        <a:p>
          <a:endParaRPr lang="en-US">
            <a:solidFill>
              <a:schemeClr val="accent1"/>
            </a:solidFill>
          </a:endParaRPr>
        </a:p>
      </dgm:t>
    </dgm:pt>
    <dgm:pt modelId="{001BA81F-900F-48C8-9EF1-B4A99060CA21}" type="pres">
      <dgm:prSet presAssocID="{B849A428-3820-42F6-B790-971DFE67E7E3}" presName="vert0" presStyleCnt="0">
        <dgm:presLayoutVars>
          <dgm:dir/>
          <dgm:animOne val="branch"/>
          <dgm:animLvl val="lvl"/>
        </dgm:presLayoutVars>
      </dgm:prSet>
      <dgm:spPr/>
    </dgm:pt>
    <dgm:pt modelId="{8DBAD08D-866C-4222-9786-7C1F1C9DBEAF}" type="pres">
      <dgm:prSet presAssocID="{04B154F0-317D-4938-912D-C5935E0EAFD0}" presName="thickLine" presStyleLbl="alignNode1" presStyleIdx="0" presStyleCnt="4"/>
      <dgm:spPr/>
    </dgm:pt>
    <dgm:pt modelId="{517C428E-F709-4D78-BC64-AFBCE9571748}" type="pres">
      <dgm:prSet presAssocID="{04B154F0-317D-4938-912D-C5935E0EAFD0}" presName="horz1" presStyleCnt="0"/>
      <dgm:spPr/>
    </dgm:pt>
    <dgm:pt modelId="{05038A98-F2C6-4836-BA33-57C66036650A}" type="pres">
      <dgm:prSet presAssocID="{04B154F0-317D-4938-912D-C5935E0EAFD0}" presName="tx1" presStyleLbl="revTx" presStyleIdx="0" presStyleCnt="4"/>
      <dgm:spPr/>
    </dgm:pt>
    <dgm:pt modelId="{2DF973FB-753F-457B-968C-4CDB0A8D8C99}" type="pres">
      <dgm:prSet presAssocID="{04B154F0-317D-4938-912D-C5935E0EAFD0}" presName="vert1" presStyleCnt="0"/>
      <dgm:spPr/>
    </dgm:pt>
    <dgm:pt modelId="{FE83E4C2-03E9-43F3-B216-826B148DF594}" type="pres">
      <dgm:prSet presAssocID="{5835010A-B575-43BC-A503-593F72F6F48D}" presName="thickLine" presStyleLbl="alignNode1" presStyleIdx="1" presStyleCnt="4"/>
      <dgm:spPr/>
    </dgm:pt>
    <dgm:pt modelId="{F4C20770-8125-4EBE-BC9A-33B2F4F25B84}" type="pres">
      <dgm:prSet presAssocID="{5835010A-B575-43BC-A503-593F72F6F48D}" presName="horz1" presStyleCnt="0"/>
      <dgm:spPr/>
    </dgm:pt>
    <dgm:pt modelId="{29BCEEC3-B166-4967-BCA9-4D00E8A88606}" type="pres">
      <dgm:prSet presAssocID="{5835010A-B575-43BC-A503-593F72F6F48D}" presName="tx1" presStyleLbl="revTx" presStyleIdx="1" presStyleCnt="4"/>
      <dgm:spPr/>
    </dgm:pt>
    <dgm:pt modelId="{1B357E2D-3607-4644-867E-923BC03BA69B}" type="pres">
      <dgm:prSet presAssocID="{5835010A-B575-43BC-A503-593F72F6F48D}" presName="vert1" presStyleCnt="0"/>
      <dgm:spPr/>
    </dgm:pt>
    <dgm:pt modelId="{4577BFDD-3285-405B-ACFD-6C5226EDCCFB}" type="pres">
      <dgm:prSet presAssocID="{F631D377-50D1-4C2F-90BC-C31B5B6D68B3}" presName="thickLine" presStyleLbl="alignNode1" presStyleIdx="2" presStyleCnt="4"/>
      <dgm:spPr/>
    </dgm:pt>
    <dgm:pt modelId="{1965AB5C-672D-455B-82F1-DED5F18B64FC}" type="pres">
      <dgm:prSet presAssocID="{F631D377-50D1-4C2F-90BC-C31B5B6D68B3}" presName="horz1" presStyleCnt="0"/>
      <dgm:spPr/>
    </dgm:pt>
    <dgm:pt modelId="{5C56FB84-7541-485B-8E79-901FF4363505}" type="pres">
      <dgm:prSet presAssocID="{F631D377-50D1-4C2F-90BC-C31B5B6D68B3}" presName="tx1" presStyleLbl="revTx" presStyleIdx="2" presStyleCnt="4"/>
      <dgm:spPr/>
    </dgm:pt>
    <dgm:pt modelId="{CFEB63AC-8EFA-4FD7-8303-08E7E9CF43AC}" type="pres">
      <dgm:prSet presAssocID="{F631D377-50D1-4C2F-90BC-C31B5B6D68B3}" presName="vert1" presStyleCnt="0"/>
      <dgm:spPr/>
    </dgm:pt>
    <dgm:pt modelId="{46DECFD4-6543-44E0-BE11-1EAB0022E087}" type="pres">
      <dgm:prSet presAssocID="{78D0FB7F-9A8F-4BDF-8719-23BB927EFE51}" presName="thickLine" presStyleLbl="alignNode1" presStyleIdx="3" presStyleCnt="4"/>
      <dgm:spPr/>
    </dgm:pt>
    <dgm:pt modelId="{3A6EC8F1-FE2B-493F-B556-B2F003DEEBB5}" type="pres">
      <dgm:prSet presAssocID="{78D0FB7F-9A8F-4BDF-8719-23BB927EFE51}" presName="horz1" presStyleCnt="0"/>
      <dgm:spPr/>
    </dgm:pt>
    <dgm:pt modelId="{27909CBD-0FF0-4E80-80B7-4668298AF0F0}" type="pres">
      <dgm:prSet presAssocID="{78D0FB7F-9A8F-4BDF-8719-23BB927EFE51}" presName="tx1" presStyleLbl="revTx" presStyleIdx="3" presStyleCnt="4"/>
      <dgm:spPr/>
    </dgm:pt>
    <dgm:pt modelId="{0CAA039A-398B-4187-8BA8-A4ED1D0B99EF}" type="pres">
      <dgm:prSet presAssocID="{78D0FB7F-9A8F-4BDF-8719-23BB927EFE51}" presName="vert1" presStyleCnt="0"/>
      <dgm:spPr/>
    </dgm:pt>
  </dgm:ptLst>
  <dgm:cxnLst>
    <dgm:cxn modelId="{8F83610F-D695-4577-B5BA-7A8E61BDC9F9}" srcId="{B849A428-3820-42F6-B790-971DFE67E7E3}" destId="{04B154F0-317D-4938-912D-C5935E0EAFD0}" srcOrd="0" destOrd="0" parTransId="{AD2193C3-F46E-4848-B335-BECC22FD9638}" sibTransId="{6AE153BE-B9A7-4D6E-B460-FF4916E488D5}"/>
    <dgm:cxn modelId="{D38E492D-01E6-4BC8-855B-E9CEF9882BAB}" srcId="{B849A428-3820-42F6-B790-971DFE67E7E3}" destId="{5835010A-B575-43BC-A503-593F72F6F48D}" srcOrd="1" destOrd="0" parTransId="{D45E8308-A6F8-4070-96D1-C3487C3CAFB8}" sibTransId="{25C65362-32B6-4215-8DB1-E7EFDB54BB44}"/>
    <dgm:cxn modelId="{CE187A2F-EE10-4DF4-9A8A-052F22F145AA}" type="presOf" srcId="{04B154F0-317D-4938-912D-C5935E0EAFD0}" destId="{05038A98-F2C6-4836-BA33-57C66036650A}" srcOrd="0" destOrd="0" presId="urn:microsoft.com/office/officeart/2008/layout/LinedList"/>
    <dgm:cxn modelId="{DD37D04D-5FD8-49D6-BC82-EEA56642EA1F}" type="presOf" srcId="{78D0FB7F-9A8F-4BDF-8719-23BB927EFE51}" destId="{27909CBD-0FF0-4E80-80B7-4668298AF0F0}" srcOrd="0" destOrd="0" presId="urn:microsoft.com/office/officeart/2008/layout/LinedList"/>
    <dgm:cxn modelId="{3EC6D957-A676-4173-BE64-F971279C07B7}" type="presOf" srcId="{F631D377-50D1-4C2F-90BC-C31B5B6D68B3}" destId="{5C56FB84-7541-485B-8E79-901FF4363505}" srcOrd="0" destOrd="0" presId="urn:microsoft.com/office/officeart/2008/layout/LinedList"/>
    <dgm:cxn modelId="{6A0FA188-4CC7-4258-8B27-ACD9DA1F1459}" srcId="{B849A428-3820-42F6-B790-971DFE67E7E3}" destId="{78D0FB7F-9A8F-4BDF-8719-23BB927EFE51}" srcOrd="3" destOrd="0" parTransId="{B5F0918E-CABB-4CEF-960A-5C2CB9AB6CAD}" sibTransId="{A12341E2-2881-4F3C-8F9E-EFE13F93AA13}"/>
    <dgm:cxn modelId="{2C07619D-DA56-478A-A0DE-ACBDFCF33CD1}" type="presOf" srcId="{B849A428-3820-42F6-B790-971DFE67E7E3}" destId="{001BA81F-900F-48C8-9EF1-B4A99060CA21}" srcOrd="0" destOrd="0" presId="urn:microsoft.com/office/officeart/2008/layout/LinedList"/>
    <dgm:cxn modelId="{8DD2C5A9-1F56-4A03-8B34-265365B26650}" type="presOf" srcId="{5835010A-B575-43BC-A503-593F72F6F48D}" destId="{29BCEEC3-B166-4967-BCA9-4D00E8A88606}" srcOrd="0" destOrd="0" presId="urn:microsoft.com/office/officeart/2008/layout/LinedList"/>
    <dgm:cxn modelId="{15720AC6-745C-403F-BF27-A98077B97A4C}" srcId="{B849A428-3820-42F6-B790-971DFE67E7E3}" destId="{F631D377-50D1-4C2F-90BC-C31B5B6D68B3}" srcOrd="2" destOrd="0" parTransId="{22DC6180-D27D-4785-9326-67AA411050D7}" sibTransId="{7D77AAD1-D0B3-4677-A960-22EE4802B507}"/>
    <dgm:cxn modelId="{60F23444-4E4D-4EF6-B4BF-2C2048675407}" type="presParOf" srcId="{001BA81F-900F-48C8-9EF1-B4A99060CA21}" destId="{8DBAD08D-866C-4222-9786-7C1F1C9DBEAF}" srcOrd="0" destOrd="0" presId="urn:microsoft.com/office/officeart/2008/layout/LinedList"/>
    <dgm:cxn modelId="{AD6A0A07-79F1-44E1-AFFE-F2A87F83DAF4}" type="presParOf" srcId="{001BA81F-900F-48C8-9EF1-B4A99060CA21}" destId="{517C428E-F709-4D78-BC64-AFBCE9571748}" srcOrd="1" destOrd="0" presId="urn:microsoft.com/office/officeart/2008/layout/LinedList"/>
    <dgm:cxn modelId="{119CC180-B27C-428B-80F9-62DC024141F5}" type="presParOf" srcId="{517C428E-F709-4D78-BC64-AFBCE9571748}" destId="{05038A98-F2C6-4836-BA33-57C66036650A}" srcOrd="0" destOrd="0" presId="urn:microsoft.com/office/officeart/2008/layout/LinedList"/>
    <dgm:cxn modelId="{57B876C5-26A0-49A1-9E94-D89DE8D9F56D}" type="presParOf" srcId="{517C428E-F709-4D78-BC64-AFBCE9571748}" destId="{2DF973FB-753F-457B-968C-4CDB0A8D8C99}" srcOrd="1" destOrd="0" presId="urn:microsoft.com/office/officeart/2008/layout/LinedList"/>
    <dgm:cxn modelId="{3E1A56FB-A668-4B96-8E76-84C04422912E}" type="presParOf" srcId="{001BA81F-900F-48C8-9EF1-B4A99060CA21}" destId="{FE83E4C2-03E9-43F3-B216-826B148DF594}" srcOrd="2" destOrd="0" presId="urn:microsoft.com/office/officeart/2008/layout/LinedList"/>
    <dgm:cxn modelId="{1D1A9AC9-B5A5-49DB-B4B2-891FD13ECB59}" type="presParOf" srcId="{001BA81F-900F-48C8-9EF1-B4A99060CA21}" destId="{F4C20770-8125-4EBE-BC9A-33B2F4F25B84}" srcOrd="3" destOrd="0" presId="urn:microsoft.com/office/officeart/2008/layout/LinedList"/>
    <dgm:cxn modelId="{4F7DFC95-34D7-45B9-ABF5-6073DADA193D}" type="presParOf" srcId="{F4C20770-8125-4EBE-BC9A-33B2F4F25B84}" destId="{29BCEEC3-B166-4967-BCA9-4D00E8A88606}" srcOrd="0" destOrd="0" presId="urn:microsoft.com/office/officeart/2008/layout/LinedList"/>
    <dgm:cxn modelId="{883596B0-3DE0-43FD-BC5F-BDB4BC9CE472}" type="presParOf" srcId="{F4C20770-8125-4EBE-BC9A-33B2F4F25B84}" destId="{1B357E2D-3607-4644-867E-923BC03BA69B}" srcOrd="1" destOrd="0" presId="urn:microsoft.com/office/officeart/2008/layout/LinedList"/>
    <dgm:cxn modelId="{B3FCE6A1-5F62-4298-A4B4-CEBCCE2C007D}" type="presParOf" srcId="{001BA81F-900F-48C8-9EF1-B4A99060CA21}" destId="{4577BFDD-3285-405B-ACFD-6C5226EDCCFB}" srcOrd="4" destOrd="0" presId="urn:microsoft.com/office/officeart/2008/layout/LinedList"/>
    <dgm:cxn modelId="{83757B21-C80F-45A6-92C8-0EAE261521C1}" type="presParOf" srcId="{001BA81F-900F-48C8-9EF1-B4A99060CA21}" destId="{1965AB5C-672D-455B-82F1-DED5F18B64FC}" srcOrd="5" destOrd="0" presId="urn:microsoft.com/office/officeart/2008/layout/LinedList"/>
    <dgm:cxn modelId="{12C49B90-9AD3-4380-AAC3-645EC5E0FF8C}" type="presParOf" srcId="{1965AB5C-672D-455B-82F1-DED5F18B64FC}" destId="{5C56FB84-7541-485B-8E79-901FF4363505}" srcOrd="0" destOrd="0" presId="urn:microsoft.com/office/officeart/2008/layout/LinedList"/>
    <dgm:cxn modelId="{47CA4BB4-3B6E-4928-89BC-44203C1273D8}" type="presParOf" srcId="{1965AB5C-672D-455B-82F1-DED5F18B64FC}" destId="{CFEB63AC-8EFA-4FD7-8303-08E7E9CF43AC}" srcOrd="1" destOrd="0" presId="urn:microsoft.com/office/officeart/2008/layout/LinedList"/>
    <dgm:cxn modelId="{C0C52427-B24E-47CB-9A05-30E402488F23}" type="presParOf" srcId="{001BA81F-900F-48C8-9EF1-B4A99060CA21}" destId="{46DECFD4-6543-44E0-BE11-1EAB0022E087}" srcOrd="6" destOrd="0" presId="urn:microsoft.com/office/officeart/2008/layout/LinedList"/>
    <dgm:cxn modelId="{6E9F5EFA-1739-4CA7-9420-CA4320559643}" type="presParOf" srcId="{001BA81F-900F-48C8-9EF1-B4A99060CA21}" destId="{3A6EC8F1-FE2B-493F-B556-B2F003DEEBB5}" srcOrd="7" destOrd="0" presId="urn:microsoft.com/office/officeart/2008/layout/LinedList"/>
    <dgm:cxn modelId="{6484F5B6-14B3-47BF-83EA-7D4AB18199A5}" type="presParOf" srcId="{3A6EC8F1-FE2B-493F-B556-B2F003DEEBB5}" destId="{27909CBD-0FF0-4E80-80B7-4668298AF0F0}" srcOrd="0" destOrd="0" presId="urn:microsoft.com/office/officeart/2008/layout/LinedList"/>
    <dgm:cxn modelId="{536471B0-2306-4E4E-BAF5-B62AB223A01C}" type="presParOf" srcId="{3A6EC8F1-FE2B-493F-B556-B2F003DEEBB5}" destId="{0CAA039A-398B-4187-8BA8-A4ED1D0B99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EF4C8-66F0-4ED0-925C-5E6115431E3A}"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149F226C-CC94-4B41-9125-92233D0BC2A5}">
      <dgm:prSet custT="1"/>
      <dgm:spPr/>
      <dgm:t>
        <a:bodyPr/>
        <a:lstStyle/>
        <a:p>
          <a:r>
            <a:rPr lang="en-ZA" sz="1600" dirty="0">
              <a:solidFill>
                <a:schemeClr val="accent1"/>
              </a:solidFill>
            </a:rPr>
            <a:t>There were </a:t>
          </a:r>
          <a:r>
            <a:rPr lang="en-ZA" sz="1600" b="1" dirty="0">
              <a:solidFill>
                <a:schemeClr val="accent1"/>
              </a:solidFill>
            </a:rPr>
            <a:t>198,311 new infections in 2021 higher than the SA-NSP target of &lt;100 000 new infections per year</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b="1" dirty="0">
            <a:solidFill>
              <a:schemeClr val="accent1"/>
            </a:solidFill>
          </a:endParaRPr>
        </a:p>
      </dgm:t>
    </dgm:pt>
    <dgm:pt modelId="{72702ED9-E017-4263-A209-77A538459E8F}" type="parTrans" cxnId="{0C49505B-9180-4032-930F-0E4E2DECEF95}">
      <dgm:prSet/>
      <dgm:spPr/>
      <dgm:t>
        <a:bodyPr/>
        <a:lstStyle/>
        <a:p>
          <a:endParaRPr lang="en-US">
            <a:solidFill>
              <a:schemeClr val="accent1"/>
            </a:solidFill>
          </a:endParaRPr>
        </a:p>
      </dgm:t>
    </dgm:pt>
    <dgm:pt modelId="{3FECC654-639F-459D-A98A-942B42153381}" type="sibTrans" cxnId="{0C49505B-9180-4032-930F-0E4E2DECEF95}">
      <dgm:prSet/>
      <dgm:spPr/>
      <dgm:t>
        <a:bodyPr/>
        <a:lstStyle/>
        <a:p>
          <a:endParaRPr lang="en-US">
            <a:solidFill>
              <a:schemeClr val="accent1"/>
            </a:solidFill>
          </a:endParaRPr>
        </a:p>
      </dgm:t>
    </dgm:pt>
    <dgm:pt modelId="{40C605B1-7294-47EF-B8FB-89AD1489E327}">
      <dgm:prSet custT="1"/>
      <dgm:spPr/>
      <dgm:t>
        <a:bodyPr/>
        <a:lstStyle/>
        <a:p>
          <a:r>
            <a:rPr lang="en-ZA" sz="1600" b="1" dirty="0">
              <a:solidFill>
                <a:schemeClr val="accent1"/>
              </a:solidFill>
            </a:rPr>
            <a:t>&gt;1/4</a:t>
          </a:r>
          <a:r>
            <a:rPr lang="en-ZA" sz="1600" dirty="0">
              <a:solidFill>
                <a:schemeClr val="accent1"/>
              </a:solidFill>
            </a:rPr>
            <a:t> </a:t>
          </a:r>
          <a:r>
            <a:rPr lang="en-ZA" sz="1600" b="0" dirty="0">
              <a:solidFill>
                <a:schemeClr val="accent1"/>
              </a:solidFill>
            </a:rPr>
            <a:t>(53,656)</a:t>
          </a:r>
          <a:r>
            <a:rPr lang="en-ZA" sz="1600" b="1" dirty="0">
              <a:solidFill>
                <a:schemeClr val="accent1"/>
              </a:solidFill>
            </a:rPr>
            <a:t> of new HIV infections </a:t>
          </a:r>
          <a:r>
            <a:rPr lang="en-ZA" sz="1600" b="0" dirty="0">
              <a:solidFill>
                <a:schemeClr val="accent1"/>
              </a:solidFill>
            </a:rPr>
            <a:t>is</a:t>
          </a:r>
          <a:r>
            <a:rPr lang="en-ZA" sz="1600" b="1" dirty="0">
              <a:solidFill>
                <a:schemeClr val="accent1"/>
              </a:solidFill>
            </a:rPr>
            <a:t> </a:t>
          </a:r>
          <a:r>
            <a:rPr lang="en-ZA" sz="1600" dirty="0">
              <a:solidFill>
                <a:schemeClr val="accent1"/>
              </a:solidFill>
            </a:rPr>
            <a:t>among Adolescent Girls and Young Women  (15-24) in 2021</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accent1"/>
            </a:solidFill>
          </a:endParaRPr>
        </a:p>
      </dgm:t>
    </dgm:pt>
    <dgm:pt modelId="{A00EDEE6-9DDF-4F2B-9AB7-171F087D7D91}" type="parTrans" cxnId="{73635AD4-1582-4BFB-BB54-A2D13DAD74DB}">
      <dgm:prSet/>
      <dgm:spPr/>
      <dgm:t>
        <a:bodyPr/>
        <a:lstStyle/>
        <a:p>
          <a:endParaRPr lang="en-US">
            <a:solidFill>
              <a:schemeClr val="accent1"/>
            </a:solidFill>
          </a:endParaRPr>
        </a:p>
      </dgm:t>
    </dgm:pt>
    <dgm:pt modelId="{D29A2C90-113B-44FF-8677-06219D0B6BBD}" type="sibTrans" cxnId="{73635AD4-1582-4BFB-BB54-A2D13DAD74DB}">
      <dgm:prSet/>
      <dgm:spPr/>
      <dgm:t>
        <a:bodyPr/>
        <a:lstStyle/>
        <a:p>
          <a:endParaRPr lang="en-US">
            <a:solidFill>
              <a:schemeClr val="accent1"/>
            </a:solidFill>
          </a:endParaRPr>
        </a:p>
      </dgm:t>
    </dgm:pt>
    <dgm:pt modelId="{D1F7A6E9-2F92-4022-9F96-40EA8CAE9134}">
      <dgm:prSet custT="1"/>
      <dgm:spPr/>
      <dgm:t>
        <a:bodyPr/>
        <a:lstStyle/>
        <a:p>
          <a:r>
            <a:rPr lang="en-ZA" sz="1600" dirty="0">
              <a:solidFill>
                <a:schemeClr val="accent1"/>
              </a:solidFill>
            </a:rPr>
            <a:t>Women accounted for </a:t>
          </a:r>
          <a:r>
            <a:rPr lang="en-ZA" sz="1600" b="1" dirty="0">
              <a:solidFill>
                <a:schemeClr val="accent1"/>
              </a:solidFill>
            </a:rPr>
            <a:t>62% </a:t>
          </a:r>
          <a:r>
            <a:rPr lang="en-ZA" sz="1600" dirty="0">
              <a:solidFill>
                <a:schemeClr val="accent1"/>
              </a:solidFill>
            </a:rPr>
            <a:t>of all new infections in 2021</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accent1"/>
            </a:solidFill>
          </a:endParaRPr>
        </a:p>
      </dgm:t>
    </dgm:pt>
    <dgm:pt modelId="{92ABEC72-0CB0-411D-BB7C-D67078A29815}" type="parTrans" cxnId="{2B3F444F-AF57-4A5B-8A87-13C1F7F051AE}">
      <dgm:prSet/>
      <dgm:spPr/>
      <dgm:t>
        <a:bodyPr/>
        <a:lstStyle/>
        <a:p>
          <a:endParaRPr lang="en-ZA">
            <a:solidFill>
              <a:schemeClr val="accent1"/>
            </a:solidFill>
          </a:endParaRPr>
        </a:p>
      </dgm:t>
    </dgm:pt>
    <dgm:pt modelId="{99FB437B-C988-41DE-82EE-A6328FFB73F5}" type="sibTrans" cxnId="{2B3F444F-AF57-4A5B-8A87-13C1F7F051AE}">
      <dgm:prSet/>
      <dgm:spPr/>
      <dgm:t>
        <a:bodyPr/>
        <a:lstStyle/>
        <a:p>
          <a:endParaRPr lang="en-ZA">
            <a:solidFill>
              <a:schemeClr val="accent1"/>
            </a:solidFill>
          </a:endParaRPr>
        </a:p>
      </dgm:t>
    </dgm:pt>
    <dgm:pt modelId="{C2D6306E-C4E2-489B-8760-F669944A2307}">
      <dgm:prSet custT="1"/>
      <dgm:spPr/>
      <dgm:t>
        <a:bodyPr/>
        <a:lstStyle/>
        <a:p>
          <a:r>
            <a:rPr lang="en-ZA" sz="1600" dirty="0">
              <a:solidFill>
                <a:schemeClr val="accent1"/>
              </a:solidFill>
            </a:rPr>
            <a:t>Drivers: </a:t>
          </a:r>
          <a:r>
            <a:rPr lang="en-ZA" sz="1600" b="1" dirty="0">
              <a:solidFill>
                <a:schemeClr val="accent1"/>
              </a:solidFill>
            </a:rPr>
            <a:t>social, economic, gender, and health-related factors, e.g.</a:t>
          </a:r>
          <a:r>
            <a:rPr lang="en-ZA" sz="1600" dirty="0">
              <a:solidFill>
                <a:schemeClr val="accent1"/>
              </a:solidFill>
            </a:rPr>
            <a:t> GBV, lack of education, poverty and unemployment</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ZA" sz="1600" dirty="0">
            <a:solidFill>
              <a:schemeClr val="accent1"/>
            </a:solidFill>
          </a:endParaRPr>
        </a:p>
      </dgm:t>
    </dgm:pt>
    <dgm:pt modelId="{98B5A427-AAFF-44A8-8989-B1618264AC8A}" type="parTrans" cxnId="{15457672-4B3A-4EEC-BC15-835D21BEC2B7}">
      <dgm:prSet/>
      <dgm:spPr/>
      <dgm:t>
        <a:bodyPr/>
        <a:lstStyle/>
        <a:p>
          <a:endParaRPr lang="en-ZA">
            <a:solidFill>
              <a:schemeClr val="accent1"/>
            </a:solidFill>
          </a:endParaRPr>
        </a:p>
      </dgm:t>
    </dgm:pt>
    <dgm:pt modelId="{0D005572-916D-4F65-AC4F-E42775BB0853}" type="sibTrans" cxnId="{15457672-4B3A-4EEC-BC15-835D21BEC2B7}">
      <dgm:prSet/>
      <dgm:spPr/>
      <dgm:t>
        <a:bodyPr/>
        <a:lstStyle/>
        <a:p>
          <a:endParaRPr lang="en-ZA">
            <a:solidFill>
              <a:schemeClr val="accent1"/>
            </a:solidFill>
          </a:endParaRPr>
        </a:p>
      </dgm:t>
    </dgm:pt>
    <dgm:pt modelId="{7DC8855D-8121-46E2-A110-921A4795E017}" type="pres">
      <dgm:prSet presAssocID="{F8AEF4C8-66F0-4ED0-925C-5E6115431E3A}" presName="vert0" presStyleCnt="0">
        <dgm:presLayoutVars>
          <dgm:dir/>
          <dgm:animOne val="branch"/>
          <dgm:animLvl val="lvl"/>
        </dgm:presLayoutVars>
      </dgm:prSet>
      <dgm:spPr/>
    </dgm:pt>
    <dgm:pt modelId="{D7B4D10E-E4E6-442D-AEE9-68CA6C2D2263}" type="pres">
      <dgm:prSet presAssocID="{149F226C-CC94-4B41-9125-92233D0BC2A5}" presName="thickLine" presStyleLbl="alignNode1" presStyleIdx="0" presStyleCnt="4"/>
      <dgm:spPr/>
    </dgm:pt>
    <dgm:pt modelId="{A023FE33-01AE-45CE-8212-F57372FD400A}" type="pres">
      <dgm:prSet presAssocID="{149F226C-CC94-4B41-9125-92233D0BC2A5}" presName="horz1" presStyleCnt="0"/>
      <dgm:spPr/>
    </dgm:pt>
    <dgm:pt modelId="{7F4DFA98-BADF-400F-B592-7463886CF493}" type="pres">
      <dgm:prSet presAssocID="{149F226C-CC94-4B41-9125-92233D0BC2A5}" presName="tx1" presStyleLbl="revTx" presStyleIdx="0" presStyleCnt="4"/>
      <dgm:spPr/>
    </dgm:pt>
    <dgm:pt modelId="{BD33E3C6-AE56-49E1-8008-BBBF11F6C965}" type="pres">
      <dgm:prSet presAssocID="{149F226C-CC94-4B41-9125-92233D0BC2A5}" presName="vert1" presStyleCnt="0"/>
      <dgm:spPr/>
    </dgm:pt>
    <dgm:pt modelId="{BA7EC0E3-955D-41C9-9615-FEC3665B3D82}" type="pres">
      <dgm:prSet presAssocID="{40C605B1-7294-47EF-B8FB-89AD1489E327}" presName="thickLine" presStyleLbl="alignNode1" presStyleIdx="1" presStyleCnt="4"/>
      <dgm:spPr/>
    </dgm:pt>
    <dgm:pt modelId="{19A59A1F-1B43-4E83-A9EF-2F9D5D04C7CA}" type="pres">
      <dgm:prSet presAssocID="{40C605B1-7294-47EF-B8FB-89AD1489E327}" presName="horz1" presStyleCnt="0"/>
      <dgm:spPr/>
    </dgm:pt>
    <dgm:pt modelId="{E7052C8A-B420-477F-B282-D839DF52030C}" type="pres">
      <dgm:prSet presAssocID="{40C605B1-7294-47EF-B8FB-89AD1489E327}" presName="tx1" presStyleLbl="revTx" presStyleIdx="1" presStyleCnt="4"/>
      <dgm:spPr/>
    </dgm:pt>
    <dgm:pt modelId="{C84F3C23-D205-447C-BB30-1C84B8E66DA0}" type="pres">
      <dgm:prSet presAssocID="{40C605B1-7294-47EF-B8FB-89AD1489E327}" presName="vert1" presStyleCnt="0"/>
      <dgm:spPr/>
    </dgm:pt>
    <dgm:pt modelId="{B70A7996-E453-4795-AF51-DAB4206AEC14}" type="pres">
      <dgm:prSet presAssocID="{D1F7A6E9-2F92-4022-9F96-40EA8CAE9134}" presName="thickLine" presStyleLbl="alignNode1" presStyleIdx="2" presStyleCnt="4"/>
      <dgm:spPr/>
    </dgm:pt>
    <dgm:pt modelId="{06941D3D-89C2-495B-B8B5-C4DE8CD1A59D}" type="pres">
      <dgm:prSet presAssocID="{D1F7A6E9-2F92-4022-9F96-40EA8CAE9134}" presName="horz1" presStyleCnt="0"/>
      <dgm:spPr/>
    </dgm:pt>
    <dgm:pt modelId="{B40A9A48-A889-4280-B915-F802598FB99F}" type="pres">
      <dgm:prSet presAssocID="{D1F7A6E9-2F92-4022-9F96-40EA8CAE9134}" presName="tx1" presStyleLbl="revTx" presStyleIdx="2" presStyleCnt="4"/>
      <dgm:spPr/>
    </dgm:pt>
    <dgm:pt modelId="{02DC9E2E-4BBF-4AEE-8638-84531806B5F0}" type="pres">
      <dgm:prSet presAssocID="{D1F7A6E9-2F92-4022-9F96-40EA8CAE9134}" presName="vert1" presStyleCnt="0"/>
      <dgm:spPr/>
    </dgm:pt>
    <dgm:pt modelId="{411CDCBB-D0EF-40AC-BC38-EB5D4012A8BE}" type="pres">
      <dgm:prSet presAssocID="{C2D6306E-C4E2-489B-8760-F669944A2307}" presName="thickLine" presStyleLbl="alignNode1" presStyleIdx="3" presStyleCnt="4"/>
      <dgm:spPr/>
    </dgm:pt>
    <dgm:pt modelId="{1E14D4C5-3BA7-48FB-913D-202656B01B02}" type="pres">
      <dgm:prSet presAssocID="{C2D6306E-C4E2-489B-8760-F669944A2307}" presName="horz1" presStyleCnt="0"/>
      <dgm:spPr/>
    </dgm:pt>
    <dgm:pt modelId="{3F99EFCE-4022-4E93-88E8-6C7B1B147646}" type="pres">
      <dgm:prSet presAssocID="{C2D6306E-C4E2-489B-8760-F669944A2307}" presName="tx1" presStyleLbl="revTx" presStyleIdx="3" presStyleCnt="4"/>
      <dgm:spPr/>
    </dgm:pt>
    <dgm:pt modelId="{2AE36A95-C52F-4DA7-BB15-10B2D0808F6D}" type="pres">
      <dgm:prSet presAssocID="{C2D6306E-C4E2-489B-8760-F669944A2307}" presName="vert1" presStyleCnt="0"/>
      <dgm:spPr/>
    </dgm:pt>
  </dgm:ptLst>
  <dgm:cxnLst>
    <dgm:cxn modelId="{73316706-14B2-4395-B698-E4604BFA854C}" type="presOf" srcId="{F8AEF4C8-66F0-4ED0-925C-5E6115431E3A}" destId="{7DC8855D-8121-46E2-A110-921A4795E017}" srcOrd="0" destOrd="0" presId="urn:microsoft.com/office/officeart/2008/layout/LinedList"/>
    <dgm:cxn modelId="{2F940410-C29C-435B-B7CA-3A284787E0B2}" type="presOf" srcId="{C2D6306E-C4E2-489B-8760-F669944A2307}" destId="{3F99EFCE-4022-4E93-88E8-6C7B1B147646}" srcOrd="0" destOrd="0" presId="urn:microsoft.com/office/officeart/2008/layout/LinedList"/>
    <dgm:cxn modelId="{05DD6435-26F2-4092-B235-F364389EB556}" type="presOf" srcId="{D1F7A6E9-2F92-4022-9F96-40EA8CAE9134}" destId="{B40A9A48-A889-4280-B915-F802598FB99F}" srcOrd="0" destOrd="0" presId="urn:microsoft.com/office/officeart/2008/layout/LinedList"/>
    <dgm:cxn modelId="{0C49505B-9180-4032-930F-0E4E2DECEF95}" srcId="{F8AEF4C8-66F0-4ED0-925C-5E6115431E3A}" destId="{149F226C-CC94-4B41-9125-92233D0BC2A5}" srcOrd="0" destOrd="0" parTransId="{72702ED9-E017-4263-A209-77A538459E8F}" sibTransId="{3FECC654-639F-459D-A98A-942B42153381}"/>
    <dgm:cxn modelId="{FDF34D4B-ED7C-419B-AADD-A0C197E3B799}" type="presOf" srcId="{149F226C-CC94-4B41-9125-92233D0BC2A5}" destId="{7F4DFA98-BADF-400F-B592-7463886CF493}" srcOrd="0" destOrd="0" presId="urn:microsoft.com/office/officeart/2008/layout/LinedList"/>
    <dgm:cxn modelId="{2B3F444F-AF57-4A5B-8A87-13C1F7F051AE}" srcId="{F8AEF4C8-66F0-4ED0-925C-5E6115431E3A}" destId="{D1F7A6E9-2F92-4022-9F96-40EA8CAE9134}" srcOrd="2" destOrd="0" parTransId="{92ABEC72-0CB0-411D-BB7C-D67078A29815}" sibTransId="{99FB437B-C988-41DE-82EE-A6328FFB73F5}"/>
    <dgm:cxn modelId="{15457672-4B3A-4EEC-BC15-835D21BEC2B7}" srcId="{F8AEF4C8-66F0-4ED0-925C-5E6115431E3A}" destId="{C2D6306E-C4E2-489B-8760-F669944A2307}" srcOrd="3" destOrd="0" parTransId="{98B5A427-AAFF-44A8-8989-B1618264AC8A}" sibTransId="{0D005572-916D-4F65-AC4F-E42775BB0853}"/>
    <dgm:cxn modelId="{3C273B7E-CF66-48CB-9CD9-15862B2DFE2B}" type="presOf" srcId="{40C605B1-7294-47EF-B8FB-89AD1489E327}" destId="{E7052C8A-B420-477F-B282-D839DF52030C}" srcOrd="0" destOrd="0" presId="urn:microsoft.com/office/officeart/2008/layout/LinedList"/>
    <dgm:cxn modelId="{73635AD4-1582-4BFB-BB54-A2D13DAD74DB}" srcId="{F8AEF4C8-66F0-4ED0-925C-5E6115431E3A}" destId="{40C605B1-7294-47EF-B8FB-89AD1489E327}" srcOrd="1" destOrd="0" parTransId="{A00EDEE6-9DDF-4F2B-9AB7-171F087D7D91}" sibTransId="{D29A2C90-113B-44FF-8677-06219D0B6BBD}"/>
    <dgm:cxn modelId="{4FEBDCBC-5028-472A-A922-0CC3E35F4912}" type="presParOf" srcId="{7DC8855D-8121-46E2-A110-921A4795E017}" destId="{D7B4D10E-E4E6-442D-AEE9-68CA6C2D2263}" srcOrd="0" destOrd="0" presId="urn:microsoft.com/office/officeart/2008/layout/LinedList"/>
    <dgm:cxn modelId="{98EB75E6-B350-4EBE-A9C5-ED939D02DFC6}" type="presParOf" srcId="{7DC8855D-8121-46E2-A110-921A4795E017}" destId="{A023FE33-01AE-45CE-8212-F57372FD400A}" srcOrd="1" destOrd="0" presId="urn:microsoft.com/office/officeart/2008/layout/LinedList"/>
    <dgm:cxn modelId="{064347A8-3F77-498D-9734-5CFD5F779E2D}" type="presParOf" srcId="{A023FE33-01AE-45CE-8212-F57372FD400A}" destId="{7F4DFA98-BADF-400F-B592-7463886CF493}" srcOrd="0" destOrd="0" presId="urn:microsoft.com/office/officeart/2008/layout/LinedList"/>
    <dgm:cxn modelId="{1A14C248-A6D0-4E15-8A6F-E37E40565118}" type="presParOf" srcId="{A023FE33-01AE-45CE-8212-F57372FD400A}" destId="{BD33E3C6-AE56-49E1-8008-BBBF11F6C965}" srcOrd="1" destOrd="0" presId="urn:microsoft.com/office/officeart/2008/layout/LinedList"/>
    <dgm:cxn modelId="{0F80CE22-7F3A-4432-A9B6-4E94DC5EFB8B}" type="presParOf" srcId="{7DC8855D-8121-46E2-A110-921A4795E017}" destId="{BA7EC0E3-955D-41C9-9615-FEC3665B3D82}" srcOrd="2" destOrd="0" presId="urn:microsoft.com/office/officeart/2008/layout/LinedList"/>
    <dgm:cxn modelId="{39EA7F96-4F75-49BD-8A82-30A555519207}" type="presParOf" srcId="{7DC8855D-8121-46E2-A110-921A4795E017}" destId="{19A59A1F-1B43-4E83-A9EF-2F9D5D04C7CA}" srcOrd="3" destOrd="0" presId="urn:microsoft.com/office/officeart/2008/layout/LinedList"/>
    <dgm:cxn modelId="{04C9EE80-6B14-4B8B-8C49-B145340C27CD}" type="presParOf" srcId="{19A59A1F-1B43-4E83-A9EF-2F9D5D04C7CA}" destId="{E7052C8A-B420-477F-B282-D839DF52030C}" srcOrd="0" destOrd="0" presId="urn:microsoft.com/office/officeart/2008/layout/LinedList"/>
    <dgm:cxn modelId="{550FC9AF-F736-41E4-A1F5-4D23F7EBE943}" type="presParOf" srcId="{19A59A1F-1B43-4E83-A9EF-2F9D5D04C7CA}" destId="{C84F3C23-D205-447C-BB30-1C84B8E66DA0}" srcOrd="1" destOrd="0" presId="urn:microsoft.com/office/officeart/2008/layout/LinedList"/>
    <dgm:cxn modelId="{993A3D91-8FEC-4A98-9052-6C57406C28E6}" type="presParOf" srcId="{7DC8855D-8121-46E2-A110-921A4795E017}" destId="{B70A7996-E453-4795-AF51-DAB4206AEC14}" srcOrd="4" destOrd="0" presId="urn:microsoft.com/office/officeart/2008/layout/LinedList"/>
    <dgm:cxn modelId="{B8F36534-786C-439B-B15D-B4269559DEC3}" type="presParOf" srcId="{7DC8855D-8121-46E2-A110-921A4795E017}" destId="{06941D3D-89C2-495B-B8B5-C4DE8CD1A59D}" srcOrd="5" destOrd="0" presId="urn:microsoft.com/office/officeart/2008/layout/LinedList"/>
    <dgm:cxn modelId="{F49398B9-0D95-4D17-803B-0A48B4E38B0D}" type="presParOf" srcId="{06941D3D-89C2-495B-B8B5-C4DE8CD1A59D}" destId="{B40A9A48-A889-4280-B915-F802598FB99F}" srcOrd="0" destOrd="0" presId="urn:microsoft.com/office/officeart/2008/layout/LinedList"/>
    <dgm:cxn modelId="{B6642027-9112-49D7-8AB8-09B79D6EB0B6}" type="presParOf" srcId="{06941D3D-89C2-495B-B8B5-C4DE8CD1A59D}" destId="{02DC9E2E-4BBF-4AEE-8638-84531806B5F0}" srcOrd="1" destOrd="0" presId="urn:microsoft.com/office/officeart/2008/layout/LinedList"/>
    <dgm:cxn modelId="{868E6179-F42B-4DD2-AF29-27F0734561EF}" type="presParOf" srcId="{7DC8855D-8121-46E2-A110-921A4795E017}" destId="{411CDCBB-D0EF-40AC-BC38-EB5D4012A8BE}" srcOrd="6" destOrd="0" presId="urn:microsoft.com/office/officeart/2008/layout/LinedList"/>
    <dgm:cxn modelId="{EB3FAB55-37CC-49C0-BCF5-CC8A70042166}" type="presParOf" srcId="{7DC8855D-8121-46E2-A110-921A4795E017}" destId="{1E14D4C5-3BA7-48FB-913D-202656B01B02}" srcOrd="7" destOrd="0" presId="urn:microsoft.com/office/officeart/2008/layout/LinedList"/>
    <dgm:cxn modelId="{ABF94E23-35FF-4C1A-99E6-1F60A536282D}" type="presParOf" srcId="{1E14D4C5-3BA7-48FB-913D-202656B01B02}" destId="{3F99EFCE-4022-4E93-88E8-6C7B1B147646}" srcOrd="0" destOrd="0" presId="urn:microsoft.com/office/officeart/2008/layout/LinedList"/>
    <dgm:cxn modelId="{0938FB01-E793-426C-B5C7-88E21C0523BA}" type="presParOf" srcId="{1E14D4C5-3BA7-48FB-913D-202656B01B02}" destId="{2AE36A95-C52F-4DA7-BB15-10B2D0808F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3CA3F-E0D6-4101-BA54-9AD90043B11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1805F78F-43ED-42CA-AF15-B1F96C41C0F2}">
      <dgm:prSet/>
      <dgm:spPr/>
      <dgm:t>
        <a:bodyPr/>
        <a:lstStyle/>
        <a:p>
          <a:r>
            <a:rPr lang="en-US" dirty="0">
              <a:solidFill>
                <a:schemeClr val="accent1"/>
              </a:solidFill>
            </a:rPr>
            <a:t>2021 Political Declaration on HIV and AIDS: Ending Inequalities and Getting on Track to end AIDS by 2030</a:t>
          </a:r>
        </a:p>
      </dgm:t>
    </dgm:pt>
    <dgm:pt modelId="{2425A966-5D4E-400F-9BE0-6A5B8E0EADB4}" type="parTrans" cxnId="{A1362BF1-AC59-4EC1-8C6B-62D8B324BF90}">
      <dgm:prSet/>
      <dgm:spPr/>
      <dgm:t>
        <a:bodyPr/>
        <a:lstStyle/>
        <a:p>
          <a:endParaRPr lang="en-US">
            <a:solidFill>
              <a:schemeClr val="accent1"/>
            </a:solidFill>
          </a:endParaRPr>
        </a:p>
      </dgm:t>
    </dgm:pt>
    <dgm:pt modelId="{69E98C69-BD54-4E8C-B858-C3DE78EB673D}" type="sibTrans" cxnId="{A1362BF1-AC59-4EC1-8C6B-62D8B324BF90}">
      <dgm:prSet/>
      <dgm:spPr/>
      <dgm:t>
        <a:bodyPr/>
        <a:lstStyle/>
        <a:p>
          <a:endParaRPr lang="en-US">
            <a:solidFill>
              <a:schemeClr val="accent1"/>
            </a:solidFill>
          </a:endParaRPr>
        </a:p>
      </dgm:t>
    </dgm:pt>
    <dgm:pt modelId="{3D0B46E9-676E-4E07-BEAC-7FDC2174F8F2}">
      <dgm:prSet/>
      <dgm:spPr/>
      <dgm:t>
        <a:bodyPr/>
        <a:lstStyle/>
        <a:p>
          <a:r>
            <a:rPr lang="en-US" dirty="0">
              <a:solidFill>
                <a:schemeClr val="accent1"/>
              </a:solidFill>
            </a:rPr>
            <a:t>2021 Global AIDS Strategy 2021–2026 end inequalities. End AIDS</a:t>
          </a:r>
        </a:p>
      </dgm:t>
    </dgm:pt>
    <dgm:pt modelId="{0DE17EA5-C77A-4F66-A4EF-E645F0396E8D}" type="parTrans" cxnId="{32B6C749-091C-4B61-926E-3A48413DA78C}">
      <dgm:prSet/>
      <dgm:spPr/>
      <dgm:t>
        <a:bodyPr/>
        <a:lstStyle/>
        <a:p>
          <a:endParaRPr lang="en-US">
            <a:solidFill>
              <a:schemeClr val="accent1"/>
            </a:solidFill>
          </a:endParaRPr>
        </a:p>
      </dgm:t>
    </dgm:pt>
    <dgm:pt modelId="{E25F206E-A562-4445-B1C0-BF4F17C80CC8}" type="sibTrans" cxnId="{32B6C749-091C-4B61-926E-3A48413DA78C}">
      <dgm:prSet/>
      <dgm:spPr/>
      <dgm:t>
        <a:bodyPr/>
        <a:lstStyle/>
        <a:p>
          <a:endParaRPr lang="en-US">
            <a:solidFill>
              <a:schemeClr val="accent1"/>
            </a:solidFill>
          </a:endParaRPr>
        </a:p>
      </dgm:t>
    </dgm:pt>
    <dgm:pt modelId="{25FE494E-F103-4262-904E-19997888317C}">
      <dgm:prSet/>
      <dgm:spPr/>
      <dgm:t>
        <a:bodyPr/>
        <a:lstStyle/>
        <a:p>
          <a:r>
            <a:rPr lang="en-US" dirty="0">
              <a:solidFill>
                <a:schemeClr val="accent1"/>
              </a:solidFill>
            </a:rPr>
            <a:t>2016 Fast –Track cities: Ending the AIDS epidemic in Cities achieving the 90–90–90 targets by 2020</a:t>
          </a:r>
        </a:p>
      </dgm:t>
    </dgm:pt>
    <dgm:pt modelId="{BEB257F0-494A-424B-875E-C7AA269531B4}" type="parTrans" cxnId="{DCBD3757-243E-49BD-869D-FF6943404CCB}">
      <dgm:prSet/>
      <dgm:spPr/>
      <dgm:t>
        <a:bodyPr/>
        <a:lstStyle/>
        <a:p>
          <a:endParaRPr lang="en-US">
            <a:solidFill>
              <a:schemeClr val="accent1"/>
            </a:solidFill>
          </a:endParaRPr>
        </a:p>
      </dgm:t>
    </dgm:pt>
    <dgm:pt modelId="{3CD8B685-224B-4C7D-AFC4-B4631EC0E683}" type="sibTrans" cxnId="{DCBD3757-243E-49BD-869D-FF6943404CCB}">
      <dgm:prSet/>
      <dgm:spPr/>
      <dgm:t>
        <a:bodyPr/>
        <a:lstStyle/>
        <a:p>
          <a:endParaRPr lang="en-US">
            <a:solidFill>
              <a:schemeClr val="accent1"/>
            </a:solidFill>
          </a:endParaRPr>
        </a:p>
      </dgm:t>
    </dgm:pt>
    <dgm:pt modelId="{9E54CC64-F084-428C-BF8F-AACDF636DAE9}">
      <dgm:prSet/>
      <dgm:spPr/>
      <dgm:t>
        <a:bodyPr/>
        <a:lstStyle/>
        <a:p>
          <a:r>
            <a:rPr lang="en-US" dirty="0">
              <a:solidFill>
                <a:schemeClr val="accent1"/>
              </a:solidFill>
            </a:rPr>
            <a:t>2015 Fast-Track Strategy to end AIDS epidemic, 2016-2021</a:t>
          </a:r>
        </a:p>
      </dgm:t>
    </dgm:pt>
    <dgm:pt modelId="{141C4264-7B0C-4254-AA9C-D1F1F1D9203A}" type="parTrans" cxnId="{FC209410-B028-4661-A238-1E203E7FE2C4}">
      <dgm:prSet/>
      <dgm:spPr/>
      <dgm:t>
        <a:bodyPr/>
        <a:lstStyle/>
        <a:p>
          <a:endParaRPr lang="en-US">
            <a:solidFill>
              <a:schemeClr val="accent1"/>
            </a:solidFill>
          </a:endParaRPr>
        </a:p>
      </dgm:t>
    </dgm:pt>
    <dgm:pt modelId="{12D1F6C0-844C-4887-B84D-6A31D4115434}" type="sibTrans" cxnId="{FC209410-B028-4661-A238-1E203E7FE2C4}">
      <dgm:prSet/>
      <dgm:spPr/>
      <dgm:t>
        <a:bodyPr/>
        <a:lstStyle/>
        <a:p>
          <a:endParaRPr lang="en-US">
            <a:solidFill>
              <a:schemeClr val="accent1"/>
            </a:solidFill>
          </a:endParaRPr>
        </a:p>
      </dgm:t>
    </dgm:pt>
    <dgm:pt modelId="{25A4BE4F-8454-487F-B6F0-0C4E868394A4}">
      <dgm:prSet/>
      <dgm:spPr/>
      <dgm:t>
        <a:bodyPr/>
        <a:lstStyle/>
        <a:p>
          <a:r>
            <a:rPr lang="en-US" dirty="0">
              <a:solidFill>
                <a:schemeClr val="accent1"/>
              </a:solidFill>
            </a:rPr>
            <a:t>2014 90–90–90 - An ambitious treatment target to help end the AIDS epidemic</a:t>
          </a:r>
        </a:p>
      </dgm:t>
    </dgm:pt>
    <dgm:pt modelId="{37C52CB1-3D09-4C1A-A295-644F4DB3EAA5}" type="parTrans" cxnId="{1A9A982A-AFD2-4DB5-83BB-641F8526F197}">
      <dgm:prSet/>
      <dgm:spPr/>
      <dgm:t>
        <a:bodyPr/>
        <a:lstStyle/>
        <a:p>
          <a:endParaRPr lang="en-US">
            <a:solidFill>
              <a:schemeClr val="accent1"/>
            </a:solidFill>
          </a:endParaRPr>
        </a:p>
      </dgm:t>
    </dgm:pt>
    <dgm:pt modelId="{9E17403F-8F48-42CA-93C5-61673099C9CF}" type="sibTrans" cxnId="{1A9A982A-AFD2-4DB5-83BB-641F8526F197}">
      <dgm:prSet/>
      <dgm:spPr/>
      <dgm:t>
        <a:bodyPr/>
        <a:lstStyle/>
        <a:p>
          <a:endParaRPr lang="en-US">
            <a:solidFill>
              <a:schemeClr val="accent1"/>
            </a:solidFill>
          </a:endParaRPr>
        </a:p>
      </dgm:t>
    </dgm:pt>
    <dgm:pt modelId="{1B1F53B1-0C04-4EA6-80D1-EC09BE18C1E4}">
      <dgm:prSet/>
      <dgm:spPr/>
      <dgm:t>
        <a:bodyPr/>
        <a:lstStyle/>
        <a:p>
          <a:r>
            <a:rPr lang="en-US" dirty="0">
              <a:solidFill>
                <a:schemeClr val="accent1"/>
              </a:solidFill>
            </a:rPr>
            <a:t>2016 Political Declaration on Ending AIDS: On the Fast-Track to accelerate the fight against HIV and AIDS to end the AIDS epidemic by 2030</a:t>
          </a:r>
        </a:p>
      </dgm:t>
    </dgm:pt>
    <dgm:pt modelId="{0A45F85E-9712-4510-9824-7696085CE4FD}" type="parTrans" cxnId="{195AF1F8-9DCC-461D-BBE8-B3E7A7F90093}">
      <dgm:prSet/>
      <dgm:spPr/>
      <dgm:t>
        <a:bodyPr/>
        <a:lstStyle/>
        <a:p>
          <a:endParaRPr lang="en-ZA">
            <a:solidFill>
              <a:schemeClr val="accent1"/>
            </a:solidFill>
          </a:endParaRPr>
        </a:p>
      </dgm:t>
    </dgm:pt>
    <dgm:pt modelId="{17BDC721-BDBD-4A9D-BABC-616383E262E9}" type="sibTrans" cxnId="{195AF1F8-9DCC-461D-BBE8-B3E7A7F90093}">
      <dgm:prSet/>
      <dgm:spPr/>
      <dgm:t>
        <a:bodyPr/>
        <a:lstStyle/>
        <a:p>
          <a:endParaRPr lang="en-ZA">
            <a:solidFill>
              <a:schemeClr val="accent1"/>
            </a:solidFill>
          </a:endParaRPr>
        </a:p>
      </dgm:t>
    </dgm:pt>
    <dgm:pt modelId="{D79E1F38-459C-4A00-8160-44640C5C232C}">
      <dgm:prSet/>
      <dgm:spPr/>
      <dgm:t>
        <a:bodyPr/>
        <a:lstStyle/>
        <a:p>
          <a:r>
            <a:rPr lang="en-US">
              <a:solidFill>
                <a:schemeClr val="accent1"/>
              </a:solidFill>
            </a:rPr>
            <a:t>Fast-Track: Accelerating action to end the AIDS epidemic by 2030 </a:t>
          </a:r>
          <a:endParaRPr lang="en-ZA"/>
        </a:p>
      </dgm:t>
    </dgm:pt>
    <dgm:pt modelId="{2489557B-7876-47AA-8727-7E817E33D413}" type="parTrans" cxnId="{DE03131F-D8CE-4939-9C7F-66883430A4D4}">
      <dgm:prSet/>
      <dgm:spPr/>
      <dgm:t>
        <a:bodyPr/>
        <a:lstStyle/>
        <a:p>
          <a:endParaRPr lang="en-ZA"/>
        </a:p>
      </dgm:t>
    </dgm:pt>
    <dgm:pt modelId="{4FB84B61-645A-40CA-9FF2-92A72765F9AD}" type="sibTrans" cxnId="{DE03131F-D8CE-4939-9C7F-66883430A4D4}">
      <dgm:prSet/>
      <dgm:spPr/>
      <dgm:t>
        <a:bodyPr/>
        <a:lstStyle/>
        <a:p>
          <a:endParaRPr lang="en-ZA"/>
        </a:p>
      </dgm:t>
    </dgm:pt>
    <dgm:pt modelId="{BAE410F6-4CC2-416B-B979-3FD14D2E90C3}" type="pres">
      <dgm:prSet presAssocID="{AD63CA3F-E0D6-4101-BA54-9AD90043B110}" presName="vert0" presStyleCnt="0">
        <dgm:presLayoutVars>
          <dgm:dir/>
          <dgm:animOne val="branch"/>
          <dgm:animLvl val="lvl"/>
        </dgm:presLayoutVars>
      </dgm:prSet>
      <dgm:spPr/>
    </dgm:pt>
    <dgm:pt modelId="{C8925AEB-1A11-4271-8815-E97FB404F160}" type="pres">
      <dgm:prSet presAssocID="{1805F78F-43ED-42CA-AF15-B1F96C41C0F2}" presName="thickLine" presStyleLbl="alignNode1" presStyleIdx="0" presStyleCnt="7"/>
      <dgm:spPr/>
    </dgm:pt>
    <dgm:pt modelId="{7BB83F17-60F1-4DF4-B285-D9CC7CE47B94}" type="pres">
      <dgm:prSet presAssocID="{1805F78F-43ED-42CA-AF15-B1F96C41C0F2}" presName="horz1" presStyleCnt="0"/>
      <dgm:spPr/>
    </dgm:pt>
    <dgm:pt modelId="{392D687A-17E4-4193-A55F-10D5B0D4540A}" type="pres">
      <dgm:prSet presAssocID="{1805F78F-43ED-42CA-AF15-B1F96C41C0F2}" presName="tx1" presStyleLbl="revTx" presStyleIdx="0" presStyleCnt="7"/>
      <dgm:spPr/>
    </dgm:pt>
    <dgm:pt modelId="{18FE9EFB-258B-4CFC-BEF4-BABE8CC75D98}" type="pres">
      <dgm:prSet presAssocID="{1805F78F-43ED-42CA-AF15-B1F96C41C0F2}" presName="vert1" presStyleCnt="0"/>
      <dgm:spPr/>
    </dgm:pt>
    <dgm:pt modelId="{384D2133-50EE-4D24-88B5-86428F697D93}" type="pres">
      <dgm:prSet presAssocID="{3D0B46E9-676E-4E07-BEAC-7FDC2174F8F2}" presName="thickLine" presStyleLbl="alignNode1" presStyleIdx="1" presStyleCnt="7"/>
      <dgm:spPr/>
    </dgm:pt>
    <dgm:pt modelId="{DB4AF974-CB5C-44BC-A578-C9B0C158FC6E}" type="pres">
      <dgm:prSet presAssocID="{3D0B46E9-676E-4E07-BEAC-7FDC2174F8F2}" presName="horz1" presStyleCnt="0"/>
      <dgm:spPr/>
    </dgm:pt>
    <dgm:pt modelId="{71973C2A-9C47-4690-A28B-26D886F847AD}" type="pres">
      <dgm:prSet presAssocID="{3D0B46E9-676E-4E07-BEAC-7FDC2174F8F2}" presName="tx1" presStyleLbl="revTx" presStyleIdx="1" presStyleCnt="7"/>
      <dgm:spPr/>
    </dgm:pt>
    <dgm:pt modelId="{C6E85116-CF15-43CB-ADEC-B3063C5EFAC3}" type="pres">
      <dgm:prSet presAssocID="{3D0B46E9-676E-4E07-BEAC-7FDC2174F8F2}" presName="vert1" presStyleCnt="0"/>
      <dgm:spPr/>
    </dgm:pt>
    <dgm:pt modelId="{A2DD5A46-96DB-4087-86C0-0DE33B570260}" type="pres">
      <dgm:prSet presAssocID="{25FE494E-F103-4262-904E-19997888317C}" presName="thickLine" presStyleLbl="alignNode1" presStyleIdx="2" presStyleCnt="7"/>
      <dgm:spPr/>
    </dgm:pt>
    <dgm:pt modelId="{BBA0D8F2-8D94-41E2-9E08-396072583A1F}" type="pres">
      <dgm:prSet presAssocID="{25FE494E-F103-4262-904E-19997888317C}" presName="horz1" presStyleCnt="0"/>
      <dgm:spPr/>
    </dgm:pt>
    <dgm:pt modelId="{6F290EBB-1015-4B46-B924-C64E4AF53F61}" type="pres">
      <dgm:prSet presAssocID="{25FE494E-F103-4262-904E-19997888317C}" presName="tx1" presStyleLbl="revTx" presStyleIdx="2" presStyleCnt="7"/>
      <dgm:spPr/>
    </dgm:pt>
    <dgm:pt modelId="{9E4E46FD-D1F1-4599-9DE3-A595236F5C75}" type="pres">
      <dgm:prSet presAssocID="{25FE494E-F103-4262-904E-19997888317C}" presName="vert1" presStyleCnt="0"/>
      <dgm:spPr/>
    </dgm:pt>
    <dgm:pt modelId="{85BB951D-CEB3-4E03-B278-FCA2E8739F7A}" type="pres">
      <dgm:prSet presAssocID="{1B1F53B1-0C04-4EA6-80D1-EC09BE18C1E4}" presName="thickLine" presStyleLbl="alignNode1" presStyleIdx="3" presStyleCnt="7"/>
      <dgm:spPr/>
    </dgm:pt>
    <dgm:pt modelId="{AFCBF41D-FD05-4FD1-A802-11C3B1DA8815}" type="pres">
      <dgm:prSet presAssocID="{1B1F53B1-0C04-4EA6-80D1-EC09BE18C1E4}" presName="horz1" presStyleCnt="0"/>
      <dgm:spPr/>
    </dgm:pt>
    <dgm:pt modelId="{BB027F46-290C-462B-B6B9-C902C2C813AD}" type="pres">
      <dgm:prSet presAssocID="{1B1F53B1-0C04-4EA6-80D1-EC09BE18C1E4}" presName="tx1" presStyleLbl="revTx" presStyleIdx="3" presStyleCnt="7"/>
      <dgm:spPr/>
    </dgm:pt>
    <dgm:pt modelId="{305F2F6B-32CE-4438-AA70-2904CC1C6898}" type="pres">
      <dgm:prSet presAssocID="{1B1F53B1-0C04-4EA6-80D1-EC09BE18C1E4}" presName="vert1" presStyleCnt="0"/>
      <dgm:spPr/>
    </dgm:pt>
    <dgm:pt modelId="{C9D11388-731C-4699-881B-7741E36D2FE7}" type="pres">
      <dgm:prSet presAssocID="{9E54CC64-F084-428C-BF8F-AACDF636DAE9}" presName="thickLine" presStyleLbl="alignNode1" presStyleIdx="4" presStyleCnt="7"/>
      <dgm:spPr/>
    </dgm:pt>
    <dgm:pt modelId="{4E0EE1E4-DF80-49A1-BF67-B5611206BF61}" type="pres">
      <dgm:prSet presAssocID="{9E54CC64-F084-428C-BF8F-AACDF636DAE9}" presName="horz1" presStyleCnt="0"/>
      <dgm:spPr/>
    </dgm:pt>
    <dgm:pt modelId="{8865B815-34B4-49E2-91E6-5795E70000FB}" type="pres">
      <dgm:prSet presAssocID="{9E54CC64-F084-428C-BF8F-AACDF636DAE9}" presName="tx1" presStyleLbl="revTx" presStyleIdx="4" presStyleCnt="7"/>
      <dgm:spPr/>
    </dgm:pt>
    <dgm:pt modelId="{6FA94A3E-187A-4E28-870B-8B12598B2A5A}" type="pres">
      <dgm:prSet presAssocID="{9E54CC64-F084-428C-BF8F-AACDF636DAE9}" presName="vert1" presStyleCnt="0"/>
      <dgm:spPr/>
    </dgm:pt>
    <dgm:pt modelId="{1682810C-0327-4615-AB78-B4879CB403AF}" type="pres">
      <dgm:prSet presAssocID="{25A4BE4F-8454-487F-B6F0-0C4E868394A4}" presName="thickLine" presStyleLbl="alignNode1" presStyleIdx="5" presStyleCnt="7"/>
      <dgm:spPr/>
    </dgm:pt>
    <dgm:pt modelId="{7AFE4CE5-5A27-4194-81E1-2FDC7E0A861C}" type="pres">
      <dgm:prSet presAssocID="{25A4BE4F-8454-487F-B6F0-0C4E868394A4}" presName="horz1" presStyleCnt="0"/>
      <dgm:spPr/>
    </dgm:pt>
    <dgm:pt modelId="{266C6292-22F8-458B-82EE-F2E5A6F3C6E9}" type="pres">
      <dgm:prSet presAssocID="{25A4BE4F-8454-487F-B6F0-0C4E868394A4}" presName="tx1" presStyleLbl="revTx" presStyleIdx="5" presStyleCnt="7"/>
      <dgm:spPr/>
    </dgm:pt>
    <dgm:pt modelId="{6D723E04-29C9-4780-826B-08F489980C2E}" type="pres">
      <dgm:prSet presAssocID="{25A4BE4F-8454-487F-B6F0-0C4E868394A4}" presName="vert1" presStyleCnt="0"/>
      <dgm:spPr/>
    </dgm:pt>
    <dgm:pt modelId="{B6611AE3-4958-4A3F-82FE-56B8CE1CAE83}" type="pres">
      <dgm:prSet presAssocID="{D79E1F38-459C-4A00-8160-44640C5C232C}" presName="thickLine" presStyleLbl="alignNode1" presStyleIdx="6" presStyleCnt="7"/>
      <dgm:spPr/>
    </dgm:pt>
    <dgm:pt modelId="{752A5D5C-1656-4E77-9635-38834842C60D}" type="pres">
      <dgm:prSet presAssocID="{D79E1F38-459C-4A00-8160-44640C5C232C}" presName="horz1" presStyleCnt="0"/>
      <dgm:spPr/>
    </dgm:pt>
    <dgm:pt modelId="{9323A8D2-7CB2-4CF6-BF9E-C15CA49635BE}" type="pres">
      <dgm:prSet presAssocID="{D79E1F38-459C-4A00-8160-44640C5C232C}" presName="tx1" presStyleLbl="revTx" presStyleIdx="6" presStyleCnt="7"/>
      <dgm:spPr/>
    </dgm:pt>
    <dgm:pt modelId="{BA4FC697-00BE-473D-B71D-BF45155CE4EA}" type="pres">
      <dgm:prSet presAssocID="{D79E1F38-459C-4A00-8160-44640C5C232C}" presName="vert1" presStyleCnt="0"/>
      <dgm:spPr/>
    </dgm:pt>
  </dgm:ptLst>
  <dgm:cxnLst>
    <dgm:cxn modelId="{2A0D0D03-D574-46F3-9B9E-26CC2DCBFAD9}" type="presOf" srcId="{25A4BE4F-8454-487F-B6F0-0C4E868394A4}" destId="{266C6292-22F8-458B-82EE-F2E5A6F3C6E9}" srcOrd="0" destOrd="0" presId="urn:microsoft.com/office/officeart/2008/layout/LinedList"/>
    <dgm:cxn modelId="{FC209410-B028-4661-A238-1E203E7FE2C4}" srcId="{AD63CA3F-E0D6-4101-BA54-9AD90043B110}" destId="{9E54CC64-F084-428C-BF8F-AACDF636DAE9}" srcOrd="4" destOrd="0" parTransId="{141C4264-7B0C-4254-AA9C-D1F1F1D9203A}" sibTransId="{12D1F6C0-844C-4887-B84D-6A31D4115434}"/>
    <dgm:cxn modelId="{2A716A15-3C00-4E98-AEA2-BC9B80BFE497}" type="presOf" srcId="{3D0B46E9-676E-4E07-BEAC-7FDC2174F8F2}" destId="{71973C2A-9C47-4690-A28B-26D886F847AD}" srcOrd="0" destOrd="0" presId="urn:microsoft.com/office/officeart/2008/layout/LinedList"/>
    <dgm:cxn modelId="{DE03131F-D8CE-4939-9C7F-66883430A4D4}" srcId="{AD63CA3F-E0D6-4101-BA54-9AD90043B110}" destId="{D79E1F38-459C-4A00-8160-44640C5C232C}" srcOrd="6" destOrd="0" parTransId="{2489557B-7876-47AA-8727-7E817E33D413}" sibTransId="{4FB84B61-645A-40CA-9FF2-92A72765F9AD}"/>
    <dgm:cxn modelId="{1A9A982A-AFD2-4DB5-83BB-641F8526F197}" srcId="{AD63CA3F-E0D6-4101-BA54-9AD90043B110}" destId="{25A4BE4F-8454-487F-B6F0-0C4E868394A4}" srcOrd="5" destOrd="0" parTransId="{37C52CB1-3D09-4C1A-A295-644F4DB3EAA5}" sibTransId="{9E17403F-8F48-42CA-93C5-61673099C9CF}"/>
    <dgm:cxn modelId="{7F2D3E3E-540D-4100-944B-1D51866D5BBB}" type="presOf" srcId="{1B1F53B1-0C04-4EA6-80D1-EC09BE18C1E4}" destId="{BB027F46-290C-462B-B6B9-C902C2C813AD}" srcOrd="0" destOrd="0" presId="urn:microsoft.com/office/officeart/2008/layout/LinedList"/>
    <dgm:cxn modelId="{983F3A44-DB5B-40B3-A6A4-2093B7D2DC40}" type="presOf" srcId="{AD63CA3F-E0D6-4101-BA54-9AD90043B110}" destId="{BAE410F6-4CC2-416B-B979-3FD14D2E90C3}" srcOrd="0" destOrd="0" presId="urn:microsoft.com/office/officeart/2008/layout/LinedList"/>
    <dgm:cxn modelId="{3AF42045-9D2E-4470-8C54-55A0EC8621BB}" type="presOf" srcId="{9E54CC64-F084-428C-BF8F-AACDF636DAE9}" destId="{8865B815-34B4-49E2-91E6-5795E70000FB}" srcOrd="0" destOrd="0" presId="urn:microsoft.com/office/officeart/2008/layout/LinedList"/>
    <dgm:cxn modelId="{76BB6349-6710-490C-B7EA-51621C755F5E}" type="presOf" srcId="{1805F78F-43ED-42CA-AF15-B1F96C41C0F2}" destId="{392D687A-17E4-4193-A55F-10D5B0D4540A}" srcOrd="0" destOrd="0" presId="urn:microsoft.com/office/officeart/2008/layout/LinedList"/>
    <dgm:cxn modelId="{32B6C749-091C-4B61-926E-3A48413DA78C}" srcId="{AD63CA3F-E0D6-4101-BA54-9AD90043B110}" destId="{3D0B46E9-676E-4E07-BEAC-7FDC2174F8F2}" srcOrd="1" destOrd="0" parTransId="{0DE17EA5-C77A-4F66-A4EF-E645F0396E8D}" sibTransId="{E25F206E-A562-4445-B1C0-BF4F17C80CC8}"/>
    <dgm:cxn modelId="{DCBD3757-243E-49BD-869D-FF6943404CCB}" srcId="{AD63CA3F-E0D6-4101-BA54-9AD90043B110}" destId="{25FE494E-F103-4262-904E-19997888317C}" srcOrd="2" destOrd="0" parTransId="{BEB257F0-494A-424B-875E-C7AA269531B4}" sibTransId="{3CD8B685-224B-4C7D-AFC4-B4631EC0E683}"/>
    <dgm:cxn modelId="{2C555E8F-99F6-40BC-8062-02DD68DC3F33}" type="presOf" srcId="{25FE494E-F103-4262-904E-19997888317C}" destId="{6F290EBB-1015-4B46-B924-C64E4AF53F61}" srcOrd="0" destOrd="0" presId="urn:microsoft.com/office/officeart/2008/layout/LinedList"/>
    <dgm:cxn modelId="{179FB9BE-E810-4BEE-AA3E-CFD028281E9E}" type="presOf" srcId="{D79E1F38-459C-4A00-8160-44640C5C232C}" destId="{9323A8D2-7CB2-4CF6-BF9E-C15CA49635BE}" srcOrd="0" destOrd="0" presId="urn:microsoft.com/office/officeart/2008/layout/LinedList"/>
    <dgm:cxn modelId="{A1362BF1-AC59-4EC1-8C6B-62D8B324BF90}" srcId="{AD63CA3F-E0D6-4101-BA54-9AD90043B110}" destId="{1805F78F-43ED-42CA-AF15-B1F96C41C0F2}" srcOrd="0" destOrd="0" parTransId="{2425A966-5D4E-400F-9BE0-6A5B8E0EADB4}" sibTransId="{69E98C69-BD54-4E8C-B858-C3DE78EB673D}"/>
    <dgm:cxn modelId="{195AF1F8-9DCC-461D-BBE8-B3E7A7F90093}" srcId="{AD63CA3F-E0D6-4101-BA54-9AD90043B110}" destId="{1B1F53B1-0C04-4EA6-80D1-EC09BE18C1E4}" srcOrd="3" destOrd="0" parTransId="{0A45F85E-9712-4510-9824-7696085CE4FD}" sibTransId="{17BDC721-BDBD-4A9D-BABC-616383E262E9}"/>
    <dgm:cxn modelId="{CF213AF3-FA1C-4949-B734-18EA22AEB7BE}" type="presParOf" srcId="{BAE410F6-4CC2-416B-B979-3FD14D2E90C3}" destId="{C8925AEB-1A11-4271-8815-E97FB404F160}" srcOrd="0" destOrd="0" presId="urn:microsoft.com/office/officeart/2008/layout/LinedList"/>
    <dgm:cxn modelId="{9E9D7BC3-93AB-48F7-BB23-9B8090C4BA89}" type="presParOf" srcId="{BAE410F6-4CC2-416B-B979-3FD14D2E90C3}" destId="{7BB83F17-60F1-4DF4-B285-D9CC7CE47B94}" srcOrd="1" destOrd="0" presId="urn:microsoft.com/office/officeart/2008/layout/LinedList"/>
    <dgm:cxn modelId="{D948ABA4-6EE5-47D8-B8CF-458C136BFBC0}" type="presParOf" srcId="{7BB83F17-60F1-4DF4-B285-D9CC7CE47B94}" destId="{392D687A-17E4-4193-A55F-10D5B0D4540A}" srcOrd="0" destOrd="0" presId="urn:microsoft.com/office/officeart/2008/layout/LinedList"/>
    <dgm:cxn modelId="{38BB22B7-4075-4A8D-A0BC-34AE35F7D846}" type="presParOf" srcId="{7BB83F17-60F1-4DF4-B285-D9CC7CE47B94}" destId="{18FE9EFB-258B-4CFC-BEF4-BABE8CC75D98}" srcOrd="1" destOrd="0" presId="urn:microsoft.com/office/officeart/2008/layout/LinedList"/>
    <dgm:cxn modelId="{EB344E8B-A678-40B7-87A8-E38757A24F43}" type="presParOf" srcId="{BAE410F6-4CC2-416B-B979-3FD14D2E90C3}" destId="{384D2133-50EE-4D24-88B5-86428F697D93}" srcOrd="2" destOrd="0" presId="urn:microsoft.com/office/officeart/2008/layout/LinedList"/>
    <dgm:cxn modelId="{BD9067D8-7602-404A-AA88-DFC01C32A3EE}" type="presParOf" srcId="{BAE410F6-4CC2-416B-B979-3FD14D2E90C3}" destId="{DB4AF974-CB5C-44BC-A578-C9B0C158FC6E}" srcOrd="3" destOrd="0" presId="urn:microsoft.com/office/officeart/2008/layout/LinedList"/>
    <dgm:cxn modelId="{B4B76F61-192D-47D0-86AB-3D44807EF159}" type="presParOf" srcId="{DB4AF974-CB5C-44BC-A578-C9B0C158FC6E}" destId="{71973C2A-9C47-4690-A28B-26D886F847AD}" srcOrd="0" destOrd="0" presId="urn:microsoft.com/office/officeart/2008/layout/LinedList"/>
    <dgm:cxn modelId="{8145050D-7F57-4F90-AEB0-25BB4ACE958C}" type="presParOf" srcId="{DB4AF974-CB5C-44BC-A578-C9B0C158FC6E}" destId="{C6E85116-CF15-43CB-ADEC-B3063C5EFAC3}" srcOrd="1" destOrd="0" presId="urn:microsoft.com/office/officeart/2008/layout/LinedList"/>
    <dgm:cxn modelId="{DBF3055F-A3FE-46F6-BF43-4CCD1A2DE034}" type="presParOf" srcId="{BAE410F6-4CC2-416B-B979-3FD14D2E90C3}" destId="{A2DD5A46-96DB-4087-86C0-0DE33B570260}" srcOrd="4" destOrd="0" presId="urn:microsoft.com/office/officeart/2008/layout/LinedList"/>
    <dgm:cxn modelId="{7590F618-573D-4530-B0E0-E066D7C755DB}" type="presParOf" srcId="{BAE410F6-4CC2-416B-B979-3FD14D2E90C3}" destId="{BBA0D8F2-8D94-41E2-9E08-396072583A1F}" srcOrd="5" destOrd="0" presId="urn:microsoft.com/office/officeart/2008/layout/LinedList"/>
    <dgm:cxn modelId="{35A5CB8C-FA69-4CB3-B835-38C9DD7A4F41}" type="presParOf" srcId="{BBA0D8F2-8D94-41E2-9E08-396072583A1F}" destId="{6F290EBB-1015-4B46-B924-C64E4AF53F61}" srcOrd="0" destOrd="0" presId="urn:microsoft.com/office/officeart/2008/layout/LinedList"/>
    <dgm:cxn modelId="{A802076B-0180-49ED-BDCA-4509D4127117}" type="presParOf" srcId="{BBA0D8F2-8D94-41E2-9E08-396072583A1F}" destId="{9E4E46FD-D1F1-4599-9DE3-A595236F5C75}" srcOrd="1" destOrd="0" presId="urn:microsoft.com/office/officeart/2008/layout/LinedList"/>
    <dgm:cxn modelId="{58F91C01-8FE5-49B8-8643-F9FE39651C30}" type="presParOf" srcId="{BAE410F6-4CC2-416B-B979-3FD14D2E90C3}" destId="{85BB951D-CEB3-4E03-B278-FCA2E8739F7A}" srcOrd="6" destOrd="0" presId="urn:microsoft.com/office/officeart/2008/layout/LinedList"/>
    <dgm:cxn modelId="{BEF4BF4A-32F0-4FA9-9C1A-6225B869F82C}" type="presParOf" srcId="{BAE410F6-4CC2-416B-B979-3FD14D2E90C3}" destId="{AFCBF41D-FD05-4FD1-A802-11C3B1DA8815}" srcOrd="7" destOrd="0" presId="urn:microsoft.com/office/officeart/2008/layout/LinedList"/>
    <dgm:cxn modelId="{3A33476B-2AFF-4E73-AE54-02A93D878251}" type="presParOf" srcId="{AFCBF41D-FD05-4FD1-A802-11C3B1DA8815}" destId="{BB027F46-290C-462B-B6B9-C902C2C813AD}" srcOrd="0" destOrd="0" presId="urn:microsoft.com/office/officeart/2008/layout/LinedList"/>
    <dgm:cxn modelId="{4ADCB03B-DB87-46F4-A1DB-1F30EE15869C}" type="presParOf" srcId="{AFCBF41D-FD05-4FD1-A802-11C3B1DA8815}" destId="{305F2F6B-32CE-4438-AA70-2904CC1C6898}" srcOrd="1" destOrd="0" presId="urn:microsoft.com/office/officeart/2008/layout/LinedList"/>
    <dgm:cxn modelId="{B2913AAC-3AC5-4482-8917-273FFB0802FB}" type="presParOf" srcId="{BAE410F6-4CC2-416B-B979-3FD14D2E90C3}" destId="{C9D11388-731C-4699-881B-7741E36D2FE7}" srcOrd="8" destOrd="0" presId="urn:microsoft.com/office/officeart/2008/layout/LinedList"/>
    <dgm:cxn modelId="{E7CE8DD7-05D6-4F37-AD84-9050555FA822}" type="presParOf" srcId="{BAE410F6-4CC2-416B-B979-3FD14D2E90C3}" destId="{4E0EE1E4-DF80-49A1-BF67-B5611206BF61}" srcOrd="9" destOrd="0" presId="urn:microsoft.com/office/officeart/2008/layout/LinedList"/>
    <dgm:cxn modelId="{F14DF1E4-03C3-408C-953F-C380B3D1C9EF}" type="presParOf" srcId="{4E0EE1E4-DF80-49A1-BF67-B5611206BF61}" destId="{8865B815-34B4-49E2-91E6-5795E70000FB}" srcOrd="0" destOrd="0" presId="urn:microsoft.com/office/officeart/2008/layout/LinedList"/>
    <dgm:cxn modelId="{C68C49B9-54F0-429B-B81B-5FB30B5F11E6}" type="presParOf" srcId="{4E0EE1E4-DF80-49A1-BF67-B5611206BF61}" destId="{6FA94A3E-187A-4E28-870B-8B12598B2A5A}" srcOrd="1" destOrd="0" presId="urn:microsoft.com/office/officeart/2008/layout/LinedList"/>
    <dgm:cxn modelId="{838B4C77-E516-4142-99B9-D581B0D71BEF}" type="presParOf" srcId="{BAE410F6-4CC2-416B-B979-3FD14D2E90C3}" destId="{1682810C-0327-4615-AB78-B4879CB403AF}" srcOrd="10" destOrd="0" presId="urn:microsoft.com/office/officeart/2008/layout/LinedList"/>
    <dgm:cxn modelId="{8F6139C9-5084-41F6-9258-75F4D31158B3}" type="presParOf" srcId="{BAE410F6-4CC2-416B-B979-3FD14D2E90C3}" destId="{7AFE4CE5-5A27-4194-81E1-2FDC7E0A861C}" srcOrd="11" destOrd="0" presId="urn:microsoft.com/office/officeart/2008/layout/LinedList"/>
    <dgm:cxn modelId="{D13AEF4A-EAA9-46CC-BEE1-39C3F4A31446}" type="presParOf" srcId="{7AFE4CE5-5A27-4194-81E1-2FDC7E0A861C}" destId="{266C6292-22F8-458B-82EE-F2E5A6F3C6E9}" srcOrd="0" destOrd="0" presId="urn:microsoft.com/office/officeart/2008/layout/LinedList"/>
    <dgm:cxn modelId="{852CA7F3-DF58-4CF4-B4BA-0AA96F7B3431}" type="presParOf" srcId="{7AFE4CE5-5A27-4194-81E1-2FDC7E0A861C}" destId="{6D723E04-29C9-4780-826B-08F489980C2E}" srcOrd="1" destOrd="0" presId="urn:microsoft.com/office/officeart/2008/layout/LinedList"/>
    <dgm:cxn modelId="{76ED2E41-A411-487E-8EA9-5448B3980658}" type="presParOf" srcId="{BAE410F6-4CC2-416B-B979-3FD14D2E90C3}" destId="{B6611AE3-4958-4A3F-82FE-56B8CE1CAE83}" srcOrd="12" destOrd="0" presId="urn:microsoft.com/office/officeart/2008/layout/LinedList"/>
    <dgm:cxn modelId="{339F10C8-DEC7-4BCF-AF17-84FD9429AB45}" type="presParOf" srcId="{BAE410F6-4CC2-416B-B979-3FD14D2E90C3}" destId="{752A5D5C-1656-4E77-9635-38834842C60D}" srcOrd="13" destOrd="0" presId="urn:microsoft.com/office/officeart/2008/layout/LinedList"/>
    <dgm:cxn modelId="{745C1A44-6806-462A-ACB7-F5A5D36CD9AE}" type="presParOf" srcId="{752A5D5C-1656-4E77-9635-38834842C60D}" destId="{9323A8D2-7CB2-4CF6-BF9E-C15CA49635BE}" srcOrd="0" destOrd="0" presId="urn:microsoft.com/office/officeart/2008/layout/LinedList"/>
    <dgm:cxn modelId="{553991A2-5C7A-4C66-937F-1A6D9EC5CFC1}" type="presParOf" srcId="{752A5D5C-1656-4E77-9635-38834842C60D}" destId="{BA4FC697-00BE-473D-B71D-BF45155CE4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22E38A-122A-4C06-B25A-2CC824CFC96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4740AB5-8913-4147-A9D6-FEE612674A1C}">
      <dgm:prSet custT="1"/>
      <dgm:spPr/>
      <dgm:t>
        <a:bodyPr/>
        <a:lstStyle/>
        <a:p>
          <a:r>
            <a:rPr lang="en-ZA" sz="1400" b="1" dirty="0">
              <a:solidFill>
                <a:schemeClr val="accent1"/>
              </a:solidFill>
            </a:rPr>
            <a:t>SA National Sex Worker HIV,TB, STI Plan (2019-2022)</a:t>
          </a:r>
        </a:p>
        <a:p>
          <a:r>
            <a:rPr lang="en-ZA" sz="1400" b="1" dirty="0">
              <a:solidFill>
                <a:schemeClr val="accent1"/>
              </a:solidFill>
            </a:rPr>
            <a:t>SA National LGBTI plan 2017-2022</a:t>
          </a:r>
          <a:r>
            <a:rPr lang="en-ZA" sz="1400" b="0" dirty="0">
              <a:solidFill>
                <a:schemeClr val="accent1"/>
              </a:solidFill>
            </a:rPr>
            <a:t>. </a:t>
          </a:r>
        </a:p>
        <a:p>
          <a:r>
            <a:rPr lang="en-ZA" sz="1600" b="1" dirty="0">
              <a:solidFill>
                <a:schemeClr val="accent1"/>
              </a:solidFill>
            </a:rPr>
            <a:t>SA Transgender Policy brief and Report developed</a:t>
          </a:r>
        </a:p>
      </dgm:t>
    </dgm:pt>
    <dgm:pt modelId="{102D34FE-345D-4FD1-BD34-BA32EE2284EF}" type="parTrans" cxnId="{33056080-4EEE-4998-90AF-62640448B7F2}">
      <dgm:prSet/>
      <dgm:spPr/>
      <dgm:t>
        <a:bodyPr/>
        <a:lstStyle/>
        <a:p>
          <a:endParaRPr lang="en-US">
            <a:solidFill>
              <a:schemeClr val="accent1"/>
            </a:solidFill>
          </a:endParaRPr>
        </a:p>
      </dgm:t>
    </dgm:pt>
    <dgm:pt modelId="{3BABEC60-3E2C-4CDC-A8A0-4F76BD3CCDBB}" type="sibTrans" cxnId="{33056080-4EEE-4998-90AF-62640448B7F2}">
      <dgm:prSet/>
      <dgm:spPr/>
      <dgm:t>
        <a:bodyPr/>
        <a:lstStyle/>
        <a:p>
          <a:endParaRPr lang="en-US">
            <a:solidFill>
              <a:schemeClr val="accent1"/>
            </a:solidFill>
          </a:endParaRPr>
        </a:p>
      </dgm:t>
    </dgm:pt>
    <dgm:pt modelId="{CF9168B6-9871-4A30-BC07-0A8E068B8ED4}">
      <dgm:prSet custT="1"/>
      <dgm:spPr/>
      <dgm:t>
        <a:bodyPr/>
        <a:lstStyle/>
        <a:p>
          <a:r>
            <a:rPr lang="en-ZA" sz="1900" b="0" dirty="0">
              <a:solidFill>
                <a:schemeClr val="accent1"/>
              </a:solidFill>
            </a:rPr>
            <a:t>SA is developing </a:t>
          </a:r>
          <a:r>
            <a:rPr lang="en-ZA" sz="1600" b="1" dirty="0">
              <a:solidFill>
                <a:schemeClr val="accent1"/>
              </a:solidFill>
            </a:rPr>
            <a:t>national prevention targets for 2025 </a:t>
          </a:r>
          <a:r>
            <a:rPr lang="en-ZA" sz="1600" b="0" dirty="0">
              <a:solidFill>
                <a:schemeClr val="accent1"/>
              </a:solidFill>
            </a:rPr>
            <a:t>for sex workers and their clients; gay men and other MSM; and PWID </a:t>
          </a:r>
          <a:r>
            <a:rPr lang="en-ZA" sz="1600" b="1" dirty="0">
              <a:solidFill>
                <a:schemeClr val="accent1"/>
              </a:solidFill>
            </a:rPr>
            <a:t>through the development of the National Strategic Plan 2023-2028 </a:t>
          </a:r>
        </a:p>
      </dgm:t>
    </dgm:pt>
    <dgm:pt modelId="{4150D9DA-8550-4826-808E-826675E0594B}" type="parTrans" cxnId="{9024DFB8-72B1-4ED8-AE08-364C3B37B8EE}">
      <dgm:prSet/>
      <dgm:spPr/>
      <dgm:t>
        <a:bodyPr/>
        <a:lstStyle/>
        <a:p>
          <a:endParaRPr lang="en-US">
            <a:solidFill>
              <a:schemeClr val="accent1"/>
            </a:solidFill>
          </a:endParaRPr>
        </a:p>
      </dgm:t>
    </dgm:pt>
    <dgm:pt modelId="{A06CF096-8D93-4778-95C7-04017160E5CD}" type="sibTrans" cxnId="{9024DFB8-72B1-4ED8-AE08-364C3B37B8EE}">
      <dgm:prSet/>
      <dgm:spPr/>
      <dgm:t>
        <a:bodyPr/>
        <a:lstStyle/>
        <a:p>
          <a:endParaRPr lang="en-US">
            <a:solidFill>
              <a:schemeClr val="accent1"/>
            </a:solidFill>
          </a:endParaRPr>
        </a:p>
      </dgm:t>
    </dgm:pt>
    <dgm:pt modelId="{536D2B45-B2D6-4AA5-A455-AADEA2B2F3B2}">
      <dgm:prSet custT="1"/>
      <dgm:spPr/>
      <dgm:t>
        <a:bodyPr/>
        <a:lstStyle/>
        <a:p>
          <a:r>
            <a:rPr lang="en-ZA" sz="1600" b="0" dirty="0">
              <a:solidFill>
                <a:schemeClr val="accent1"/>
              </a:solidFill>
            </a:rPr>
            <a:t>Currently, there are</a:t>
          </a:r>
          <a:r>
            <a:rPr lang="en-ZA" sz="1600" b="1" dirty="0">
              <a:solidFill>
                <a:schemeClr val="accent1"/>
              </a:solidFill>
            </a:rPr>
            <a:t> gaps in national prevention targets, guidelines, and standard operating procedures </a:t>
          </a:r>
          <a:r>
            <a:rPr lang="en-ZA" sz="1600" b="0" dirty="0">
              <a:solidFill>
                <a:schemeClr val="accent1"/>
              </a:solidFill>
            </a:rPr>
            <a:t>resulting with organizations using their own approaches</a:t>
          </a:r>
        </a:p>
      </dgm:t>
    </dgm:pt>
    <dgm:pt modelId="{77ED1A59-6510-4E5B-A01C-F73E8931094D}" type="parTrans" cxnId="{4DEFD82A-AFE3-4754-9139-79E01EF5883E}">
      <dgm:prSet/>
      <dgm:spPr/>
      <dgm:t>
        <a:bodyPr/>
        <a:lstStyle/>
        <a:p>
          <a:endParaRPr lang="en-ZA"/>
        </a:p>
      </dgm:t>
    </dgm:pt>
    <dgm:pt modelId="{4D9A81B6-3D4E-4F21-A397-3F0289889FF3}" type="sibTrans" cxnId="{4DEFD82A-AFE3-4754-9139-79E01EF5883E}">
      <dgm:prSet/>
      <dgm:spPr/>
      <dgm:t>
        <a:bodyPr/>
        <a:lstStyle/>
        <a:p>
          <a:endParaRPr lang="en-ZA"/>
        </a:p>
      </dgm:t>
    </dgm:pt>
    <dgm:pt modelId="{6B9E0720-2BFD-449E-A202-8F5BC34472F3}" type="pres">
      <dgm:prSet presAssocID="{6222E38A-122A-4C06-B25A-2CC824CFC960}" presName="vert0" presStyleCnt="0">
        <dgm:presLayoutVars>
          <dgm:dir/>
          <dgm:animOne val="branch"/>
          <dgm:animLvl val="lvl"/>
        </dgm:presLayoutVars>
      </dgm:prSet>
      <dgm:spPr/>
    </dgm:pt>
    <dgm:pt modelId="{8BBA2D5A-41A6-498B-ADF5-CD0433CA284D}" type="pres">
      <dgm:prSet presAssocID="{74740AB5-8913-4147-A9D6-FEE612674A1C}" presName="thickLine" presStyleLbl="alignNode1" presStyleIdx="0" presStyleCnt="3"/>
      <dgm:spPr/>
    </dgm:pt>
    <dgm:pt modelId="{76A4FC47-2E5F-448F-B2CF-CE760E041CCF}" type="pres">
      <dgm:prSet presAssocID="{74740AB5-8913-4147-A9D6-FEE612674A1C}" presName="horz1" presStyleCnt="0"/>
      <dgm:spPr/>
    </dgm:pt>
    <dgm:pt modelId="{E5CBBF7E-2726-46AB-8411-3733D39FA7B3}" type="pres">
      <dgm:prSet presAssocID="{74740AB5-8913-4147-A9D6-FEE612674A1C}" presName="tx1" presStyleLbl="revTx" presStyleIdx="0" presStyleCnt="3"/>
      <dgm:spPr/>
    </dgm:pt>
    <dgm:pt modelId="{73742696-D4DD-42B3-8113-DB3DD311542B}" type="pres">
      <dgm:prSet presAssocID="{74740AB5-8913-4147-A9D6-FEE612674A1C}" presName="vert1" presStyleCnt="0"/>
      <dgm:spPr/>
    </dgm:pt>
    <dgm:pt modelId="{A9E277EB-4C1D-4762-A139-26796995725B}" type="pres">
      <dgm:prSet presAssocID="{536D2B45-B2D6-4AA5-A455-AADEA2B2F3B2}" presName="thickLine" presStyleLbl="alignNode1" presStyleIdx="1" presStyleCnt="3"/>
      <dgm:spPr/>
    </dgm:pt>
    <dgm:pt modelId="{D263F5BD-0132-4B69-B3FE-451F83CFE729}" type="pres">
      <dgm:prSet presAssocID="{536D2B45-B2D6-4AA5-A455-AADEA2B2F3B2}" presName="horz1" presStyleCnt="0"/>
      <dgm:spPr/>
    </dgm:pt>
    <dgm:pt modelId="{6E669BE6-ECCD-48E8-B5C4-A8F285EAB713}" type="pres">
      <dgm:prSet presAssocID="{536D2B45-B2D6-4AA5-A455-AADEA2B2F3B2}" presName="tx1" presStyleLbl="revTx" presStyleIdx="1" presStyleCnt="3"/>
      <dgm:spPr/>
    </dgm:pt>
    <dgm:pt modelId="{D793A124-3FAB-44FA-A099-629D0686375D}" type="pres">
      <dgm:prSet presAssocID="{536D2B45-B2D6-4AA5-A455-AADEA2B2F3B2}" presName="vert1" presStyleCnt="0"/>
      <dgm:spPr/>
    </dgm:pt>
    <dgm:pt modelId="{F5D8E487-B717-4E1D-89A5-C04823070773}" type="pres">
      <dgm:prSet presAssocID="{CF9168B6-9871-4A30-BC07-0A8E068B8ED4}" presName="thickLine" presStyleLbl="alignNode1" presStyleIdx="2" presStyleCnt="3"/>
      <dgm:spPr/>
    </dgm:pt>
    <dgm:pt modelId="{C92756F2-E26E-40F1-A584-661C4A7C8583}" type="pres">
      <dgm:prSet presAssocID="{CF9168B6-9871-4A30-BC07-0A8E068B8ED4}" presName="horz1" presStyleCnt="0"/>
      <dgm:spPr/>
    </dgm:pt>
    <dgm:pt modelId="{152CDE84-FF53-4AC3-96A4-BFB192A67B52}" type="pres">
      <dgm:prSet presAssocID="{CF9168B6-9871-4A30-BC07-0A8E068B8ED4}" presName="tx1" presStyleLbl="revTx" presStyleIdx="2" presStyleCnt="3" custScaleY="73760"/>
      <dgm:spPr/>
    </dgm:pt>
    <dgm:pt modelId="{9F23E26C-BA02-4639-A4D1-51A36E44FE67}" type="pres">
      <dgm:prSet presAssocID="{CF9168B6-9871-4A30-BC07-0A8E068B8ED4}" presName="vert1" presStyleCnt="0"/>
      <dgm:spPr/>
    </dgm:pt>
  </dgm:ptLst>
  <dgm:cxnLst>
    <dgm:cxn modelId="{4DEFD82A-AFE3-4754-9139-79E01EF5883E}" srcId="{6222E38A-122A-4C06-B25A-2CC824CFC960}" destId="{536D2B45-B2D6-4AA5-A455-AADEA2B2F3B2}" srcOrd="1" destOrd="0" parTransId="{77ED1A59-6510-4E5B-A01C-F73E8931094D}" sibTransId="{4D9A81B6-3D4E-4F21-A397-3F0289889FF3}"/>
    <dgm:cxn modelId="{38912047-4096-4115-B9FE-16E386770F8D}" type="presOf" srcId="{74740AB5-8913-4147-A9D6-FEE612674A1C}" destId="{E5CBBF7E-2726-46AB-8411-3733D39FA7B3}" srcOrd="0" destOrd="0" presId="urn:microsoft.com/office/officeart/2008/layout/LinedList"/>
    <dgm:cxn modelId="{266EA54C-38F0-4DF5-BDE2-EE6239631771}" type="presOf" srcId="{536D2B45-B2D6-4AA5-A455-AADEA2B2F3B2}" destId="{6E669BE6-ECCD-48E8-B5C4-A8F285EAB713}" srcOrd="0" destOrd="0" presId="urn:microsoft.com/office/officeart/2008/layout/LinedList"/>
    <dgm:cxn modelId="{33056080-4EEE-4998-90AF-62640448B7F2}" srcId="{6222E38A-122A-4C06-B25A-2CC824CFC960}" destId="{74740AB5-8913-4147-A9D6-FEE612674A1C}" srcOrd="0" destOrd="0" parTransId="{102D34FE-345D-4FD1-BD34-BA32EE2284EF}" sibTransId="{3BABEC60-3E2C-4CDC-A8A0-4F76BD3CCDBB}"/>
    <dgm:cxn modelId="{5498CDA1-B014-443F-A86A-3B680245442E}" type="presOf" srcId="{CF9168B6-9871-4A30-BC07-0A8E068B8ED4}" destId="{152CDE84-FF53-4AC3-96A4-BFB192A67B52}" srcOrd="0" destOrd="0" presId="urn:microsoft.com/office/officeart/2008/layout/LinedList"/>
    <dgm:cxn modelId="{6D1F0EAF-797E-46C8-9CC8-C34DBDFBF672}" type="presOf" srcId="{6222E38A-122A-4C06-B25A-2CC824CFC960}" destId="{6B9E0720-2BFD-449E-A202-8F5BC34472F3}" srcOrd="0" destOrd="0" presId="urn:microsoft.com/office/officeart/2008/layout/LinedList"/>
    <dgm:cxn modelId="{9024DFB8-72B1-4ED8-AE08-364C3B37B8EE}" srcId="{6222E38A-122A-4C06-B25A-2CC824CFC960}" destId="{CF9168B6-9871-4A30-BC07-0A8E068B8ED4}" srcOrd="2" destOrd="0" parTransId="{4150D9DA-8550-4826-808E-826675E0594B}" sibTransId="{A06CF096-8D93-4778-95C7-04017160E5CD}"/>
    <dgm:cxn modelId="{80AB0289-0FD3-4659-8632-F2AE0A649C0D}" type="presParOf" srcId="{6B9E0720-2BFD-449E-A202-8F5BC34472F3}" destId="{8BBA2D5A-41A6-498B-ADF5-CD0433CA284D}" srcOrd="0" destOrd="0" presId="urn:microsoft.com/office/officeart/2008/layout/LinedList"/>
    <dgm:cxn modelId="{15721988-86BC-4F38-9A08-521CCB081B3D}" type="presParOf" srcId="{6B9E0720-2BFD-449E-A202-8F5BC34472F3}" destId="{76A4FC47-2E5F-448F-B2CF-CE760E041CCF}" srcOrd="1" destOrd="0" presId="urn:microsoft.com/office/officeart/2008/layout/LinedList"/>
    <dgm:cxn modelId="{BE056580-184C-4CDC-8370-3631BA52C97A}" type="presParOf" srcId="{76A4FC47-2E5F-448F-B2CF-CE760E041CCF}" destId="{E5CBBF7E-2726-46AB-8411-3733D39FA7B3}" srcOrd="0" destOrd="0" presId="urn:microsoft.com/office/officeart/2008/layout/LinedList"/>
    <dgm:cxn modelId="{42A199CB-0C09-4214-A20F-661AD888A9A9}" type="presParOf" srcId="{76A4FC47-2E5F-448F-B2CF-CE760E041CCF}" destId="{73742696-D4DD-42B3-8113-DB3DD311542B}" srcOrd="1" destOrd="0" presId="urn:microsoft.com/office/officeart/2008/layout/LinedList"/>
    <dgm:cxn modelId="{A3A66FD5-CA57-4202-B34F-6C9CBEA4A1B2}" type="presParOf" srcId="{6B9E0720-2BFD-449E-A202-8F5BC34472F3}" destId="{A9E277EB-4C1D-4762-A139-26796995725B}" srcOrd="2" destOrd="0" presId="urn:microsoft.com/office/officeart/2008/layout/LinedList"/>
    <dgm:cxn modelId="{DD545D46-C028-49DC-8D4B-81365FD6D1BF}" type="presParOf" srcId="{6B9E0720-2BFD-449E-A202-8F5BC34472F3}" destId="{D263F5BD-0132-4B69-B3FE-451F83CFE729}" srcOrd="3" destOrd="0" presId="urn:microsoft.com/office/officeart/2008/layout/LinedList"/>
    <dgm:cxn modelId="{676A5D5F-1250-4617-A2D6-152902A918DA}" type="presParOf" srcId="{D263F5BD-0132-4B69-B3FE-451F83CFE729}" destId="{6E669BE6-ECCD-48E8-B5C4-A8F285EAB713}" srcOrd="0" destOrd="0" presId="urn:microsoft.com/office/officeart/2008/layout/LinedList"/>
    <dgm:cxn modelId="{DE66BBEF-E435-4034-85D0-9F7B70B3A483}" type="presParOf" srcId="{D263F5BD-0132-4B69-B3FE-451F83CFE729}" destId="{D793A124-3FAB-44FA-A099-629D0686375D}" srcOrd="1" destOrd="0" presId="urn:microsoft.com/office/officeart/2008/layout/LinedList"/>
    <dgm:cxn modelId="{58568E89-8A63-4CA5-976E-6335DDD9355E}" type="presParOf" srcId="{6B9E0720-2BFD-449E-A202-8F5BC34472F3}" destId="{F5D8E487-B717-4E1D-89A5-C04823070773}" srcOrd="4" destOrd="0" presId="urn:microsoft.com/office/officeart/2008/layout/LinedList"/>
    <dgm:cxn modelId="{6B439E28-40C6-4C44-9F4E-3E282DD34D6F}" type="presParOf" srcId="{6B9E0720-2BFD-449E-A202-8F5BC34472F3}" destId="{C92756F2-E26E-40F1-A584-661C4A7C8583}" srcOrd="5" destOrd="0" presId="urn:microsoft.com/office/officeart/2008/layout/LinedList"/>
    <dgm:cxn modelId="{308C3FF0-AF46-4727-9C54-5488DD756F65}" type="presParOf" srcId="{C92756F2-E26E-40F1-A584-661C4A7C8583}" destId="{152CDE84-FF53-4AC3-96A4-BFB192A67B52}" srcOrd="0" destOrd="0" presId="urn:microsoft.com/office/officeart/2008/layout/LinedList"/>
    <dgm:cxn modelId="{D9B58BD4-182D-4A5C-82A1-7B7933BC803B}" type="presParOf" srcId="{C92756F2-E26E-40F1-A584-661C4A7C8583}" destId="{9F23E26C-BA02-4639-A4D1-51A36E44FE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6CBCB1-EF9C-4136-9BF0-6E15EC4909A5}"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8B342163-7E99-46B4-999B-57CC6BF95A3F}">
      <dgm:prSet custT="1"/>
      <dgm:spPr/>
      <dgm:t>
        <a:bodyPr/>
        <a:lstStyle/>
        <a:p>
          <a:r>
            <a:rPr lang="en-ZA" sz="1600" b="0" dirty="0">
              <a:solidFill>
                <a:schemeClr val="accent1"/>
              </a:solidFill>
            </a:rPr>
            <a:t>SA has a </a:t>
          </a:r>
          <a:r>
            <a:rPr lang="en-ZA" sz="1600" b="1" dirty="0">
              <a:solidFill>
                <a:schemeClr val="accent1"/>
              </a:solidFill>
            </a:rPr>
            <a:t>national strategy </a:t>
          </a:r>
          <a:r>
            <a:rPr lang="en-ZA" sz="1600" b="0" dirty="0">
              <a:solidFill>
                <a:schemeClr val="accent1"/>
              </a:solidFill>
            </a:rPr>
            <a:t>to reduce new infections among AGYW and their male partners </a:t>
          </a:r>
          <a:endParaRPr lang="en-US" sz="1600" dirty="0">
            <a:solidFill>
              <a:schemeClr val="accent1"/>
            </a:solidFill>
          </a:endParaRPr>
        </a:p>
      </dgm:t>
    </dgm:pt>
    <dgm:pt modelId="{739C1485-2048-4CA2-A014-9AE729980EEF}" type="parTrans" cxnId="{B332D232-BC80-43B5-A6A1-C9EFF18FCCFF}">
      <dgm:prSet/>
      <dgm:spPr/>
      <dgm:t>
        <a:bodyPr/>
        <a:lstStyle/>
        <a:p>
          <a:endParaRPr lang="en-US"/>
        </a:p>
      </dgm:t>
    </dgm:pt>
    <dgm:pt modelId="{4EBBA6E1-536B-42E5-BAFE-1E00040CA43B}" type="sibTrans" cxnId="{B332D232-BC80-43B5-A6A1-C9EFF18FCCFF}">
      <dgm:prSet/>
      <dgm:spPr/>
      <dgm:t>
        <a:bodyPr/>
        <a:lstStyle/>
        <a:p>
          <a:endParaRPr lang="en-US"/>
        </a:p>
      </dgm:t>
    </dgm:pt>
    <dgm:pt modelId="{79782266-2D02-4DBF-B11D-357F646F0E1E}">
      <dgm:prSet custT="1"/>
      <dgm:spPr/>
      <dgm:t>
        <a:bodyPr/>
        <a:lstStyle/>
        <a:p>
          <a:r>
            <a:rPr lang="en-US" sz="1600" b="0" dirty="0">
              <a:solidFill>
                <a:schemeClr val="accent1"/>
              </a:solidFill>
            </a:rPr>
            <a:t>SA </a:t>
          </a:r>
          <a:r>
            <a:rPr lang="en-US" sz="1600" b="1" dirty="0">
              <a:solidFill>
                <a:schemeClr val="accent1"/>
              </a:solidFill>
            </a:rPr>
            <a:t>National Adolescent and SRHR Strategy </a:t>
          </a:r>
          <a:r>
            <a:rPr lang="en-US" sz="1600" b="0" dirty="0">
              <a:solidFill>
                <a:schemeClr val="accent1"/>
              </a:solidFill>
            </a:rPr>
            <a:t>(2019–2030); </a:t>
          </a:r>
          <a:r>
            <a:rPr lang="en-US" sz="1600" b="1" dirty="0">
              <a:solidFill>
                <a:schemeClr val="accent1"/>
              </a:solidFill>
            </a:rPr>
            <a:t>SA National Youth Policy 2020–2030</a:t>
          </a:r>
          <a:r>
            <a:rPr lang="en-ZA" sz="1600" b="1" dirty="0">
              <a:solidFill>
                <a:schemeClr val="accent1"/>
              </a:solidFill>
            </a:rPr>
            <a:t> </a:t>
          </a:r>
          <a:endParaRPr lang="en-US" sz="1600" b="1" dirty="0">
            <a:solidFill>
              <a:schemeClr val="accent1"/>
            </a:solidFill>
          </a:endParaRPr>
        </a:p>
      </dgm:t>
    </dgm:pt>
    <dgm:pt modelId="{B2DE775E-F991-4578-8737-BDED02657863}" type="parTrans" cxnId="{966F404B-FFAE-4F9D-A22E-6E8A658A8FF9}">
      <dgm:prSet/>
      <dgm:spPr/>
      <dgm:t>
        <a:bodyPr/>
        <a:lstStyle/>
        <a:p>
          <a:endParaRPr lang="en-US"/>
        </a:p>
      </dgm:t>
    </dgm:pt>
    <dgm:pt modelId="{59F1BF03-25F7-4914-9E1B-1C23CC3188B8}" type="sibTrans" cxnId="{966F404B-FFAE-4F9D-A22E-6E8A658A8FF9}">
      <dgm:prSet/>
      <dgm:spPr/>
      <dgm:t>
        <a:bodyPr/>
        <a:lstStyle/>
        <a:p>
          <a:endParaRPr lang="en-US"/>
        </a:p>
      </dgm:t>
    </dgm:pt>
    <dgm:pt modelId="{A55C7D95-598D-42D6-BB06-D2C9A1783F68}">
      <dgm:prSet custT="1"/>
      <dgm:spPr/>
      <dgm:t>
        <a:bodyPr/>
        <a:lstStyle/>
        <a:p>
          <a:r>
            <a:rPr lang="en-ZA" sz="1600" b="0" dirty="0">
              <a:solidFill>
                <a:schemeClr val="accent1"/>
              </a:solidFill>
            </a:rPr>
            <a:t>SA has set </a:t>
          </a:r>
          <a:r>
            <a:rPr lang="en-ZA" sz="1600" b="1" dirty="0">
              <a:solidFill>
                <a:schemeClr val="accent1"/>
              </a:solidFill>
            </a:rPr>
            <a:t>national HIV prevention targets </a:t>
          </a:r>
          <a:r>
            <a:rPr lang="en-ZA" sz="1600" b="0" dirty="0">
              <a:solidFill>
                <a:schemeClr val="accent1"/>
              </a:solidFill>
            </a:rPr>
            <a:t>for AGYW and their male partners for 2025</a:t>
          </a:r>
          <a:endParaRPr lang="en-US" sz="1600" dirty="0">
            <a:solidFill>
              <a:schemeClr val="accent1"/>
            </a:solidFill>
          </a:endParaRPr>
        </a:p>
      </dgm:t>
    </dgm:pt>
    <dgm:pt modelId="{3404534B-927C-4BA6-89B1-D5249DB3EB59}" type="parTrans" cxnId="{8AA6A6DC-90FE-49EF-BCC5-FA47FD7FC9A2}">
      <dgm:prSet/>
      <dgm:spPr/>
      <dgm:t>
        <a:bodyPr/>
        <a:lstStyle/>
        <a:p>
          <a:endParaRPr lang="en-US"/>
        </a:p>
      </dgm:t>
    </dgm:pt>
    <dgm:pt modelId="{C4991AE5-20F5-4589-B1F0-10C4F7FEA654}" type="sibTrans" cxnId="{8AA6A6DC-90FE-49EF-BCC5-FA47FD7FC9A2}">
      <dgm:prSet/>
      <dgm:spPr/>
      <dgm:t>
        <a:bodyPr/>
        <a:lstStyle/>
        <a:p>
          <a:endParaRPr lang="en-US"/>
        </a:p>
      </dgm:t>
    </dgm:pt>
    <dgm:pt modelId="{DA2473B5-1F50-46F2-A489-3420C58ACAD7}">
      <dgm:prSet custT="1"/>
      <dgm:spPr/>
      <dgm:t>
        <a:bodyPr/>
        <a:lstStyle/>
        <a:p>
          <a:r>
            <a:rPr lang="en-US" sz="1600" dirty="0">
              <a:solidFill>
                <a:schemeClr val="accent1"/>
              </a:solidFill>
            </a:rPr>
            <a:t>SA has </a:t>
          </a:r>
          <a:r>
            <a:rPr lang="en-US" sz="1600" b="1" dirty="0">
              <a:solidFill>
                <a:schemeClr val="accent1"/>
              </a:solidFill>
            </a:rPr>
            <a:t>national prevention targets, plans and guidelines for PMTCT </a:t>
          </a:r>
          <a:r>
            <a:rPr lang="en-US" sz="1600" b="0" dirty="0">
              <a:solidFill>
                <a:schemeClr val="accent1"/>
              </a:solidFill>
            </a:rPr>
            <a:t>(Oct 2019) (</a:t>
          </a:r>
          <a:r>
            <a:rPr lang="en-US" sz="1600" b="0" dirty="0" err="1">
              <a:solidFill>
                <a:schemeClr val="accent1"/>
              </a:solidFill>
            </a:rPr>
            <a:t>e.g.elimination</a:t>
          </a:r>
          <a:r>
            <a:rPr lang="en-US" sz="1600" b="0" dirty="0">
              <a:solidFill>
                <a:schemeClr val="accent1"/>
              </a:solidFill>
            </a:rPr>
            <a:t> of vertical transmission of HIV with a target of &lt;2% for </a:t>
          </a:r>
          <a:r>
            <a:rPr lang="en-US" sz="1600" b="1" dirty="0">
              <a:solidFill>
                <a:schemeClr val="accent1"/>
              </a:solidFill>
            </a:rPr>
            <a:t>2021</a:t>
          </a:r>
          <a:r>
            <a:rPr lang="en-US" sz="1600" b="0" dirty="0">
              <a:solidFill>
                <a:schemeClr val="accent1"/>
              </a:solidFill>
            </a:rPr>
            <a:t>(2500/100 000</a:t>
          </a:r>
        </a:p>
        <a:p>
          <a:endParaRPr lang="en-US" sz="1600" b="0" dirty="0">
            <a:solidFill>
              <a:schemeClr val="accent1"/>
            </a:solidFill>
          </a:endParaRPr>
        </a:p>
      </dgm:t>
    </dgm:pt>
    <dgm:pt modelId="{1893D132-3282-4D38-A2DE-D9CEB19BB1D0}" type="parTrans" cxnId="{AEC8C536-AE1C-40C6-AC0E-8521621EFECC}">
      <dgm:prSet/>
      <dgm:spPr/>
      <dgm:t>
        <a:bodyPr/>
        <a:lstStyle/>
        <a:p>
          <a:endParaRPr lang="en-US"/>
        </a:p>
      </dgm:t>
    </dgm:pt>
    <dgm:pt modelId="{E36CFFFA-0032-445F-9782-5DA61C848E14}" type="sibTrans" cxnId="{AEC8C536-AE1C-40C6-AC0E-8521621EFECC}">
      <dgm:prSet/>
      <dgm:spPr/>
      <dgm:t>
        <a:bodyPr/>
        <a:lstStyle/>
        <a:p>
          <a:endParaRPr lang="en-US"/>
        </a:p>
      </dgm:t>
    </dgm:pt>
    <dgm:pt modelId="{B55884E2-BF19-4460-AED8-297AB7054C8C}">
      <dgm:prSet custT="1"/>
      <dgm:spPr/>
      <dgm:t>
        <a:bodyPr/>
        <a:lstStyle/>
        <a:p>
          <a:r>
            <a:rPr lang="en-US" sz="1600" b="0" dirty="0">
              <a:solidFill>
                <a:schemeClr val="accent1"/>
              </a:solidFill>
            </a:rPr>
            <a:t>SA has </a:t>
          </a:r>
          <a:r>
            <a:rPr lang="en-US" sz="1600" b="1" dirty="0">
              <a:solidFill>
                <a:schemeClr val="accent1"/>
              </a:solidFill>
            </a:rPr>
            <a:t>national strategy on interventions </a:t>
          </a:r>
          <a:r>
            <a:rPr lang="en-US" sz="1600" b="0" dirty="0">
              <a:solidFill>
                <a:schemeClr val="accent1"/>
              </a:solidFill>
            </a:rPr>
            <a:t>at delivery for women living with HIV</a:t>
          </a:r>
        </a:p>
      </dgm:t>
    </dgm:pt>
    <dgm:pt modelId="{B825237B-A608-4638-8E95-F537D773380A}" type="parTrans" cxnId="{E6898569-A5A8-4E85-80F5-0B275EAD6CB2}">
      <dgm:prSet/>
      <dgm:spPr/>
      <dgm:t>
        <a:bodyPr/>
        <a:lstStyle/>
        <a:p>
          <a:endParaRPr lang="en-ZA"/>
        </a:p>
      </dgm:t>
    </dgm:pt>
    <dgm:pt modelId="{0DB69CB2-0463-4D0C-A4C3-9C3C47D74E02}" type="sibTrans" cxnId="{E6898569-A5A8-4E85-80F5-0B275EAD6CB2}">
      <dgm:prSet/>
      <dgm:spPr/>
      <dgm:t>
        <a:bodyPr/>
        <a:lstStyle/>
        <a:p>
          <a:endParaRPr lang="en-ZA"/>
        </a:p>
      </dgm:t>
    </dgm:pt>
    <dgm:pt modelId="{B09CCF9F-2847-46C3-99AD-725AFEB30E13}" type="pres">
      <dgm:prSet presAssocID="{1D6CBCB1-EF9C-4136-9BF0-6E15EC4909A5}" presName="vert0" presStyleCnt="0">
        <dgm:presLayoutVars>
          <dgm:dir/>
          <dgm:animOne val="branch"/>
          <dgm:animLvl val="lvl"/>
        </dgm:presLayoutVars>
      </dgm:prSet>
      <dgm:spPr/>
    </dgm:pt>
    <dgm:pt modelId="{35F84AD0-C2AE-42FA-AC49-C6F0F9E61110}" type="pres">
      <dgm:prSet presAssocID="{8B342163-7E99-46B4-999B-57CC6BF95A3F}" presName="thickLine" presStyleLbl="alignNode1" presStyleIdx="0" presStyleCnt="5"/>
      <dgm:spPr/>
    </dgm:pt>
    <dgm:pt modelId="{69168AE9-2C39-480C-B5AD-51A4C3A83830}" type="pres">
      <dgm:prSet presAssocID="{8B342163-7E99-46B4-999B-57CC6BF95A3F}" presName="horz1" presStyleCnt="0"/>
      <dgm:spPr/>
    </dgm:pt>
    <dgm:pt modelId="{B5D35D39-1471-4F2E-B185-89D2DC169754}" type="pres">
      <dgm:prSet presAssocID="{8B342163-7E99-46B4-999B-57CC6BF95A3F}" presName="tx1" presStyleLbl="revTx" presStyleIdx="0" presStyleCnt="5"/>
      <dgm:spPr/>
    </dgm:pt>
    <dgm:pt modelId="{E8459B35-8075-40C2-9F2D-8024FEA327F1}" type="pres">
      <dgm:prSet presAssocID="{8B342163-7E99-46B4-999B-57CC6BF95A3F}" presName="vert1" presStyleCnt="0"/>
      <dgm:spPr/>
    </dgm:pt>
    <dgm:pt modelId="{1A26FBFF-ABBC-4842-B44D-F78338D82EF4}" type="pres">
      <dgm:prSet presAssocID="{79782266-2D02-4DBF-B11D-357F646F0E1E}" presName="thickLine" presStyleLbl="alignNode1" presStyleIdx="1" presStyleCnt="5"/>
      <dgm:spPr/>
    </dgm:pt>
    <dgm:pt modelId="{80364F08-933A-42C6-8902-F80D44B7A446}" type="pres">
      <dgm:prSet presAssocID="{79782266-2D02-4DBF-B11D-357F646F0E1E}" presName="horz1" presStyleCnt="0"/>
      <dgm:spPr/>
    </dgm:pt>
    <dgm:pt modelId="{75779DA3-F9FF-4240-BCA8-95AC5052CA80}" type="pres">
      <dgm:prSet presAssocID="{79782266-2D02-4DBF-B11D-357F646F0E1E}" presName="tx1" presStyleLbl="revTx" presStyleIdx="1" presStyleCnt="5"/>
      <dgm:spPr/>
    </dgm:pt>
    <dgm:pt modelId="{DF214740-395C-4361-AEB7-AEB3EAE1957B}" type="pres">
      <dgm:prSet presAssocID="{79782266-2D02-4DBF-B11D-357F646F0E1E}" presName="vert1" presStyleCnt="0"/>
      <dgm:spPr/>
    </dgm:pt>
    <dgm:pt modelId="{6D2EFADF-7638-47FE-BA9C-DA738E116C98}" type="pres">
      <dgm:prSet presAssocID="{A55C7D95-598D-42D6-BB06-D2C9A1783F68}" presName="thickLine" presStyleLbl="alignNode1" presStyleIdx="2" presStyleCnt="5"/>
      <dgm:spPr/>
    </dgm:pt>
    <dgm:pt modelId="{B3B3CAB4-38F8-4EEB-8ED7-DFFAA9680DB4}" type="pres">
      <dgm:prSet presAssocID="{A55C7D95-598D-42D6-BB06-D2C9A1783F68}" presName="horz1" presStyleCnt="0"/>
      <dgm:spPr/>
    </dgm:pt>
    <dgm:pt modelId="{87F24301-95C1-43C2-B690-DCF269F9A0A1}" type="pres">
      <dgm:prSet presAssocID="{A55C7D95-598D-42D6-BB06-D2C9A1783F68}" presName="tx1" presStyleLbl="revTx" presStyleIdx="2" presStyleCnt="5"/>
      <dgm:spPr/>
    </dgm:pt>
    <dgm:pt modelId="{0C723DA6-F51F-40B0-93D2-CBCB0E0A7D9C}" type="pres">
      <dgm:prSet presAssocID="{A55C7D95-598D-42D6-BB06-D2C9A1783F68}" presName="vert1" presStyleCnt="0"/>
      <dgm:spPr/>
    </dgm:pt>
    <dgm:pt modelId="{E0A6C85A-519B-4AA2-9CAC-81114B985F2E}" type="pres">
      <dgm:prSet presAssocID="{DA2473B5-1F50-46F2-A489-3420C58ACAD7}" presName="thickLine" presStyleLbl="alignNode1" presStyleIdx="3" presStyleCnt="5"/>
      <dgm:spPr/>
    </dgm:pt>
    <dgm:pt modelId="{CE0B6095-F73B-48BB-9A41-F7AB79B9C70D}" type="pres">
      <dgm:prSet presAssocID="{DA2473B5-1F50-46F2-A489-3420C58ACAD7}" presName="horz1" presStyleCnt="0"/>
      <dgm:spPr/>
    </dgm:pt>
    <dgm:pt modelId="{24F83204-82F7-4F63-B25E-19030AABE722}" type="pres">
      <dgm:prSet presAssocID="{DA2473B5-1F50-46F2-A489-3420C58ACAD7}" presName="tx1" presStyleLbl="revTx" presStyleIdx="3" presStyleCnt="5"/>
      <dgm:spPr/>
    </dgm:pt>
    <dgm:pt modelId="{578E928B-C8A3-4E79-8D77-9DD94E7B4899}" type="pres">
      <dgm:prSet presAssocID="{DA2473B5-1F50-46F2-A489-3420C58ACAD7}" presName="vert1" presStyleCnt="0"/>
      <dgm:spPr/>
    </dgm:pt>
    <dgm:pt modelId="{C4E1455C-C4B8-4CCD-9A6A-577C28C344D1}" type="pres">
      <dgm:prSet presAssocID="{B55884E2-BF19-4460-AED8-297AB7054C8C}" presName="thickLine" presStyleLbl="alignNode1" presStyleIdx="4" presStyleCnt="5"/>
      <dgm:spPr/>
    </dgm:pt>
    <dgm:pt modelId="{F86AFC74-5F36-48AE-A8FF-4047DB1CA4B9}" type="pres">
      <dgm:prSet presAssocID="{B55884E2-BF19-4460-AED8-297AB7054C8C}" presName="horz1" presStyleCnt="0"/>
      <dgm:spPr/>
    </dgm:pt>
    <dgm:pt modelId="{EFCBA0D6-36C6-4613-9516-42951136DE32}" type="pres">
      <dgm:prSet presAssocID="{B55884E2-BF19-4460-AED8-297AB7054C8C}" presName="tx1" presStyleLbl="revTx" presStyleIdx="4" presStyleCnt="5"/>
      <dgm:spPr/>
    </dgm:pt>
    <dgm:pt modelId="{BC23B1AA-CC91-4242-85DE-F9C7F43F93D4}" type="pres">
      <dgm:prSet presAssocID="{B55884E2-BF19-4460-AED8-297AB7054C8C}" presName="vert1" presStyleCnt="0"/>
      <dgm:spPr/>
    </dgm:pt>
  </dgm:ptLst>
  <dgm:cxnLst>
    <dgm:cxn modelId="{41F87228-B3F3-4B75-97A6-B68A462C177B}" type="presOf" srcId="{DA2473B5-1F50-46F2-A489-3420C58ACAD7}" destId="{24F83204-82F7-4F63-B25E-19030AABE722}" srcOrd="0" destOrd="0" presId="urn:microsoft.com/office/officeart/2008/layout/LinedList"/>
    <dgm:cxn modelId="{B332D232-BC80-43B5-A6A1-C9EFF18FCCFF}" srcId="{1D6CBCB1-EF9C-4136-9BF0-6E15EC4909A5}" destId="{8B342163-7E99-46B4-999B-57CC6BF95A3F}" srcOrd="0" destOrd="0" parTransId="{739C1485-2048-4CA2-A014-9AE729980EEF}" sibTransId="{4EBBA6E1-536B-42E5-BAFE-1E00040CA43B}"/>
    <dgm:cxn modelId="{AEC8C536-AE1C-40C6-AC0E-8521621EFECC}" srcId="{1D6CBCB1-EF9C-4136-9BF0-6E15EC4909A5}" destId="{DA2473B5-1F50-46F2-A489-3420C58ACAD7}" srcOrd="3" destOrd="0" parTransId="{1893D132-3282-4D38-A2DE-D9CEB19BB1D0}" sibTransId="{E36CFFFA-0032-445F-9782-5DA61C848E14}"/>
    <dgm:cxn modelId="{F1E62539-3B5C-41CA-AE7E-1E3333A99F8A}" type="presOf" srcId="{B55884E2-BF19-4460-AED8-297AB7054C8C}" destId="{EFCBA0D6-36C6-4613-9516-42951136DE32}" srcOrd="0" destOrd="0" presId="urn:microsoft.com/office/officeart/2008/layout/LinedList"/>
    <dgm:cxn modelId="{08C2F53B-30A7-4DB2-B0C7-705F2D1FCACD}" type="presOf" srcId="{A55C7D95-598D-42D6-BB06-D2C9A1783F68}" destId="{87F24301-95C1-43C2-B690-DCF269F9A0A1}" srcOrd="0" destOrd="0" presId="urn:microsoft.com/office/officeart/2008/layout/LinedList"/>
    <dgm:cxn modelId="{E6898569-A5A8-4E85-80F5-0B275EAD6CB2}" srcId="{1D6CBCB1-EF9C-4136-9BF0-6E15EC4909A5}" destId="{B55884E2-BF19-4460-AED8-297AB7054C8C}" srcOrd="4" destOrd="0" parTransId="{B825237B-A608-4638-8E95-F537D773380A}" sibTransId="{0DB69CB2-0463-4D0C-A4C3-9C3C47D74E02}"/>
    <dgm:cxn modelId="{966F404B-FFAE-4F9D-A22E-6E8A658A8FF9}" srcId="{1D6CBCB1-EF9C-4136-9BF0-6E15EC4909A5}" destId="{79782266-2D02-4DBF-B11D-357F646F0E1E}" srcOrd="1" destOrd="0" parTransId="{B2DE775E-F991-4578-8737-BDED02657863}" sibTransId="{59F1BF03-25F7-4914-9E1B-1C23CC3188B8}"/>
    <dgm:cxn modelId="{F5317B95-581C-4064-B3F0-D7A25BCD43A1}" type="presOf" srcId="{79782266-2D02-4DBF-B11D-357F646F0E1E}" destId="{75779DA3-F9FF-4240-BCA8-95AC5052CA80}" srcOrd="0" destOrd="0" presId="urn:microsoft.com/office/officeart/2008/layout/LinedList"/>
    <dgm:cxn modelId="{50659DC5-D218-4E3D-90A6-F2863E6E58C7}" type="presOf" srcId="{1D6CBCB1-EF9C-4136-9BF0-6E15EC4909A5}" destId="{B09CCF9F-2847-46C3-99AD-725AFEB30E13}" srcOrd="0" destOrd="0" presId="urn:microsoft.com/office/officeart/2008/layout/LinedList"/>
    <dgm:cxn modelId="{82E021CD-43F3-486C-B50F-1D28930C3750}" type="presOf" srcId="{8B342163-7E99-46B4-999B-57CC6BF95A3F}" destId="{B5D35D39-1471-4F2E-B185-89D2DC169754}" srcOrd="0" destOrd="0" presId="urn:microsoft.com/office/officeart/2008/layout/LinedList"/>
    <dgm:cxn modelId="{8AA6A6DC-90FE-49EF-BCC5-FA47FD7FC9A2}" srcId="{1D6CBCB1-EF9C-4136-9BF0-6E15EC4909A5}" destId="{A55C7D95-598D-42D6-BB06-D2C9A1783F68}" srcOrd="2" destOrd="0" parTransId="{3404534B-927C-4BA6-89B1-D5249DB3EB59}" sibTransId="{C4991AE5-20F5-4589-B1F0-10C4F7FEA654}"/>
    <dgm:cxn modelId="{021E8A43-F8A8-4125-9C87-6C326B5396E4}" type="presParOf" srcId="{B09CCF9F-2847-46C3-99AD-725AFEB30E13}" destId="{35F84AD0-C2AE-42FA-AC49-C6F0F9E61110}" srcOrd="0" destOrd="0" presId="urn:microsoft.com/office/officeart/2008/layout/LinedList"/>
    <dgm:cxn modelId="{2008D0C0-B469-4233-B352-05D9603FF619}" type="presParOf" srcId="{B09CCF9F-2847-46C3-99AD-725AFEB30E13}" destId="{69168AE9-2C39-480C-B5AD-51A4C3A83830}" srcOrd="1" destOrd="0" presId="urn:microsoft.com/office/officeart/2008/layout/LinedList"/>
    <dgm:cxn modelId="{E30A2039-CFEB-40F4-BB4B-3FB7BF6AA61C}" type="presParOf" srcId="{69168AE9-2C39-480C-B5AD-51A4C3A83830}" destId="{B5D35D39-1471-4F2E-B185-89D2DC169754}" srcOrd="0" destOrd="0" presId="urn:microsoft.com/office/officeart/2008/layout/LinedList"/>
    <dgm:cxn modelId="{262E1CF5-7401-4ED1-AA30-8D92D73B5C03}" type="presParOf" srcId="{69168AE9-2C39-480C-B5AD-51A4C3A83830}" destId="{E8459B35-8075-40C2-9F2D-8024FEA327F1}" srcOrd="1" destOrd="0" presId="urn:microsoft.com/office/officeart/2008/layout/LinedList"/>
    <dgm:cxn modelId="{0C6E8DCF-227E-4032-BA34-967B4B4DB7F0}" type="presParOf" srcId="{B09CCF9F-2847-46C3-99AD-725AFEB30E13}" destId="{1A26FBFF-ABBC-4842-B44D-F78338D82EF4}" srcOrd="2" destOrd="0" presId="urn:microsoft.com/office/officeart/2008/layout/LinedList"/>
    <dgm:cxn modelId="{0B798E87-1F60-4A99-B56F-9AEBA8A5B78A}" type="presParOf" srcId="{B09CCF9F-2847-46C3-99AD-725AFEB30E13}" destId="{80364F08-933A-42C6-8902-F80D44B7A446}" srcOrd="3" destOrd="0" presId="urn:microsoft.com/office/officeart/2008/layout/LinedList"/>
    <dgm:cxn modelId="{DF890E03-8653-4E55-ACF9-BB7A89267AC0}" type="presParOf" srcId="{80364F08-933A-42C6-8902-F80D44B7A446}" destId="{75779DA3-F9FF-4240-BCA8-95AC5052CA80}" srcOrd="0" destOrd="0" presId="urn:microsoft.com/office/officeart/2008/layout/LinedList"/>
    <dgm:cxn modelId="{E9AB4AEA-FECF-45BA-A8F5-3E2FFA9E3A61}" type="presParOf" srcId="{80364F08-933A-42C6-8902-F80D44B7A446}" destId="{DF214740-395C-4361-AEB7-AEB3EAE1957B}" srcOrd="1" destOrd="0" presId="urn:microsoft.com/office/officeart/2008/layout/LinedList"/>
    <dgm:cxn modelId="{1267CFEA-7FF5-4B1D-B84E-3FCF7487224C}" type="presParOf" srcId="{B09CCF9F-2847-46C3-99AD-725AFEB30E13}" destId="{6D2EFADF-7638-47FE-BA9C-DA738E116C98}" srcOrd="4" destOrd="0" presId="urn:microsoft.com/office/officeart/2008/layout/LinedList"/>
    <dgm:cxn modelId="{1D04F986-45BA-4245-B747-9CE6F7C1D099}" type="presParOf" srcId="{B09CCF9F-2847-46C3-99AD-725AFEB30E13}" destId="{B3B3CAB4-38F8-4EEB-8ED7-DFFAA9680DB4}" srcOrd="5" destOrd="0" presId="urn:microsoft.com/office/officeart/2008/layout/LinedList"/>
    <dgm:cxn modelId="{4D7566F4-2968-4775-8F75-53FF591EBD4D}" type="presParOf" srcId="{B3B3CAB4-38F8-4EEB-8ED7-DFFAA9680DB4}" destId="{87F24301-95C1-43C2-B690-DCF269F9A0A1}" srcOrd="0" destOrd="0" presId="urn:microsoft.com/office/officeart/2008/layout/LinedList"/>
    <dgm:cxn modelId="{01D10FD7-EE10-4BDD-A85B-B321CF42842B}" type="presParOf" srcId="{B3B3CAB4-38F8-4EEB-8ED7-DFFAA9680DB4}" destId="{0C723DA6-F51F-40B0-93D2-CBCB0E0A7D9C}" srcOrd="1" destOrd="0" presId="urn:microsoft.com/office/officeart/2008/layout/LinedList"/>
    <dgm:cxn modelId="{7FEE1FD3-3E82-4D6F-B8E2-2183D168B864}" type="presParOf" srcId="{B09CCF9F-2847-46C3-99AD-725AFEB30E13}" destId="{E0A6C85A-519B-4AA2-9CAC-81114B985F2E}" srcOrd="6" destOrd="0" presId="urn:microsoft.com/office/officeart/2008/layout/LinedList"/>
    <dgm:cxn modelId="{9F9A0635-6DF4-423E-A126-0F9D85DB0790}" type="presParOf" srcId="{B09CCF9F-2847-46C3-99AD-725AFEB30E13}" destId="{CE0B6095-F73B-48BB-9A41-F7AB79B9C70D}" srcOrd="7" destOrd="0" presId="urn:microsoft.com/office/officeart/2008/layout/LinedList"/>
    <dgm:cxn modelId="{FB7F7203-19F0-4CCE-A93D-D6F7AC51FAB0}" type="presParOf" srcId="{CE0B6095-F73B-48BB-9A41-F7AB79B9C70D}" destId="{24F83204-82F7-4F63-B25E-19030AABE722}" srcOrd="0" destOrd="0" presId="urn:microsoft.com/office/officeart/2008/layout/LinedList"/>
    <dgm:cxn modelId="{FCADE8F9-DDC2-4447-88A0-31FA03DAD793}" type="presParOf" srcId="{CE0B6095-F73B-48BB-9A41-F7AB79B9C70D}" destId="{578E928B-C8A3-4E79-8D77-9DD94E7B4899}" srcOrd="1" destOrd="0" presId="urn:microsoft.com/office/officeart/2008/layout/LinedList"/>
    <dgm:cxn modelId="{CA178E3D-67C9-48A7-A902-9E7CD9101173}" type="presParOf" srcId="{B09CCF9F-2847-46C3-99AD-725AFEB30E13}" destId="{C4E1455C-C4B8-4CCD-9A6A-577C28C344D1}" srcOrd="8" destOrd="0" presId="urn:microsoft.com/office/officeart/2008/layout/LinedList"/>
    <dgm:cxn modelId="{F4BC63ED-A798-4100-B7F3-01E84D911683}" type="presParOf" srcId="{B09CCF9F-2847-46C3-99AD-725AFEB30E13}" destId="{F86AFC74-5F36-48AE-A8FF-4047DB1CA4B9}" srcOrd="9" destOrd="0" presId="urn:microsoft.com/office/officeart/2008/layout/LinedList"/>
    <dgm:cxn modelId="{92211949-9845-4616-A817-7EC612B086F5}" type="presParOf" srcId="{F86AFC74-5F36-48AE-A8FF-4047DB1CA4B9}" destId="{EFCBA0D6-36C6-4613-9516-42951136DE32}" srcOrd="0" destOrd="0" presId="urn:microsoft.com/office/officeart/2008/layout/LinedList"/>
    <dgm:cxn modelId="{C0C914CA-62CE-47F2-A6F9-28F999CEB1D6}" type="presParOf" srcId="{F86AFC74-5F36-48AE-A8FF-4047DB1CA4B9}" destId="{BC23B1AA-CC91-4242-85DE-F9C7F43F93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D9306-D625-46E9-8DA1-8779A23AE4CB}"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2E61884-2D0A-4001-BABA-4F6F6E178B55}">
      <dgm:prSet custT="1"/>
      <dgm:spPr/>
      <dgm:t>
        <a:bodyPr/>
        <a:lstStyle/>
        <a:p>
          <a:r>
            <a:rPr lang="en-ZA" sz="1400" b="1" dirty="0">
              <a:solidFill>
                <a:schemeClr val="accent1"/>
              </a:solidFill>
            </a:rPr>
            <a:t>SA has adopted 2019 WHO guidelines and developed policies and programmes </a:t>
          </a:r>
          <a:r>
            <a:rPr lang="en-ZA" sz="1400" b="0" dirty="0">
              <a:solidFill>
                <a:schemeClr val="accent1"/>
              </a:solidFill>
            </a:rPr>
            <a:t>on HIV testing services, linkage to care, use of ART, and managing advanced HIV disease</a:t>
          </a:r>
        </a:p>
      </dgm:t>
    </dgm:pt>
    <dgm:pt modelId="{71C6ABE5-F5CF-4544-B922-A5874374A548}" type="parTrans" cxnId="{2E1E98B7-FE48-4C94-A9A7-41CE0C4223AE}">
      <dgm:prSet/>
      <dgm:spPr/>
      <dgm:t>
        <a:bodyPr/>
        <a:lstStyle/>
        <a:p>
          <a:endParaRPr lang="en-US">
            <a:solidFill>
              <a:schemeClr val="accent1"/>
            </a:solidFill>
          </a:endParaRPr>
        </a:p>
      </dgm:t>
    </dgm:pt>
    <dgm:pt modelId="{56F096DD-102F-444F-9177-1512D340E99A}" type="sibTrans" cxnId="{2E1E98B7-FE48-4C94-A9A7-41CE0C4223AE}">
      <dgm:prSet/>
      <dgm:spPr/>
      <dgm:t>
        <a:bodyPr/>
        <a:lstStyle/>
        <a:p>
          <a:endParaRPr lang="en-US">
            <a:solidFill>
              <a:schemeClr val="accent1"/>
            </a:solidFill>
          </a:endParaRPr>
        </a:p>
      </dgm:t>
    </dgm:pt>
    <dgm:pt modelId="{398B11E8-B3B9-4DCA-9992-51B00BEC69C4}">
      <dgm:prSet custT="1"/>
      <dgm:spPr/>
      <dgm:t>
        <a:bodyPr/>
        <a:lstStyle/>
        <a:p>
          <a:r>
            <a:rPr lang="en-US" sz="1400" b="1" dirty="0">
              <a:solidFill>
                <a:schemeClr val="accent1"/>
              </a:solidFill>
            </a:rPr>
            <a:t>ART Policy revisions and guidelines released in 2019 – ART formulation </a:t>
          </a:r>
          <a:r>
            <a:rPr lang="en-US" sz="1400" b="0" dirty="0">
              <a:solidFill>
                <a:schemeClr val="accent1"/>
              </a:solidFill>
            </a:rPr>
            <a:t>with reduced side effects and viral resistance</a:t>
          </a:r>
        </a:p>
      </dgm:t>
    </dgm:pt>
    <dgm:pt modelId="{E5B9CE16-278B-40EC-BA34-E119AFF5858A}" type="parTrans" cxnId="{EB90710C-4864-44B2-8EF5-2BBF248DF14D}">
      <dgm:prSet/>
      <dgm:spPr/>
      <dgm:t>
        <a:bodyPr/>
        <a:lstStyle/>
        <a:p>
          <a:endParaRPr lang="en-US">
            <a:solidFill>
              <a:schemeClr val="accent1"/>
            </a:solidFill>
          </a:endParaRPr>
        </a:p>
      </dgm:t>
    </dgm:pt>
    <dgm:pt modelId="{37119AC6-2563-40DE-917B-3D3D3A0A1D03}" type="sibTrans" cxnId="{EB90710C-4864-44B2-8EF5-2BBF248DF14D}">
      <dgm:prSet/>
      <dgm:spPr/>
      <dgm:t>
        <a:bodyPr/>
        <a:lstStyle/>
        <a:p>
          <a:endParaRPr lang="en-US">
            <a:solidFill>
              <a:schemeClr val="accent1"/>
            </a:solidFill>
          </a:endParaRPr>
        </a:p>
      </dgm:t>
    </dgm:pt>
    <dgm:pt modelId="{B21A0E39-4549-4889-959F-1849EC0F4317}">
      <dgm:prSet custT="1"/>
      <dgm:spPr/>
      <dgm:t>
        <a:bodyPr/>
        <a:lstStyle/>
        <a:p>
          <a:r>
            <a:rPr lang="en-ZA" sz="1400" b="0" dirty="0">
              <a:solidFill>
                <a:schemeClr val="accent1"/>
              </a:solidFill>
            </a:rPr>
            <a:t>SA </a:t>
          </a:r>
          <a:r>
            <a:rPr lang="en-ZA" sz="1400" b="0">
              <a:solidFill>
                <a:schemeClr val="accent1"/>
              </a:solidFill>
            </a:rPr>
            <a:t>has </a:t>
          </a:r>
          <a:r>
            <a:rPr lang="en-ZA" sz="1400" b="1">
              <a:solidFill>
                <a:schemeClr val="accent1"/>
              </a:solidFill>
            </a:rPr>
            <a:t>policies </a:t>
          </a:r>
          <a:r>
            <a:rPr lang="en-ZA" sz="1400" b="1" dirty="0">
              <a:solidFill>
                <a:schemeClr val="accent1"/>
              </a:solidFill>
            </a:rPr>
            <a:t>to prioritize VL testing </a:t>
          </a:r>
          <a:r>
            <a:rPr lang="en-ZA" sz="1400" b="0" dirty="0">
              <a:solidFill>
                <a:schemeClr val="accent1"/>
              </a:solidFill>
            </a:rPr>
            <a:t>in selected populations, e.g. online appointment bookings, sample collection at private clinics and pharmacies</a:t>
          </a:r>
        </a:p>
        <a:p>
          <a:r>
            <a:rPr lang="en-ZA" sz="1400" b="0" dirty="0">
              <a:solidFill>
                <a:schemeClr val="accent1"/>
              </a:solidFill>
            </a:rPr>
            <a:t>SA has national </a:t>
          </a:r>
          <a:r>
            <a:rPr lang="en-ZA" sz="1400" b="1" dirty="0">
              <a:solidFill>
                <a:schemeClr val="accent1"/>
              </a:solidFill>
            </a:rPr>
            <a:t>policies and strategies for adherence support</a:t>
          </a:r>
          <a:r>
            <a:rPr lang="en-ZA" sz="1400" b="0" dirty="0">
              <a:solidFill>
                <a:schemeClr val="accent1"/>
              </a:solidFill>
            </a:rPr>
            <a:t>, e.g. virtual adherence </a:t>
          </a:r>
          <a:r>
            <a:rPr lang="en-ZA" sz="1400" b="0" dirty="0" err="1">
              <a:solidFill>
                <a:schemeClr val="accent1"/>
              </a:solidFill>
            </a:rPr>
            <a:t>counseling</a:t>
          </a:r>
          <a:r>
            <a:rPr lang="en-ZA" sz="1400" b="0" dirty="0">
              <a:solidFill>
                <a:schemeClr val="accent1"/>
              </a:solidFill>
            </a:rPr>
            <a:t> </a:t>
          </a:r>
          <a:endParaRPr lang="en-US" sz="1400" dirty="0">
            <a:solidFill>
              <a:schemeClr val="accent1"/>
            </a:solidFill>
          </a:endParaRPr>
        </a:p>
      </dgm:t>
    </dgm:pt>
    <dgm:pt modelId="{C7096273-FC3F-4D1C-94ED-B924873D4B6A}" type="parTrans" cxnId="{C0C88F14-CC57-4900-AA5E-1B6076E6AFD6}">
      <dgm:prSet/>
      <dgm:spPr/>
      <dgm:t>
        <a:bodyPr/>
        <a:lstStyle/>
        <a:p>
          <a:endParaRPr lang="en-US">
            <a:solidFill>
              <a:schemeClr val="accent1"/>
            </a:solidFill>
          </a:endParaRPr>
        </a:p>
      </dgm:t>
    </dgm:pt>
    <dgm:pt modelId="{FF4223E5-D745-4B76-9E8C-EABDA81CD5CE}" type="sibTrans" cxnId="{C0C88F14-CC57-4900-AA5E-1B6076E6AFD6}">
      <dgm:prSet/>
      <dgm:spPr/>
      <dgm:t>
        <a:bodyPr/>
        <a:lstStyle/>
        <a:p>
          <a:endParaRPr lang="en-US">
            <a:solidFill>
              <a:schemeClr val="accent1"/>
            </a:solidFill>
          </a:endParaRPr>
        </a:p>
      </dgm:t>
    </dgm:pt>
    <dgm:pt modelId="{6838BEE4-2999-4C60-905C-7AA0B058A400}">
      <dgm:prSet custT="1"/>
      <dgm:spPr/>
      <dgm:t>
        <a:bodyPr/>
        <a:lstStyle/>
        <a:p>
          <a:r>
            <a:rPr lang="en-ZA" sz="1400" b="0" dirty="0">
              <a:solidFill>
                <a:schemeClr val="accent1"/>
              </a:solidFill>
            </a:rPr>
            <a:t>SA has</a:t>
          </a:r>
          <a:r>
            <a:rPr lang="en-ZA" sz="1400" b="1" dirty="0">
              <a:solidFill>
                <a:schemeClr val="accent1"/>
              </a:solidFill>
            </a:rPr>
            <a:t> National plan (2018-2022) to monitor HIV drug resistance</a:t>
          </a:r>
        </a:p>
        <a:p>
          <a:endParaRPr lang="en-ZA" sz="1400" b="0" dirty="0">
            <a:solidFill>
              <a:schemeClr val="accent1"/>
            </a:solidFill>
          </a:endParaRPr>
        </a:p>
        <a:p>
          <a:r>
            <a:rPr lang="en-ZA" sz="1400" b="0" dirty="0">
              <a:solidFill>
                <a:schemeClr val="accent1"/>
              </a:solidFill>
            </a:rPr>
            <a:t>SA </a:t>
          </a:r>
          <a:r>
            <a:rPr lang="en-ZA" sz="1400" b="1" dirty="0">
              <a:solidFill>
                <a:schemeClr val="accent1"/>
              </a:solidFill>
            </a:rPr>
            <a:t>Strategic Plan for Surveillance and Monitoring of HIV drug resistance is being finalized</a:t>
          </a:r>
        </a:p>
      </dgm:t>
    </dgm:pt>
    <dgm:pt modelId="{84DB7C70-56DC-4545-A6A5-EA56953592DE}" type="sibTrans" cxnId="{34194FEC-5CF5-4FC1-B8F1-35095E2E7BDA}">
      <dgm:prSet/>
      <dgm:spPr/>
      <dgm:t>
        <a:bodyPr/>
        <a:lstStyle/>
        <a:p>
          <a:endParaRPr lang="en-ZA"/>
        </a:p>
      </dgm:t>
    </dgm:pt>
    <dgm:pt modelId="{84C4E925-3B3A-4BC4-B0B4-7628B30A1526}" type="parTrans" cxnId="{34194FEC-5CF5-4FC1-B8F1-35095E2E7BDA}">
      <dgm:prSet/>
      <dgm:spPr/>
      <dgm:t>
        <a:bodyPr/>
        <a:lstStyle/>
        <a:p>
          <a:endParaRPr lang="en-ZA"/>
        </a:p>
      </dgm:t>
    </dgm:pt>
    <dgm:pt modelId="{FD3AA46A-B6E7-4A7E-B617-79F41325DD73}">
      <dgm:prSet custT="1"/>
      <dgm:spPr/>
      <dgm:t>
        <a:bodyPr/>
        <a:lstStyle/>
        <a:p>
          <a:r>
            <a:rPr lang="en-ZA" sz="1400" b="0" dirty="0">
              <a:solidFill>
                <a:schemeClr val="accent1"/>
              </a:solidFill>
            </a:rPr>
            <a:t>SA leverages </a:t>
          </a:r>
          <a:r>
            <a:rPr lang="en-ZA" sz="1400" b="1" dirty="0">
              <a:solidFill>
                <a:schemeClr val="accent1"/>
              </a:solidFill>
            </a:rPr>
            <a:t>community-based treatment approaches </a:t>
          </a:r>
          <a:r>
            <a:rPr lang="en-US" sz="1400" b="1" dirty="0">
              <a:solidFill>
                <a:schemeClr val="accent1"/>
              </a:solidFill>
            </a:rPr>
            <a:t>among key populations</a:t>
          </a:r>
          <a:r>
            <a:rPr lang="en-US" sz="1400" b="0" dirty="0">
              <a:solidFill>
                <a:schemeClr val="accent1"/>
              </a:solidFill>
            </a:rPr>
            <a:t> who may not be reached using traditional testing approaches (NSP, 2017-2022)</a:t>
          </a:r>
          <a:r>
            <a:rPr lang="en-ZA" sz="14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4</a:t>
          </a:r>
          <a:r>
            <a:rPr lang="en-US" sz="1400" b="0" dirty="0">
              <a:solidFill>
                <a:schemeClr val="accent1"/>
              </a:solidFill>
            </a:rPr>
            <a:t> </a:t>
          </a:r>
        </a:p>
      </dgm:t>
    </dgm:pt>
    <dgm:pt modelId="{21F44BD8-5213-42BA-93A7-811B8FB88591}" type="parTrans" cxnId="{E7E095A0-DAB9-4D8A-B89D-4CDB5806A04B}">
      <dgm:prSet/>
      <dgm:spPr/>
      <dgm:t>
        <a:bodyPr/>
        <a:lstStyle/>
        <a:p>
          <a:endParaRPr lang="en-ZA"/>
        </a:p>
      </dgm:t>
    </dgm:pt>
    <dgm:pt modelId="{FA3D04C1-B6AC-4D13-9AE2-C7A6EAE2344C}" type="sibTrans" cxnId="{E7E095A0-DAB9-4D8A-B89D-4CDB5806A04B}">
      <dgm:prSet/>
      <dgm:spPr/>
      <dgm:t>
        <a:bodyPr/>
        <a:lstStyle/>
        <a:p>
          <a:endParaRPr lang="en-ZA"/>
        </a:p>
      </dgm:t>
    </dgm:pt>
    <dgm:pt modelId="{015470CD-1240-46F1-8F53-84994C55F5D3}" type="pres">
      <dgm:prSet presAssocID="{D3DD9306-D625-46E9-8DA1-8779A23AE4CB}" presName="vert0" presStyleCnt="0">
        <dgm:presLayoutVars>
          <dgm:dir/>
          <dgm:animOne val="branch"/>
          <dgm:animLvl val="lvl"/>
        </dgm:presLayoutVars>
      </dgm:prSet>
      <dgm:spPr/>
    </dgm:pt>
    <dgm:pt modelId="{7A39D53F-4337-4722-AFD0-C0B620BC9535}" type="pres">
      <dgm:prSet presAssocID="{B2E61884-2D0A-4001-BABA-4F6F6E178B55}" presName="thickLine" presStyleLbl="alignNode1" presStyleIdx="0" presStyleCnt="5"/>
      <dgm:spPr/>
    </dgm:pt>
    <dgm:pt modelId="{CAB5DB72-C6DA-4AEE-AE84-554784F38CDB}" type="pres">
      <dgm:prSet presAssocID="{B2E61884-2D0A-4001-BABA-4F6F6E178B55}" presName="horz1" presStyleCnt="0"/>
      <dgm:spPr/>
    </dgm:pt>
    <dgm:pt modelId="{56D34362-258B-4AD9-AF91-522400422A98}" type="pres">
      <dgm:prSet presAssocID="{B2E61884-2D0A-4001-BABA-4F6F6E178B55}" presName="tx1" presStyleLbl="revTx" presStyleIdx="0" presStyleCnt="5" custScaleX="98477" custScaleY="98620"/>
      <dgm:spPr/>
    </dgm:pt>
    <dgm:pt modelId="{118C70AB-1601-4D17-AE09-0371930493AE}" type="pres">
      <dgm:prSet presAssocID="{B2E61884-2D0A-4001-BABA-4F6F6E178B55}" presName="vert1" presStyleCnt="0"/>
      <dgm:spPr/>
    </dgm:pt>
    <dgm:pt modelId="{AA6E1F9D-34EF-4A60-BA12-3F84027D7221}" type="pres">
      <dgm:prSet presAssocID="{398B11E8-B3B9-4DCA-9992-51B00BEC69C4}" presName="thickLine" presStyleLbl="alignNode1" presStyleIdx="1" presStyleCnt="5"/>
      <dgm:spPr/>
    </dgm:pt>
    <dgm:pt modelId="{9B2D4ECA-4787-49CA-949B-986E3B9BF5CE}" type="pres">
      <dgm:prSet presAssocID="{398B11E8-B3B9-4DCA-9992-51B00BEC69C4}" presName="horz1" presStyleCnt="0"/>
      <dgm:spPr/>
    </dgm:pt>
    <dgm:pt modelId="{793AD989-4C3A-4C28-8BE5-C47FF638ABF1}" type="pres">
      <dgm:prSet presAssocID="{398B11E8-B3B9-4DCA-9992-51B00BEC69C4}" presName="tx1" presStyleLbl="revTx" presStyleIdx="1" presStyleCnt="5"/>
      <dgm:spPr/>
    </dgm:pt>
    <dgm:pt modelId="{3BE043B1-05BE-4B76-B966-6CB4FA2E3BAD}" type="pres">
      <dgm:prSet presAssocID="{398B11E8-B3B9-4DCA-9992-51B00BEC69C4}" presName="vert1" presStyleCnt="0"/>
      <dgm:spPr/>
    </dgm:pt>
    <dgm:pt modelId="{725681C9-1226-4888-BD45-C42714D9DA1D}" type="pres">
      <dgm:prSet presAssocID="{FD3AA46A-B6E7-4A7E-B617-79F41325DD73}" presName="thickLine" presStyleLbl="alignNode1" presStyleIdx="2" presStyleCnt="5"/>
      <dgm:spPr/>
    </dgm:pt>
    <dgm:pt modelId="{73E923DF-CB08-4EEC-94A8-EC575E26F273}" type="pres">
      <dgm:prSet presAssocID="{FD3AA46A-B6E7-4A7E-B617-79F41325DD73}" presName="horz1" presStyleCnt="0"/>
      <dgm:spPr/>
    </dgm:pt>
    <dgm:pt modelId="{FE1C9DE4-97C3-447F-9F8E-F318ABBC120A}" type="pres">
      <dgm:prSet presAssocID="{FD3AA46A-B6E7-4A7E-B617-79F41325DD73}" presName="tx1" presStyleLbl="revTx" presStyleIdx="2" presStyleCnt="5"/>
      <dgm:spPr/>
    </dgm:pt>
    <dgm:pt modelId="{18A171A5-A03C-4C68-9780-7037F0AE2A23}" type="pres">
      <dgm:prSet presAssocID="{FD3AA46A-B6E7-4A7E-B617-79F41325DD73}" presName="vert1" presStyleCnt="0"/>
      <dgm:spPr/>
    </dgm:pt>
    <dgm:pt modelId="{A8A05279-EDD8-463F-BE46-9720F8539BF1}" type="pres">
      <dgm:prSet presAssocID="{B21A0E39-4549-4889-959F-1849EC0F4317}" presName="thickLine" presStyleLbl="alignNode1" presStyleIdx="3" presStyleCnt="5"/>
      <dgm:spPr/>
    </dgm:pt>
    <dgm:pt modelId="{6A742E5D-EE0F-4F50-BB0E-9A9A6A4C1834}" type="pres">
      <dgm:prSet presAssocID="{B21A0E39-4549-4889-959F-1849EC0F4317}" presName="horz1" presStyleCnt="0"/>
      <dgm:spPr/>
    </dgm:pt>
    <dgm:pt modelId="{34E2ADC1-6B3C-4339-AE14-5E273DD3E996}" type="pres">
      <dgm:prSet presAssocID="{B21A0E39-4549-4889-959F-1849EC0F4317}" presName="tx1" presStyleLbl="revTx" presStyleIdx="3" presStyleCnt="5"/>
      <dgm:spPr/>
    </dgm:pt>
    <dgm:pt modelId="{750FF408-8FFE-49CB-9824-6C3565E0BDBC}" type="pres">
      <dgm:prSet presAssocID="{B21A0E39-4549-4889-959F-1849EC0F4317}" presName="vert1" presStyleCnt="0"/>
      <dgm:spPr/>
    </dgm:pt>
    <dgm:pt modelId="{D097E1D5-3C7E-445D-BD3A-8CD8691722EB}" type="pres">
      <dgm:prSet presAssocID="{6838BEE4-2999-4C60-905C-7AA0B058A400}" presName="thickLine" presStyleLbl="alignNode1" presStyleIdx="4" presStyleCnt="5"/>
      <dgm:spPr/>
    </dgm:pt>
    <dgm:pt modelId="{F0FBFBD3-190C-494E-8C64-F6D744AF6F71}" type="pres">
      <dgm:prSet presAssocID="{6838BEE4-2999-4C60-905C-7AA0B058A400}" presName="horz1" presStyleCnt="0"/>
      <dgm:spPr/>
    </dgm:pt>
    <dgm:pt modelId="{A821BEAB-771F-4979-8AF5-AE73D6E012E8}" type="pres">
      <dgm:prSet presAssocID="{6838BEE4-2999-4C60-905C-7AA0B058A400}" presName="tx1" presStyleLbl="revTx" presStyleIdx="4" presStyleCnt="5" custAng="0"/>
      <dgm:spPr/>
    </dgm:pt>
    <dgm:pt modelId="{05AEFEA3-49CF-4896-BB3B-7B7320322167}" type="pres">
      <dgm:prSet presAssocID="{6838BEE4-2999-4C60-905C-7AA0B058A400}" presName="vert1" presStyleCnt="0"/>
      <dgm:spPr/>
    </dgm:pt>
  </dgm:ptLst>
  <dgm:cxnLst>
    <dgm:cxn modelId="{EB90710C-4864-44B2-8EF5-2BBF248DF14D}" srcId="{D3DD9306-D625-46E9-8DA1-8779A23AE4CB}" destId="{398B11E8-B3B9-4DCA-9992-51B00BEC69C4}" srcOrd="1" destOrd="0" parTransId="{E5B9CE16-278B-40EC-BA34-E119AFF5858A}" sibTransId="{37119AC6-2563-40DE-917B-3D3D3A0A1D03}"/>
    <dgm:cxn modelId="{C0C88F14-CC57-4900-AA5E-1B6076E6AFD6}" srcId="{D3DD9306-D625-46E9-8DA1-8779A23AE4CB}" destId="{B21A0E39-4549-4889-959F-1849EC0F4317}" srcOrd="3" destOrd="0" parTransId="{C7096273-FC3F-4D1C-94ED-B924873D4B6A}" sibTransId="{FF4223E5-D745-4B76-9E8C-EABDA81CD5CE}"/>
    <dgm:cxn modelId="{DF5BD333-78D4-412C-9694-53FD97BBFE46}" type="presOf" srcId="{FD3AA46A-B6E7-4A7E-B617-79F41325DD73}" destId="{FE1C9DE4-97C3-447F-9F8E-F318ABBC120A}" srcOrd="0" destOrd="0" presId="urn:microsoft.com/office/officeart/2008/layout/LinedList"/>
    <dgm:cxn modelId="{ED41133B-E975-4E00-A24C-951A19B3158A}" type="presOf" srcId="{B2E61884-2D0A-4001-BABA-4F6F6E178B55}" destId="{56D34362-258B-4AD9-AF91-522400422A98}" srcOrd="0" destOrd="0" presId="urn:microsoft.com/office/officeart/2008/layout/LinedList"/>
    <dgm:cxn modelId="{3419346A-FD33-4026-A0E2-ED7F52C1BA2A}" type="presOf" srcId="{B21A0E39-4549-4889-959F-1849EC0F4317}" destId="{34E2ADC1-6B3C-4339-AE14-5E273DD3E996}" srcOrd="0" destOrd="0" presId="urn:microsoft.com/office/officeart/2008/layout/LinedList"/>
    <dgm:cxn modelId="{917DF357-4893-4822-8021-6361B089DC03}" type="presOf" srcId="{D3DD9306-D625-46E9-8DA1-8779A23AE4CB}" destId="{015470CD-1240-46F1-8F53-84994C55F5D3}" srcOrd="0" destOrd="0" presId="urn:microsoft.com/office/officeart/2008/layout/LinedList"/>
    <dgm:cxn modelId="{60CC2385-19C2-4CC9-AA61-84902267BDA8}" type="presOf" srcId="{398B11E8-B3B9-4DCA-9992-51B00BEC69C4}" destId="{793AD989-4C3A-4C28-8BE5-C47FF638ABF1}" srcOrd="0" destOrd="0" presId="urn:microsoft.com/office/officeart/2008/layout/LinedList"/>
    <dgm:cxn modelId="{E7E095A0-DAB9-4D8A-B89D-4CDB5806A04B}" srcId="{D3DD9306-D625-46E9-8DA1-8779A23AE4CB}" destId="{FD3AA46A-B6E7-4A7E-B617-79F41325DD73}" srcOrd="2" destOrd="0" parTransId="{21F44BD8-5213-42BA-93A7-811B8FB88591}" sibTransId="{FA3D04C1-B6AC-4D13-9AE2-C7A6EAE2344C}"/>
    <dgm:cxn modelId="{2E1E98B7-FE48-4C94-A9A7-41CE0C4223AE}" srcId="{D3DD9306-D625-46E9-8DA1-8779A23AE4CB}" destId="{B2E61884-2D0A-4001-BABA-4F6F6E178B55}" srcOrd="0" destOrd="0" parTransId="{71C6ABE5-F5CF-4544-B922-A5874374A548}" sibTransId="{56F096DD-102F-444F-9177-1512D340E99A}"/>
    <dgm:cxn modelId="{34194FEC-5CF5-4FC1-B8F1-35095E2E7BDA}" srcId="{D3DD9306-D625-46E9-8DA1-8779A23AE4CB}" destId="{6838BEE4-2999-4C60-905C-7AA0B058A400}" srcOrd="4" destOrd="0" parTransId="{84C4E925-3B3A-4BC4-B0B4-7628B30A1526}" sibTransId="{84DB7C70-56DC-4545-A6A5-EA56953592DE}"/>
    <dgm:cxn modelId="{3FA37FF7-3BC9-4CF0-BAFE-DB1E02D3C075}" type="presOf" srcId="{6838BEE4-2999-4C60-905C-7AA0B058A400}" destId="{A821BEAB-771F-4979-8AF5-AE73D6E012E8}" srcOrd="0" destOrd="0" presId="urn:microsoft.com/office/officeart/2008/layout/LinedList"/>
    <dgm:cxn modelId="{7AD61BC2-26EF-4223-98B1-B6FC30AFB2B3}" type="presParOf" srcId="{015470CD-1240-46F1-8F53-84994C55F5D3}" destId="{7A39D53F-4337-4722-AFD0-C0B620BC9535}" srcOrd="0" destOrd="0" presId="urn:microsoft.com/office/officeart/2008/layout/LinedList"/>
    <dgm:cxn modelId="{12F3F553-ED9B-4542-A870-1204BEF036BE}" type="presParOf" srcId="{015470CD-1240-46F1-8F53-84994C55F5D3}" destId="{CAB5DB72-C6DA-4AEE-AE84-554784F38CDB}" srcOrd="1" destOrd="0" presId="urn:microsoft.com/office/officeart/2008/layout/LinedList"/>
    <dgm:cxn modelId="{725BED31-D136-4BAA-A983-9FD0AC5C5E3B}" type="presParOf" srcId="{CAB5DB72-C6DA-4AEE-AE84-554784F38CDB}" destId="{56D34362-258B-4AD9-AF91-522400422A98}" srcOrd="0" destOrd="0" presId="urn:microsoft.com/office/officeart/2008/layout/LinedList"/>
    <dgm:cxn modelId="{709A9A90-36E7-48E6-9C33-9B4288C68656}" type="presParOf" srcId="{CAB5DB72-C6DA-4AEE-AE84-554784F38CDB}" destId="{118C70AB-1601-4D17-AE09-0371930493AE}" srcOrd="1" destOrd="0" presId="urn:microsoft.com/office/officeart/2008/layout/LinedList"/>
    <dgm:cxn modelId="{62101811-FF82-4EDB-BD45-4BAB94E1AC08}" type="presParOf" srcId="{015470CD-1240-46F1-8F53-84994C55F5D3}" destId="{AA6E1F9D-34EF-4A60-BA12-3F84027D7221}" srcOrd="2" destOrd="0" presId="urn:microsoft.com/office/officeart/2008/layout/LinedList"/>
    <dgm:cxn modelId="{7789AC36-D590-4206-BB11-30F61A9ED64A}" type="presParOf" srcId="{015470CD-1240-46F1-8F53-84994C55F5D3}" destId="{9B2D4ECA-4787-49CA-949B-986E3B9BF5CE}" srcOrd="3" destOrd="0" presId="urn:microsoft.com/office/officeart/2008/layout/LinedList"/>
    <dgm:cxn modelId="{C4DCE0B8-AD50-4D86-B429-7CCE16F2C2AA}" type="presParOf" srcId="{9B2D4ECA-4787-49CA-949B-986E3B9BF5CE}" destId="{793AD989-4C3A-4C28-8BE5-C47FF638ABF1}" srcOrd="0" destOrd="0" presId="urn:microsoft.com/office/officeart/2008/layout/LinedList"/>
    <dgm:cxn modelId="{79A3FD2E-8486-453A-BE9B-A9F3E784FAA6}" type="presParOf" srcId="{9B2D4ECA-4787-49CA-949B-986E3B9BF5CE}" destId="{3BE043B1-05BE-4B76-B966-6CB4FA2E3BAD}" srcOrd="1" destOrd="0" presId="urn:microsoft.com/office/officeart/2008/layout/LinedList"/>
    <dgm:cxn modelId="{9ED56661-2A56-4A9C-9572-B6B653848A10}" type="presParOf" srcId="{015470CD-1240-46F1-8F53-84994C55F5D3}" destId="{725681C9-1226-4888-BD45-C42714D9DA1D}" srcOrd="4" destOrd="0" presId="urn:microsoft.com/office/officeart/2008/layout/LinedList"/>
    <dgm:cxn modelId="{14759EA5-403D-4B80-BEE8-412CD54D32AD}" type="presParOf" srcId="{015470CD-1240-46F1-8F53-84994C55F5D3}" destId="{73E923DF-CB08-4EEC-94A8-EC575E26F273}" srcOrd="5" destOrd="0" presId="urn:microsoft.com/office/officeart/2008/layout/LinedList"/>
    <dgm:cxn modelId="{7B503AED-60BD-46DF-891A-1ED258E79ECC}" type="presParOf" srcId="{73E923DF-CB08-4EEC-94A8-EC575E26F273}" destId="{FE1C9DE4-97C3-447F-9F8E-F318ABBC120A}" srcOrd="0" destOrd="0" presId="urn:microsoft.com/office/officeart/2008/layout/LinedList"/>
    <dgm:cxn modelId="{06AE6F67-FD15-422B-93B3-0B49E4BD9A1A}" type="presParOf" srcId="{73E923DF-CB08-4EEC-94A8-EC575E26F273}" destId="{18A171A5-A03C-4C68-9780-7037F0AE2A23}" srcOrd="1" destOrd="0" presId="urn:microsoft.com/office/officeart/2008/layout/LinedList"/>
    <dgm:cxn modelId="{B183D978-D899-41E3-8747-ABEA14FBFFFA}" type="presParOf" srcId="{015470CD-1240-46F1-8F53-84994C55F5D3}" destId="{A8A05279-EDD8-463F-BE46-9720F8539BF1}" srcOrd="6" destOrd="0" presId="urn:microsoft.com/office/officeart/2008/layout/LinedList"/>
    <dgm:cxn modelId="{AFEB5775-DA92-4CD0-A697-380A51B17598}" type="presParOf" srcId="{015470CD-1240-46F1-8F53-84994C55F5D3}" destId="{6A742E5D-EE0F-4F50-BB0E-9A9A6A4C1834}" srcOrd="7" destOrd="0" presId="urn:microsoft.com/office/officeart/2008/layout/LinedList"/>
    <dgm:cxn modelId="{918C3368-BAA7-44F5-A36D-E9CB70B41989}" type="presParOf" srcId="{6A742E5D-EE0F-4F50-BB0E-9A9A6A4C1834}" destId="{34E2ADC1-6B3C-4339-AE14-5E273DD3E996}" srcOrd="0" destOrd="0" presId="urn:microsoft.com/office/officeart/2008/layout/LinedList"/>
    <dgm:cxn modelId="{E70B2F48-DC01-4A27-B212-AC6436C41738}" type="presParOf" srcId="{6A742E5D-EE0F-4F50-BB0E-9A9A6A4C1834}" destId="{750FF408-8FFE-49CB-9824-6C3565E0BDBC}" srcOrd="1" destOrd="0" presId="urn:microsoft.com/office/officeart/2008/layout/LinedList"/>
    <dgm:cxn modelId="{2038E008-9069-4017-B5C0-4E0E9EB46F5C}" type="presParOf" srcId="{015470CD-1240-46F1-8F53-84994C55F5D3}" destId="{D097E1D5-3C7E-445D-BD3A-8CD8691722EB}" srcOrd="8" destOrd="0" presId="urn:microsoft.com/office/officeart/2008/layout/LinedList"/>
    <dgm:cxn modelId="{87385555-B660-4618-B20D-4766BDC49E4E}" type="presParOf" srcId="{015470CD-1240-46F1-8F53-84994C55F5D3}" destId="{F0FBFBD3-190C-494E-8C64-F6D744AF6F71}" srcOrd="9" destOrd="0" presId="urn:microsoft.com/office/officeart/2008/layout/LinedList"/>
    <dgm:cxn modelId="{759E0FFD-E21C-49E6-8718-DBCEE6DF38D6}" type="presParOf" srcId="{F0FBFBD3-190C-494E-8C64-F6D744AF6F71}" destId="{A821BEAB-771F-4979-8AF5-AE73D6E012E8}" srcOrd="0" destOrd="0" presId="urn:microsoft.com/office/officeart/2008/layout/LinedList"/>
    <dgm:cxn modelId="{12CB783D-3A53-4400-87FF-D8984C1D8524}" type="presParOf" srcId="{F0FBFBD3-190C-494E-8C64-F6D744AF6F71}" destId="{05AEFEA3-49CF-4896-BB3B-7B73203221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39207D-6E66-473B-A6E3-9B4F67ABAF0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52E3B4A-2852-4DF2-B0DA-0DE47580EA39}">
      <dgm:prSet/>
      <dgm:spPr/>
      <dgm:t>
        <a:bodyPr/>
        <a:lstStyle/>
        <a:p>
          <a:r>
            <a:rPr lang="en-ZA" b="0" dirty="0">
              <a:solidFill>
                <a:schemeClr val="accent1"/>
              </a:solidFill>
            </a:rPr>
            <a:t>SA has a </a:t>
          </a:r>
          <a:r>
            <a:rPr lang="en-ZA" b="1" dirty="0">
              <a:solidFill>
                <a:schemeClr val="accent1"/>
              </a:solidFill>
            </a:rPr>
            <a:t>national condom strategy </a:t>
          </a:r>
          <a:r>
            <a:rPr lang="en-ZA" b="0" dirty="0">
              <a:solidFill>
                <a:schemeClr val="accent1"/>
              </a:solidFill>
            </a:rPr>
            <a:t>that explicitly addresses the needs of and targeted condom programming for key populations</a:t>
          </a:r>
          <a:endParaRPr lang="en-US" dirty="0">
            <a:solidFill>
              <a:schemeClr val="accent1"/>
            </a:solidFill>
          </a:endParaRPr>
        </a:p>
      </dgm:t>
    </dgm:pt>
    <dgm:pt modelId="{90A73D20-962C-4C2A-BF06-2806A3BE9BBD}" type="parTrans" cxnId="{A22660A8-A4BD-4A3A-A3B5-AAABF4E9CCA5}">
      <dgm:prSet/>
      <dgm:spPr/>
      <dgm:t>
        <a:bodyPr/>
        <a:lstStyle/>
        <a:p>
          <a:endParaRPr lang="en-US"/>
        </a:p>
      </dgm:t>
    </dgm:pt>
    <dgm:pt modelId="{159E6AF8-7350-4279-8EC4-BE820555191C}" type="sibTrans" cxnId="{A22660A8-A4BD-4A3A-A3B5-AAABF4E9CCA5}">
      <dgm:prSet/>
      <dgm:spPr/>
      <dgm:t>
        <a:bodyPr/>
        <a:lstStyle/>
        <a:p>
          <a:endParaRPr lang="en-US"/>
        </a:p>
      </dgm:t>
    </dgm:pt>
    <dgm:pt modelId="{0B82D52A-81D0-4E3B-B540-C2A4D188829E}">
      <dgm:prSet/>
      <dgm:spPr/>
      <dgm:t>
        <a:bodyPr/>
        <a:lstStyle/>
        <a:p>
          <a:r>
            <a:rPr lang="en-ZA" b="0" dirty="0">
              <a:solidFill>
                <a:schemeClr val="accent1"/>
              </a:solidFill>
            </a:rPr>
            <a:t>SA has </a:t>
          </a:r>
          <a:r>
            <a:rPr lang="en-ZA" b="1" dirty="0">
              <a:solidFill>
                <a:schemeClr val="accent1"/>
              </a:solidFill>
            </a:rPr>
            <a:t>guidelines for provider-initiated condom promotion and distribution </a:t>
          </a:r>
          <a:r>
            <a:rPr lang="en-ZA" b="0" dirty="0">
              <a:solidFill>
                <a:schemeClr val="accent1"/>
              </a:solidFill>
            </a:rPr>
            <a:t>for key populations and all other populations</a:t>
          </a:r>
          <a:endParaRPr lang="en-US" dirty="0">
            <a:solidFill>
              <a:schemeClr val="accent1"/>
            </a:solidFill>
          </a:endParaRPr>
        </a:p>
      </dgm:t>
    </dgm:pt>
    <dgm:pt modelId="{3D4CDD03-BE8C-45C1-8B4F-A5B9B31A02A4}" type="parTrans" cxnId="{F81FC7E7-7F9D-4FAE-B16B-7036EA756521}">
      <dgm:prSet/>
      <dgm:spPr/>
      <dgm:t>
        <a:bodyPr/>
        <a:lstStyle/>
        <a:p>
          <a:endParaRPr lang="en-US"/>
        </a:p>
      </dgm:t>
    </dgm:pt>
    <dgm:pt modelId="{889A46CA-A6AC-4B34-BC0D-5484BC818CDF}" type="sibTrans" cxnId="{F81FC7E7-7F9D-4FAE-B16B-7036EA756521}">
      <dgm:prSet/>
      <dgm:spPr/>
      <dgm:t>
        <a:bodyPr/>
        <a:lstStyle/>
        <a:p>
          <a:endParaRPr lang="en-US"/>
        </a:p>
      </dgm:t>
    </dgm:pt>
    <dgm:pt modelId="{0647CFB0-9B2A-4C70-9666-F955253301B0}">
      <dgm:prSet/>
      <dgm:spPr/>
      <dgm:t>
        <a:bodyPr/>
        <a:lstStyle/>
        <a:p>
          <a:r>
            <a:rPr lang="en-ZA" b="0" dirty="0">
              <a:solidFill>
                <a:schemeClr val="accent1"/>
              </a:solidFill>
            </a:rPr>
            <a:t>SA has set </a:t>
          </a:r>
          <a:r>
            <a:rPr lang="en-ZA" b="1" dirty="0">
              <a:solidFill>
                <a:schemeClr val="accent1"/>
              </a:solidFill>
            </a:rPr>
            <a:t>targets for condom distribution</a:t>
          </a:r>
          <a:r>
            <a:rPr lang="en-ZA" b="0" dirty="0">
              <a:solidFill>
                <a:schemeClr val="accent1"/>
              </a:solidFill>
            </a:rPr>
            <a:t>: 750 000,000</a:t>
          </a:r>
          <a:endParaRPr lang="en-US" dirty="0">
            <a:solidFill>
              <a:schemeClr val="accent1"/>
            </a:solidFill>
          </a:endParaRPr>
        </a:p>
      </dgm:t>
    </dgm:pt>
    <dgm:pt modelId="{1CDEEF65-0A36-40F8-ADF2-67F103D11014}" type="parTrans" cxnId="{AF6E9C7D-722E-4A08-9FD4-BB0B675B16F3}">
      <dgm:prSet/>
      <dgm:spPr/>
      <dgm:t>
        <a:bodyPr/>
        <a:lstStyle/>
        <a:p>
          <a:endParaRPr lang="en-US"/>
        </a:p>
      </dgm:t>
    </dgm:pt>
    <dgm:pt modelId="{F38EDC20-6868-4B83-AB3C-A6429F1BF38F}" type="sibTrans" cxnId="{AF6E9C7D-722E-4A08-9FD4-BB0B675B16F3}">
      <dgm:prSet/>
      <dgm:spPr/>
      <dgm:t>
        <a:bodyPr/>
        <a:lstStyle/>
        <a:p>
          <a:endParaRPr lang="en-US"/>
        </a:p>
      </dgm:t>
    </dgm:pt>
    <dgm:pt modelId="{A4250F32-5849-4046-8C04-6250A259E07D}">
      <dgm:prSet/>
      <dgm:spPr/>
      <dgm:t>
        <a:bodyPr/>
        <a:lstStyle/>
        <a:p>
          <a:r>
            <a:rPr lang="en-ZA" b="0" dirty="0">
              <a:solidFill>
                <a:schemeClr val="accent1"/>
              </a:solidFill>
            </a:rPr>
            <a:t>There were </a:t>
          </a:r>
          <a:r>
            <a:rPr lang="en-ZA" b="1" dirty="0">
              <a:solidFill>
                <a:schemeClr val="accent1"/>
              </a:solidFill>
            </a:rPr>
            <a:t>no recorded condom stock-outs </a:t>
          </a:r>
          <a:r>
            <a:rPr lang="en-ZA" b="0" dirty="0">
              <a:solidFill>
                <a:schemeClr val="accent1"/>
              </a:solidFill>
            </a:rPr>
            <a:t>both at national and local levels </a:t>
          </a:r>
          <a:endParaRPr lang="en-US" dirty="0"/>
        </a:p>
      </dgm:t>
    </dgm:pt>
    <dgm:pt modelId="{5D662955-5E61-486D-A2CF-1475DCA38B25}" type="parTrans" cxnId="{DBFC3D1C-D9F2-4751-AB40-A4C6119EF8DC}">
      <dgm:prSet/>
      <dgm:spPr/>
      <dgm:t>
        <a:bodyPr/>
        <a:lstStyle/>
        <a:p>
          <a:endParaRPr lang="en-US"/>
        </a:p>
      </dgm:t>
    </dgm:pt>
    <dgm:pt modelId="{4E510D3A-1ED8-4EEB-8524-A32FA00A73BD}" type="sibTrans" cxnId="{DBFC3D1C-D9F2-4751-AB40-A4C6119EF8DC}">
      <dgm:prSet/>
      <dgm:spPr/>
      <dgm:t>
        <a:bodyPr/>
        <a:lstStyle/>
        <a:p>
          <a:endParaRPr lang="en-US"/>
        </a:p>
      </dgm:t>
    </dgm:pt>
    <dgm:pt modelId="{F4516182-9103-441A-B78D-158D9D421083}">
      <dgm:prSet/>
      <dgm:spPr/>
      <dgm:t>
        <a:bodyPr/>
        <a:lstStyle/>
        <a:p>
          <a:r>
            <a:rPr lang="en-ZA" b="1" dirty="0">
              <a:solidFill>
                <a:schemeClr val="accent1"/>
              </a:solidFill>
            </a:rPr>
            <a:t>Condom uptake was lower in 2021</a:t>
          </a:r>
          <a:r>
            <a:rPr lang="en-ZA" dirty="0">
              <a:solidFill>
                <a:schemeClr val="accent1"/>
              </a:solidFill>
            </a:rPr>
            <a:t> </a:t>
          </a:r>
        </a:p>
        <a:p>
          <a:r>
            <a:rPr lang="en-ZA" dirty="0">
              <a:solidFill>
                <a:schemeClr val="accent1"/>
              </a:solidFill>
            </a:rPr>
            <a:t>due to COVID19 impacts</a:t>
          </a:r>
          <a:endParaRPr lang="en-US" dirty="0">
            <a:solidFill>
              <a:schemeClr val="accent1"/>
            </a:solidFill>
          </a:endParaRPr>
        </a:p>
      </dgm:t>
    </dgm:pt>
    <dgm:pt modelId="{6E29DC92-5F9E-4A5F-AD6D-E3497901D616}" type="parTrans" cxnId="{21792818-57E9-440D-88B9-A8DA29D8D10B}">
      <dgm:prSet/>
      <dgm:spPr/>
      <dgm:t>
        <a:bodyPr/>
        <a:lstStyle/>
        <a:p>
          <a:endParaRPr lang="en-US"/>
        </a:p>
      </dgm:t>
    </dgm:pt>
    <dgm:pt modelId="{8F76582E-060F-4B2D-B875-AF346FF134A0}" type="sibTrans" cxnId="{21792818-57E9-440D-88B9-A8DA29D8D10B}">
      <dgm:prSet/>
      <dgm:spPr/>
      <dgm:t>
        <a:bodyPr/>
        <a:lstStyle/>
        <a:p>
          <a:endParaRPr lang="en-US"/>
        </a:p>
      </dgm:t>
    </dgm:pt>
    <dgm:pt modelId="{B646F54F-3BC9-4E78-9216-5DC5AD254701}" type="pres">
      <dgm:prSet presAssocID="{B839207D-6E66-473B-A6E3-9B4F67ABAF04}" presName="vert0" presStyleCnt="0">
        <dgm:presLayoutVars>
          <dgm:dir/>
          <dgm:animOne val="branch"/>
          <dgm:animLvl val="lvl"/>
        </dgm:presLayoutVars>
      </dgm:prSet>
      <dgm:spPr/>
    </dgm:pt>
    <dgm:pt modelId="{0F5CBB2F-EB9A-41A8-A858-1DAE827242CD}" type="pres">
      <dgm:prSet presAssocID="{B52E3B4A-2852-4DF2-B0DA-0DE47580EA39}" presName="thickLine" presStyleLbl="alignNode1" presStyleIdx="0" presStyleCnt="5"/>
      <dgm:spPr/>
    </dgm:pt>
    <dgm:pt modelId="{9369D351-056F-4D6B-82FD-4ED287A33907}" type="pres">
      <dgm:prSet presAssocID="{B52E3B4A-2852-4DF2-B0DA-0DE47580EA39}" presName="horz1" presStyleCnt="0"/>
      <dgm:spPr/>
    </dgm:pt>
    <dgm:pt modelId="{FD566047-0BB7-4B66-AF5A-4E877DF58833}" type="pres">
      <dgm:prSet presAssocID="{B52E3B4A-2852-4DF2-B0DA-0DE47580EA39}" presName="tx1" presStyleLbl="revTx" presStyleIdx="0" presStyleCnt="5"/>
      <dgm:spPr/>
    </dgm:pt>
    <dgm:pt modelId="{BFB8B0DF-2DD0-442E-8C3D-F3C4B5F4935F}" type="pres">
      <dgm:prSet presAssocID="{B52E3B4A-2852-4DF2-B0DA-0DE47580EA39}" presName="vert1" presStyleCnt="0"/>
      <dgm:spPr/>
    </dgm:pt>
    <dgm:pt modelId="{7192B88C-1791-4B2C-BBC5-B1C98531EA10}" type="pres">
      <dgm:prSet presAssocID="{0B82D52A-81D0-4E3B-B540-C2A4D188829E}" presName="thickLine" presStyleLbl="alignNode1" presStyleIdx="1" presStyleCnt="5"/>
      <dgm:spPr/>
    </dgm:pt>
    <dgm:pt modelId="{F2EF685D-8EAD-4626-870B-FB2A4B575289}" type="pres">
      <dgm:prSet presAssocID="{0B82D52A-81D0-4E3B-B540-C2A4D188829E}" presName="horz1" presStyleCnt="0"/>
      <dgm:spPr/>
    </dgm:pt>
    <dgm:pt modelId="{B31C2275-40A8-491C-AF05-D8A4ECB2296E}" type="pres">
      <dgm:prSet presAssocID="{0B82D52A-81D0-4E3B-B540-C2A4D188829E}" presName="tx1" presStyleLbl="revTx" presStyleIdx="1" presStyleCnt="5"/>
      <dgm:spPr/>
    </dgm:pt>
    <dgm:pt modelId="{EDB216E7-BF09-4246-90F9-A273B20F5A54}" type="pres">
      <dgm:prSet presAssocID="{0B82D52A-81D0-4E3B-B540-C2A4D188829E}" presName="vert1" presStyleCnt="0"/>
      <dgm:spPr/>
    </dgm:pt>
    <dgm:pt modelId="{B5E74E8F-122E-40B3-93E5-1507FCA6B5E4}" type="pres">
      <dgm:prSet presAssocID="{0647CFB0-9B2A-4C70-9666-F955253301B0}" presName="thickLine" presStyleLbl="alignNode1" presStyleIdx="2" presStyleCnt="5"/>
      <dgm:spPr/>
    </dgm:pt>
    <dgm:pt modelId="{F7810C39-0BDB-4A4A-A9F0-12E1B4618EDC}" type="pres">
      <dgm:prSet presAssocID="{0647CFB0-9B2A-4C70-9666-F955253301B0}" presName="horz1" presStyleCnt="0"/>
      <dgm:spPr/>
    </dgm:pt>
    <dgm:pt modelId="{C348947F-ECA2-48E3-9EB5-1435F56DA13D}" type="pres">
      <dgm:prSet presAssocID="{0647CFB0-9B2A-4C70-9666-F955253301B0}" presName="tx1" presStyleLbl="revTx" presStyleIdx="2" presStyleCnt="5"/>
      <dgm:spPr/>
    </dgm:pt>
    <dgm:pt modelId="{9647E056-C264-47EF-87A3-E46564A65742}" type="pres">
      <dgm:prSet presAssocID="{0647CFB0-9B2A-4C70-9666-F955253301B0}" presName="vert1" presStyleCnt="0"/>
      <dgm:spPr/>
    </dgm:pt>
    <dgm:pt modelId="{078307BA-474B-4343-B002-77FCACDB7CF9}" type="pres">
      <dgm:prSet presAssocID="{A4250F32-5849-4046-8C04-6250A259E07D}" presName="thickLine" presStyleLbl="alignNode1" presStyleIdx="3" presStyleCnt="5"/>
      <dgm:spPr/>
    </dgm:pt>
    <dgm:pt modelId="{B6912059-82B2-488A-86C1-0D9A11163298}" type="pres">
      <dgm:prSet presAssocID="{A4250F32-5849-4046-8C04-6250A259E07D}" presName="horz1" presStyleCnt="0"/>
      <dgm:spPr/>
    </dgm:pt>
    <dgm:pt modelId="{579F375C-69A4-4950-8463-AA99431017AF}" type="pres">
      <dgm:prSet presAssocID="{A4250F32-5849-4046-8C04-6250A259E07D}" presName="tx1" presStyleLbl="revTx" presStyleIdx="3" presStyleCnt="5"/>
      <dgm:spPr/>
    </dgm:pt>
    <dgm:pt modelId="{A315D5D8-DDC1-42D4-95F2-8028FD9E0E8F}" type="pres">
      <dgm:prSet presAssocID="{A4250F32-5849-4046-8C04-6250A259E07D}" presName="vert1" presStyleCnt="0"/>
      <dgm:spPr/>
    </dgm:pt>
    <dgm:pt modelId="{252ACB95-BDA2-4523-A458-4BF18B74989C}" type="pres">
      <dgm:prSet presAssocID="{F4516182-9103-441A-B78D-158D9D421083}" presName="thickLine" presStyleLbl="alignNode1" presStyleIdx="4" presStyleCnt="5"/>
      <dgm:spPr/>
    </dgm:pt>
    <dgm:pt modelId="{44723A14-AC98-40AC-B0F6-1B2AC8849FBE}" type="pres">
      <dgm:prSet presAssocID="{F4516182-9103-441A-B78D-158D9D421083}" presName="horz1" presStyleCnt="0"/>
      <dgm:spPr/>
    </dgm:pt>
    <dgm:pt modelId="{C8D7E5CF-BC45-41DE-B5EE-2325ECAB38EA}" type="pres">
      <dgm:prSet presAssocID="{F4516182-9103-441A-B78D-158D9D421083}" presName="tx1" presStyleLbl="revTx" presStyleIdx="4" presStyleCnt="5"/>
      <dgm:spPr/>
    </dgm:pt>
    <dgm:pt modelId="{DF8C6E38-9DC6-4158-93EC-8C8675F292D2}" type="pres">
      <dgm:prSet presAssocID="{F4516182-9103-441A-B78D-158D9D421083}" presName="vert1" presStyleCnt="0"/>
      <dgm:spPr/>
    </dgm:pt>
  </dgm:ptLst>
  <dgm:cxnLst>
    <dgm:cxn modelId="{21792818-57E9-440D-88B9-A8DA29D8D10B}" srcId="{B839207D-6E66-473B-A6E3-9B4F67ABAF04}" destId="{F4516182-9103-441A-B78D-158D9D421083}" srcOrd="4" destOrd="0" parTransId="{6E29DC92-5F9E-4A5F-AD6D-E3497901D616}" sibTransId="{8F76582E-060F-4B2D-B875-AF346FF134A0}"/>
    <dgm:cxn modelId="{DBFC3D1C-D9F2-4751-AB40-A4C6119EF8DC}" srcId="{B839207D-6E66-473B-A6E3-9B4F67ABAF04}" destId="{A4250F32-5849-4046-8C04-6250A259E07D}" srcOrd="3" destOrd="0" parTransId="{5D662955-5E61-486D-A2CF-1475DCA38B25}" sibTransId="{4E510D3A-1ED8-4EEB-8524-A32FA00A73BD}"/>
    <dgm:cxn modelId="{1B71DF1C-C812-49C5-A26B-3F4C9DADD704}" type="presOf" srcId="{F4516182-9103-441A-B78D-158D9D421083}" destId="{C8D7E5CF-BC45-41DE-B5EE-2325ECAB38EA}" srcOrd="0" destOrd="0" presId="urn:microsoft.com/office/officeart/2008/layout/LinedList"/>
    <dgm:cxn modelId="{B6CB0B32-7EE6-4077-83C8-0FB31A8C4196}" type="presOf" srcId="{B839207D-6E66-473B-A6E3-9B4F67ABAF04}" destId="{B646F54F-3BC9-4E78-9216-5DC5AD254701}" srcOrd="0" destOrd="0" presId="urn:microsoft.com/office/officeart/2008/layout/LinedList"/>
    <dgm:cxn modelId="{96E2AF40-0C65-402B-94C0-940D73E3A9C1}" type="presOf" srcId="{0B82D52A-81D0-4E3B-B540-C2A4D188829E}" destId="{B31C2275-40A8-491C-AF05-D8A4ECB2296E}" srcOrd="0" destOrd="0" presId="urn:microsoft.com/office/officeart/2008/layout/LinedList"/>
    <dgm:cxn modelId="{AF6E9C7D-722E-4A08-9FD4-BB0B675B16F3}" srcId="{B839207D-6E66-473B-A6E3-9B4F67ABAF04}" destId="{0647CFB0-9B2A-4C70-9666-F955253301B0}" srcOrd="2" destOrd="0" parTransId="{1CDEEF65-0A36-40F8-ADF2-67F103D11014}" sibTransId="{F38EDC20-6868-4B83-AB3C-A6429F1BF38F}"/>
    <dgm:cxn modelId="{3D975E81-BC89-4C0D-8168-3FDF3DD86DC0}" type="presOf" srcId="{A4250F32-5849-4046-8C04-6250A259E07D}" destId="{579F375C-69A4-4950-8463-AA99431017AF}" srcOrd="0" destOrd="0" presId="urn:microsoft.com/office/officeart/2008/layout/LinedList"/>
    <dgm:cxn modelId="{A22660A8-A4BD-4A3A-A3B5-AAABF4E9CCA5}" srcId="{B839207D-6E66-473B-A6E3-9B4F67ABAF04}" destId="{B52E3B4A-2852-4DF2-B0DA-0DE47580EA39}" srcOrd="0" destOrd="0" parTransId="{90A73D20-962C-4C2A-BF06-2806A3BE9BBD}" sibTransId="{159E6AF8-7350-4279-8EC4-BE820555191C}"/>
    <dgm:cxn modelId="{CC790FDD-8063-4FD1-8DE4-B362B4BA3DFB}" type="presOf" srcId="{0647CFB0-9B2A-4C70-9666-F955253301B0}" destId="{C348947F-ECA2-48E3-9EB5-1435F56DA13D}" srcOrd="0" destOrd="0" presId="urn:microsoft.com/office/officeart/2008/layout/LinedList"/>
    <dgm:cxn modelId="{F81FC7E7-7F9D-4FAE-B16B-7036EA756521}" srcId="{B839207D-6E66-473B-A6E3-9B4F67ABAF04}" destId="{0B82D52A-81D0-4E3B-B540-C2A4D188829E}" srcOrd="1" destOrd="0" parTransId="{3D4CDD03-BE8C-45C1-8B4F-A5B9B31A02A4}" sibTransId="{889A46CA-A6AC-4B34-BC0D-5484BC818CDF}"/>
    <dgm:cxn modelId="{98CCC4EE-BEB0-4711-A309-86E7DCBE4CA6}" type="presOf" srcId="{B52E3B4A-2852-4DF2-B0DA-0DE47580EA39}" destId="{FD566047-0BB7-4B66-AF5A-4E877DF58833}" srcOrd="0" destOrd="0" presId="urn:microsoft.com/office/officeart/2008/layout/LinedList"/>
    <dgm:cxn modelId="{D08CCF99-385C-4DEA-9FA3-B26002152278}" type="presParOf" srcId="{B646F54F-3BC9-4E78-9216-5DC5AD254701}" destId="{0F5CBB2F-EB9A-41A8-A858-1DAE827242CD}" srcOrd="0" destOrd="0" presId="urn:microsoft.com/office/officeart/2008/layout/LinedList"/>
    <dgm:cxn modelId="{222DB8EC-C09A-4F22-876D-3EBB81704416}" type="presParOf" srcId="{B646F54F-3BC9-4E78-9216-5DC5AD254701}" destId="{9369D351-056F-4D6B-82FD-4ED287A33907}" srcOrd="1" destOrd="0" presId="urn:microsoft.com/office/officeart/2008/layout/LinedList"/>
    <dgm:cxn modelId="{5AEE24A3-44A9-4CF8-AED7-70F273A25507}" type="presParOf" srcId="{9369D351-056F-4D6B-82FD-4ED287A33907}" destId="{FD566047-0BB7-4B66-AF5A-4E877DF58833}" srcOrd="0" destOrd="0" presId="urn:microsoft.com/office/officeart/2008/layout/LinedList"/>
    <dgm:cxn modelId="{47EC9CA0-0492-4BEB-9B34-E2D12B14424D}" type="presParOf" srcId="{9369D351-056F-4D6B-82FD-4ED287A33907}" destId="{BFB8B0DF-2DD0-442E-8C3D-F3C4B5F4935F}" srcOrd="1" destOrd="0" presId="urn:microsoft.com/office/officeart/2008/layout/LinedList"/>
    <dgm:cxn modelId="{4B66746A-4E2B-4D0F-8958-5C772D377E67}" type="presParOf" srcId="{B646F54F-3BC9-4E78-9216-5DC5AD254701}" destId="{7192B88C-1791-4B2C-BBC5-B1C98531EA10}" srcOrd="2" destOrd="0" presId="urn:microsoft.com/office/officeart/2008/layout/LinedList"/>
    <dgm:cxn modelId="{817DE831-4653-46B9-A7ED-1AB8E3ACA9B3}" type="presParOf" srcId="{B646F54F-3BC9-4E78-9216-5DC5AD254701}" destId="{F2EF685D-8EAD-4626-870B-FB2A4B575289}" srcOrd="3" destOrd="0" presId="urn:microsoft.com/office/officeart/2008/layout/LinedList"/>
    <dgm:cxn modelId="{64B63FEE-6F4E-43FC-9FF7-FDA4D257D679}" type="presParOf" srcId="{F2EF685D-8EAD-4626-870B-FB2A4B575289}" destId="{B31C2275-40A8-491C-AF05-D8A4ECB2296E}" srcOrd="0" destOrd="0" presId="urn:microsoft.com/office/officeart/2008/layout/LinedList"/>
    <dgm:cxn modelId="{A9E2DD1E-FD21-4EBE-8C30-BD1607E83D21}" type="presParOf" srcId="{F2EF685D-8EAD-4626-870B-FB2A4B575289}" destId="{EDB216E7-BF09-4246-90F9-A273B20F5A54}" srcOrd="1" destOrd="0" presId="urn:microsoft.com/office/officeart/2008/layout/LinedList"/>
    <dgm:cxn modelId="{6806EFB1-9412-4D88-8203-4D86716C5A13}" type="presParOf" srcId="{B646F54F-3BC9-4E78-9216-5DC5AD254701}" destId="{B5E74E8F-122E-40B3-93E5-1507FCA6B5E4}" srcOrd="4" destOrd="0" presId="urn:microsoft.com/office/officeart/2008/layout/LinedList"/>
    <dgm:cxn modelId="{C88900FF-80AC-485F-A1E3-54883E65E130}" type="presParOf" srcId="{B646F54F-3BC9-4E78-9216-5DC5AD254701}" destId="{F7810C39-0BDB-4A4A-A9F0-12E1B4618EDC}" srcOrd="5" destOrd="0" presId="urn:microsoft.com/office/officeart/2008/layout/LinedList"/>
    <dgm:cxn modelId="{F83E2E39-CDA1-437C-9BFA-94AF907953DB}" type="presParOf" srcId="{F7810C39-0BDB-4A4A-A9F0-12E1B4618EDC}" destId="{C348947F-ECA2-48E3-9EB5-1435F56DA13D}" srcOrd="0" destOrd="0" presId="urn:microsoft.com/office/officeart/2008/layout/LinedList"/>
    <dgm:cxn modelId="{8FBF528F-00EA-4C55-AB9A-10DD06F73E76}" type="presParOf" srcId="{F7810C39-0BDB-4A4A-A9F0-12E1B4618EDC}" destId="{9647E056-C264-47EF-87A3-E46564A65742}" srcOrd="1" destOrd="0" presId="urn:microsoft.com/office/officeart/2008/layout/LinedList"/>
    <dgm:cxn modelId="{51B5994C-5682-4C9C-81FE-6423E0760D7C}" type="presParOf" srcId="{B646F54F-3BC9-4E78-9216-5DC5AD254701}" destId="{078307BA-474B-4343-B002-77FCACDB7CF9}" srcOrd="6" destOrd="0" presId="urn:microsoft.com/office/officeart/2008/layout/LinedList"/>
    <dgm:cxn modelId="{316D8833-59F4-49FB-9029-F61825826155}" type="presParOf" srcId="{B646F54F-3BC9-4E78-9216-5DC5AD254701}" destId="{B6912059-82B2-488A-86C1-0D9A11163298}" srcOrd="7" destOrd="0" presId="urn:microsoft.com/office/officeart/2008/layout/LinedList"/>
    <dgm:cxn modelId="{EE15BC23-D3FE-4DAD-A311-BC98F676583E}" type="presParOf" srcId="{B6912059-82B2-488A-86C1-0D9A11163298}" destId="{579F375C-69A4-4950-8463-AA99431017AF}" srcOrd="0" destOrd="0" presId="urn:microsoft.com/office/officeart/2008/layout/LinedList"/>
    <dgm:cxn modelId="{0F152FE1-72A1-4DEF-825A-5864698D93FA}" type="presParOf" srcId="{B6912059-82B2-488A-86C1-0D9A11163298}" destId="{A315D5D8-DDC1-42D4-95F2-8028FD9E0E8F}" srcOrd="1" destOrd="0" presId="urn:microsoft.com/office/officeart/2008/layout/LinedList"/>
    <dgm:cxn modelId="{C013DECF-2B73-454B-AC67-DE961AA8E5B8}" type="presParOf" srcId="{B646F54F-3BC9-4E78-9216-5DC5AD254701}" destId="{252ACB95-BDA2-4523-A458-4BF18B74989C}" srcOrd="8" destOrd="0" presId="urn:microsoft.com/office/officeart/2008/layout/LinedList"/>
    <dgm:cxn modelId="{D8B8DE40-7DDC-4107-AACD-273CEC9D760A}" type="presParOf" srcId="{B646F54F-3BC9-4E78-9216-5DC5AD254701}" destId="{44723A14-AC98-40AC-B0F6-1B2AC8849FBE}" srcOrd="9" destOrd="0" presId="urn:microsoft.com/office/officeart/2008/layout/LinedList"/>
    <dgm:cxn modelId="{3ADBCE49-6BD3-4FEB-A86E-5F2FAD1F8E23}" type="presParOf" srcId="{44723A14-AC98-40AC-B0F6-1B2AC8849FBE}" destId="{C8D7E5CF-BC45-41DE-B5EE-2325ECAB38EA}" srcOrd="0" destOrd="0" presId="urn:microsoft.com/office/officeart/2008/layout/LinedList"/>
    <dgm:cxn modelId="{4A03908B-6CC9-4C78-954C-7C7DA497A249}" type="presParOf" srcId="{44723A14-AC98-40AC-B0F6-1B2AC8849FBE}" destId="{DF8C6E38-9DC6-4158-93EC-8C8675F292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9DF147-8764-4739-A044-F14E166443EF}"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27733271-6C38-49C2-B74E-48C9B8EF9023}">
      <dgm:prSet custT="1"/>
      <dgm:spPr/>
      <dgm:t>
        <a:bodyPr/>
        <a:lstStyle/>
        <a:p>
          <a:r>
            <a:rPr lang="en-US" sz="1600" dirty="0" err="1">
              <a:solidFill>
                <a:schemeClr val="accent1"/>
              </a:solidFill>
            </a:rPr>
            <a:t>PrEP</a:t>
          </a:r>
          <a:r>
            <a:rPr lang="en-US" sz="1600" dirty="0">
              <a:solidFill>
                <a:schemeClr val="accent1"/>
              </a:solidFill>
            </a:rPr>
            <a:t> uptake increased from 2018-2020: 2168 in 2018; 7505 in 2019; 14230 in 2020</a:t>
          </a:r>
        </a:p>
      </dgm:t>
    </dgm:pt>
    <dgm:pt modelId="{2602A3A1-3B82-4AEA-B4B3-055947BC2AD5}" type="parTrans" cxnId="{02637738-4965-4827-BBC3-389C550C9B97}">
      <dgm:prSet/>
      <dgm:spPr/>
      <dgm:t>
        <a:bodyPr/>
        <a:lstStyle/>
        <a:p>
          <a:endParaRPr lang="en-US" sz="1600">
            <a:solidFill>
              <a:schemeClr val="accent1"/>
            </a:solidFill>
          </a:endParaRPr>
        </a:p>
      </dgm:t>
    </dgm:pt>
    <dgm:pt modelId="{57021895-9E11-44E0-B4D1-C021FC7ACDF3}" type="sibTrans" cxnId="{02637738-4965-4827-BBC3-389C550C9B97}">
      <dgm:prSet/>
      <dgm:spPr/>
      <dgm:t>
        <a:bodyPr/>
        <a:lstStyle/>
        <a:p>
          <a:endParaRPr lang="en-US" sz="1600">
            <a:solidFill>
              <a:schemeClr val="accent1"/>
            </a:solidFill>
          </a:endParaRPr>
        </a:p>
      </dgm:t>
    </dgm:pt>
    <dgm:pt modelId="{41A91A8D-528A-47FF-A2FE-37629DA81D9F}">
      <dgm:prSet custT="1"/>
      <dgm:spPr/>
      <dgm:t>
        <a:bodyPr/>
        <a:lstStyle/>
        <a:p>
          <a:r>
            <a:rPr lang="en-US" sz="1600" dirty="0">
              <a:solidFill>
                <a:schemeClr val="accent1"/>
              </a:solidFill>
            </a:rPr>
            <a:t>PREP uptake is still low; e.g. </a:t>
          </a:r>
          <a:r>
            <a:rPr lang="en-ZA" sz="1600" dirty="0" err="1">
              <a:solidFill>
                <a:schemeClr val="accent1"/>
              </a:solidFill>
            </a:rPr>
            <a:t>PrEP</a:t>
          </a:r>
          <a:r>
            <a:rPr lang="en-ZA" sz="1600" dirty="0">
              <a:solidFill>
                <a:schemeClr val="accent1"/>
              </a:solidFill>
            </a:rPr>
            <a:t> Coverage among HIV-negative MSM/FSW in SA is &lt;5% (Stone et al 2021)</a:t>
          </a:r>
          <a:endParaRPr lang="en-US" sz="1600" dirty="0">
            <a:solidFill>
              <a:schemeClr val="accent1"/>
            </a:solidFill>
          </a:endParaRPr>
        </a:p>
      </dgm:t>
    </dgm:pt>
    <dgm:pt modelId="{D2D74C82-43C0-40C5-883A-912F4171148C}" type="parTrans" cxnId="{59D9D571-3EC7-40E0-813F-1E0905657091}">
      <dgm:prSet/>
      <dgm:spPr/>
      <dgm:t>
        <a:bodyPr/>
        <a:lstStyle/>
        <a:p>
          <a:endParaRPr lang="en-US" sz="1600">
            <a:solidFill>
              <a:schemeClr val="accent1"/>
            </a:solidFill>
          </a:endParaRPr>
        </a:p>
      </dgm:t>
    </dgm:pt>
    <dgm:pt modelId="{187E7F38-A7B6-4B85-81BC-FAF03C500A73}" type="sibTrans" cxnId="{59D9D571-3EC7-40E0-813F-1E0905657091}">
      <dgm:prSet/>
      <dgm:spPr/>
      <dgm:t>
        <a:bodyPr/>
        <a:lstStyle/>
        <a:p>
          <a:endParaRPr lang="en-US" sz="1600">
            <a:solidFill>
              <a:schemeClr val="accent1"/>
            </a:solidFill>
          </a:endParaRPr>
        </a:p>
      </dgm:t>
    </dgm:pt>
    <dgm:pt modelId="{1507CE40-5009-4999-87CB-293F2F7E412F}">
      <dgm:prSet custT="1"/>
      <dgm:spPr/>
      <dgm:t>
        <a:bodyPr/>
        <a:lstStyle/>
        <a:p>
          <a:r>
            <a:rPr lang="en-ZA" sz="1600" dirty="0">
              <a:solidFill>
                <a:schemeClr val="accent1"/>
              </a:solidFill>
            </a:rPr>
            <a:t>SA is optimizing differentiated service delivery models  for oral </a:t>
          </a:r>
          <a:r>
            <a:rPr lang="en-ZA" sz="1600" dirty="0" err="1">
              <a:solidFill>
                <a:schemeClr val="accent1"/>
              </a:solidFill>
            </a:rPr>
            <a:t>PrEP</a:t>
          </a:r>
          <a:r>
            <a:rPr lang="en-ZA" sz="1600" dirty="0">
              <a:solidFill>
                <a:schemeClr val="accent1"/>
              </a:solidFill>
            </a:rPr>
            <a:t> to increase uptake</a:t>
          </a:r>
          <a:r>
            <a:rPr lang="en-ZA" sz="1600" i="1" dirty="0">
              <a:solidFill>
                <a:schemeClr val="accent1"/>
              </a:solidFill>
            </a:rPr>
            <a:t>“</a:t>
          </a:r>
        </a:p>
        <a:p>
          <a:r>
            <a:rPr lang="en-ZA" sz="1600" i="1" dirty="0">
              <a:solidFill>
                <a:schemeClr val="accent1"/>
              </a:solidFill>
            </a:rPr>
            <a:t>“</a:t>
          </a:r>
          <a:r>
            <a:rPr lang="en-ZA" sz="1200" i="1" dirty="0">
              <a:solidFill>
                <a:schemeClr val="accent1"/>
              </a:solidFill>
            </a:rPr>
            <a:t>a </a:t>
          </a:r>
          <a:r>
            <a:rPr lang="en-ZA" sz="1200" i="1" dirty="0" err="1">
              <a:solidFill>
                <a:schemeClr val="accent1"/>
              </a:solidFill>
            </a:rPr>
            <a:t>PrEP</a:t>
          </a:r>
          <a:r>
            <a:rPr lang="en-ZA" sz="1200" i="1" dirty="0">
              <a:solidFill>
                <a:schemeClr val="accent1"/>
              </a:solidFill>
            </a:rPr>
            <a:t> programme  for MSM recruited 84% of new </a:t>
          </a:r>
          <a:r>
            <a:rPr lang="en-ZA" sz="1200" i="1" dirty="0" err="1">
              <a:solidFill>
                <a:schemeClr val="accent1"/>
              </a:solidFill>
            </a:rPr>
            <a:t>PrEP</a:t>
          </a:r>
          <a:r>
            <a:rPr lang="en-ZA" sz="1200" i="1" dirty="0">
              <a:solidFill>
                <a:schemeClr val="accent1"/>
              </a:solidFill>
            </a:rPr>
            <a:t> users through community outreach strategies, with only 16% started in clinic settings” 5</a:t>
          </a:r>
          <a:endParaRPr lang="en-US" sz="1200" dirty="0">
            <a:solidFill>
              <a:schemeClr val="accent1"/>
            </a:solidFill>
          </a:endParaRPr>
        </a:p>
      </dgm:t>
    </dgm:pt>
    <dgm:pt modelId="{06EC63A7-C1FE-4D5F-9BD3-5F4A23C435BE}" type="parTrans" cxnId="{5A865C98-93A7-4125-A397-75C57D9DFC1B}">
      <dgm:prSet/>
      <dgm:spPr/>
      <dgm:t>
        <a:bodyPr/>
        <a:lstStyle/>
        <a:p>
          <a:endParaRPr lang="en-US" sz="1600">
            <a:solidFill>
              <a:schemeClr val="accent1"/>
            </a:solidFill>
          </a:endParaRPr>
        </a:p>
      </dgm:t>
    </dgm:pt>
    <dgm:pt modelId="{58088EDE-A4A7-481C-AD70-281E776230EB}" type="sibTrans" cxnId="{5A865C98-93A7-4125-A397-75C57D9DFC1B}">
      <dgm:prSet/>
      <dgm:spPr/>
      <dgm:t>
        <a:bodyPr/>
        <a:lstStyle/>
        <a:p>
          <a:endParaRPr lang="en-US" sz="1600">
            <a:solidFill>
              <a:schemeClr val="accent1"/>
            </a:solidFill>
          </a:endParaRPr>
        </a:p>
      </dgm:t>
    </dgm:pt>
    <dgm:pt modelId="{CFE50597-FF29-439A-AB2E-ECB4034E83C6}">
      <dgm:prSet custT="1"/>
      <dgm:spPr/>
      <dgm:t>
        <a:bodyPr/>
        <a:lstStyle/>
        <a:p>
          <a:r>
            <a:rPr lang="en-ZA" sz="1600" dirty="0">
              <a:solidFill>
                <a:schemeClr val="accent1"/>
              </a:solidFill>
            </a:rPr>
            <a:t>There are limited domestic resources for </a:t>
          </a:r>
          <a:r>
            <a:rPr lang="en-ZA" sz="1600" dirty="0" err="1">
              <a:solidFill>
                <a:schemeClr val="accent1"/>
              </a:solidFill>
            </a:rPr>
            <a:t>PrEP</a:t>
          </a:r>
          <a:r>
            <a:rPr lang="en-ZA" sz="1600" dirty="0">
              <a:solidFill>
                <a:schemeClr val="accent1"/>
              </a:solidFill>
            </a:rPr>
            <a:t> – it is mainly funded by international entities. Strengthening  local resources is needed for sustainability of epidemic response </a:t>
          </a:r>
          <a:endParaRPr lang="en-US" sz="1600" dirty="0">
            <a:solidFill>
              <a:schemeClr val="accent1"/>
            </a:solidFill>
          </a:endParaRPr>
        </a:p>
      </dgm:t>
    </dgm:pt>
    <dgm:pt modelId="{7E8250DA-71FE-4FF1-B34E-7FDD4E614C2D}" type="parTrans" cxnId="{810D294D-0087-4DB4-932A-681E2FFB1F3E}">
      <dgm:prSet/>
      <dgm:spPr/>
      <dgm:t>
        <a:bodyPr/>
        <a:lstStyle/>
        <a:p>
          <a:endParaRPr lang="en-US" sz="1600">
            <a:solidFill>
              <a:schemeClr val="accent1"/>
            </a:solidFill>
          </a:endParaRPr>
        </a:p>
      </dgm:t>
    </dgm:pt>
    <dgm:pt modelId="{DDA991E8-C262-483D-8663-3A53090A6826}" type="sibTrans" cxnId="{810D294D-0087-4DB4-932A-681E2FFB1F3E}">
      <dgm:prSet/>
      <dgm:spPr/>
      <dgm:t>
        <a:bodyPr/>
        <a:lstStyle/>
        <a:p>
          <a:endParaRPr lang="en-US" sz="1600">
            <a:solidFill>
              <a:schemeClr val="accent1"/>
            </a:solidFill>
          </a:endParaRPr>
        </a:p>
      </dgm:t>
    </dgm:pt>
    <dgm:pt modelId="{054C76CC-B370-4DEE-9458-EE1C67A9917A}">
      <dgm:prSet custT="1"/>
      <dgm:spPr/>
      <dgm:t>
        <a:bodyPr/>
        <a:lstStyle/>
        <a:p>
          <a:r>
            <a:rPr lang="en-ZA" sz="1600" dirty="0">
              <a:solidFill>
                <a:schemeClr val="accent1"/>
              </a:solidFill>
            </a:rPr>
            <a:t>“High out-of-pocket costs of </a:t>
          </a:r>
          <a:r>
            <a:rPr lang="en-ZA" sz="1600" dirty="0" err="1">
              <a:solidFill>
                <a:schemeClr val="accent1"/>
              </a:solidFill>
            </a:rPr>
            <a:t>PrEP</a:t>
          </a:r>
          <a:r>
            <a:rPr lang="en-ZA" sz="1600" dirty="0">
              <a:solidFill>
                <a:schemeClr val="accent1"/>
              </a:solidFill>
            </a:rPr>
            <a:t> services serve as a barrier for some populations to have access as these are not widely available at all HIV treatment sites”</a:t>
          </a:r>
          <a:endParaRPr lang="en-US" sz="1600" dirty="0">
            <a:solidFill>
              <a:schemeClr val="accent1"/>
            </a:solidFill>
          </a:endParaRPr>
        </a:p>
      </dgm:t>
    </dgm:pt>
    <dgm:pt modelId="{60BBAC09-B5AF-4A45-AF61-A89B8BC06792}" type="parTrans" cxnId="{3094A8B9-65A6-46FC-A6E1-038EBDC517D0}">
      <dgm:prSet/>
      <dgm:spPr/>
      <dgm:t>
        <a:bodyPr/>
        <a:lstStyle/>
        <a:p>
          <a:endParaRPr lang="en-US" sz="1600">
            <a:solidFill>
              <a:schemeClr val="accent1"/>
            </a:solidFill>
          </a:endParaRPr>
        </a:p>
      </dgm:t>
    </dgm:pt>
    <dgm:pt modelId="{B61E535C-7BCC-4388-B221-9A6B824AE58E}" type="sibTrans" cxnId="{3094A8B9-65A6-46FC-A6E1-038EBDC517D0}">
      <dgm:prSet/>
      <dgm:spPr/>
      <dgm:t>
        <a:bodyPr/>
        <a:lstStyle/>
        <a:p>
          <a:endParaRPr lang="en-US" sz="1600">
            <a:solidFill>
              <a:schemeClr val="accent1"/>
            </a:solidFill>
          </a:endParaRPr>
        </a:p>
      </dgm:t>
    </dgm:pt>
    <dgm:pt modelId="{51A8DFF0-4F35-443A-8928-090899A4E71E}" type="pres">
      <dgm:prSet presAssocID="{F89DF147-8764-4739-A044-F14E166443EF}" presName="vert0" presStyleCnt="0">
        <dgm:presLayoutVars>
          <dgm:dir/>
          <dgm:animOne val="branch"/>
          <dgm:animLvl val="lvl"/>
        </dgm:presLayoutVars>
      </dgm:prSet>
      <dgm:spPr/>
    </dgm:pt>
    <dgm:pt modelId="{3650EBA5-5443-4840-9541-0C386EA27625}" type="pres">
      <dgm:prSet presAssocID="{27733271-6C38-49C2-B74E-48C9B8EF9023}" presName="thickLine" presStyleLbl="alignNode1" presStyleIdx="0" presStyleCnt="5"/>
      <dgm:spPr/>
    </dgm:pt>
    <dgm:pt modelId="{59FCDAE9-331D-4146-805F-CB90C84F8293}" type="pres">
      <dgm:prSet presAssocID="{27733271-6C38-49C2-B74E-48C9B8EF9023}" presName="horz1" presStyleCnt="0"/>
      <dgm:spPr/>
    </dgm:pt>
    <dgm:pt modelId="{C9CAC00A-6138-41B3-92E8-224DB1CFD946}" type="pres">
      <dgm:prSet presAssocID="{27733271-6C38-49C2-B74E-48C9B8EF9023}" presName="tx1" presStyleLbl="revTx" presStyleIdx="0" presStyleCnt="5"/>
      <dgm:spPr/>
    </dgm:pt>
    <dgm:pt modelId="{99C972CB-292B-4DB5-80F7-8498BA29D04F}" type="pres">
      <dgm:prSet presAssocID="{27733271-6C38-49C2-B74E-48C9B8EF9023}" presName="vert1" presStyleCnt="0"/>
      <dgm:spPr/>
    </dgm:pt>
    <dgm:pt modelId="{4BCC1163-271E-4196-9A98-7F779408CBA3}" type="pres">
      <dgm:prSet presAssocID="{41A91A8D-528A-47FF-A2FE-37629DA81D9F}" presName="thickLine" presStyleLbl="alignNode1" presStyleIdx="1" presStyleCnt="5"/>
      <dgm:spPr/>
    </dgm:pt>
    <dgm:pt modelId="{9376AEF6-5E65-4C96-B00C-0CFF3FDF81F5}" type="pres">
      <dgm:prSet presAssocID="{41A91A8D-528A-47FF-A2FE-37629DA81D9F}" presName="horz1" presStyleCnt="0"/>
      <dgm:spPr/>
    </dgm:pt>
    <dgm:pt modelId="{81B13747-0A50-4227-A6BE-9AD2194B0832}" type="pres">
      <dgm:prSet presAssocID="{41A91A8D-528A-47FF-A2FE-37629DA81D9F}" presName="tx1" presStyleLbl="revTx" presStyleIdx="1" presStyleCnt="5"/>
      <dgm:spPr/>
    </dgm:pt>
    <dgm:pt modelId="{66768441-4443-4316-A328-1F5B954A71F4}" type="pres">
      <dgm:prSet presAssocID="{41A91A8D-528A-47FF-A2FE-37629DA81D9F}" presName="vert1" presStyleCnt="0"/>
      <dgm:spPr/>
    </dgm:pt>
    <dgm:pt modelId="{B83B1384-BB9C-41A3-9954-48C48548EBD5}" type="pres">
      <dgm:prSet presAssocID="{1507CE40-5009-4999-87CB-293F2F7E412F}" presName="thickLine" presStyleLbl="alignNode1" presStyleIdx="2" presStyleCnt="5"/>
      <dgm:spPr/>
    </dgm:pt>
    <dgm:pt modelId="{55ACD30E-B89D-457A-92B7-7C7191E1B3AD}" type="pres">
      <dgm:prSet presAssocID="{1507CE40-5009-4999-87CB-293F2F7E412F}" presName="horz1" presStyleCnt="0"/>
      <dgm:spPr/>
    </dgm:pt>
    <dgm:pt modelId="{A37425C3-4D69-460D-89A7-6E79AF3F2A8F}" type="pres">
      <dgm:prSet presAssocID="{1507CE40-5009-4999-87CB-293F2F7E412F}" presName="tx1" presStyleLbl="revTx" presStyleIdx="2" presStyleCnt="5"/>
      <dgm:spPr/>
    </dgm:pt>
    <dgm:pt modelId="{A683D408-163B-4B1E-B4FE-94D05815A3AF}" type="pres">
      <dgm:prSet presAssocID="{1507CE40-5009-4999-87CB-293F2F7E412F}" presName="vert1" presStyleCnt="0"/>
      <dgm:spPr/>
    </dgm:pt>
    <dgm:pt modelId="{7629D14C-464B-4FBB-9D09-E617E8AAAFF2}" type="pres">
      <dgm:prSet presAssocID="{CFE50597-FF29-439A-AB2E-ECB4034E83C6}" presName="thickLine" presStyleLbl="alignNode1" presStyleIdx="3" presStyleCnt="5"/>
      <dgm:spPr/>
    </dgm:pt>
    <dgm:pt modelId="{524CE082-6097-4488-AA8C-05924B3B2D9B}" type="pres">
      <dgm:prSet presAssocID="{CFE50597-FF29-439A-AB2E-ECB4034E83C6}" presName="horz1" presStyleCnt="0"/>
      <dgm:spPr/>
    </dgm:pt>
    <dgm:pt modelId="{983E2F17-4745-4E8E-AE56-6A75F62645F5}" type="pres">
      <dgm:prSet presAssocID="{CFE50597-FF29-439A-AB2E-ECB4034E83C6}" presName="tx1" presStyleLbl="revTx" presStyleIdx="3" presStyleCnt="5"/>
      <dgm:spPr/>
    </dgm:pt>
    <dgm:pt modelId="{84D2D8B6-29FE-4956-AA19-1DF1CA52AA74}" type="pres">
      <dgm:prSet presAssocID="{CFE50597-FF29-439A-AB2E-ECB4034E83C6}" presName="vert1" presStyleCnt="0"/>
      <dgm:spPr/>
    </dgm:pt>
    <dgm:pt modelId="{4892D450-A1A9-4EF9-8D55-A659D8A1DAA1}" type="pres">
      <dgm:prSet presAssocID="{054C76CC-B370-4DEE-9458-EE1C67A9917A}" presName="thickLine" presStyleLbl="alignNode1" presStyleIdx="4" presStyleCnt="5"/>
      <dgm:spPr/>
    </dgm:pt>
    <dgm:pt modelId="{FA83D966-FABC-45B7-B566-E81163D4D49E}" type="pres">
      <dgm:prSet presAssocID="{054C76CC-B370-4DEE-9458-EE1C67A9917A}" presName="horz1" presStyleCnt="0"/>
      <dgm:spPr/>
    </dgm:pt>
    <dgm:pt modelId="{C2B24362-9A85-4757-8AE4-86C74E23BC72}" type="pres">
      <dgm:prSet presAssocID="{054C76CC-B370-4DEE-9458-EE1C67A9917A}" presName="tx1" presStyleLbl="revTx" presStyleIdx="4" presStyleCnt="5"/>
      <dgm:spPr/>
    </dgm:pt>
    <dgm:pt modelId="{EAA97E0B-8C2B-48AE-82AF-EC5B2E3FEA92}" type="pres">
      <dgm:prSet presAssocID="{054C76CC-B370-4DEE-9458-EE1C67A9917A}" presName="vert1" presStyleCnt="0"/>
      <dgm:spPr/>
    </dgm:pt>
  </dgm:ptLst>
  <dgm:cxnLst>
    <dgm:cxn modelId="{6ACB9D25-DA44-43C5-8132-EF7A1A2736F3}" type="presOf" srcId="{1507CE40-5009-4999-87CB-293F2F7E412F}" destId="{A37425C3-4D69-460D-89A7-6E79AF3F2A8F}" srcOrd="0" destOrd="0" presId="urn:microsoft.com/office/officeart/2008/layout/LinedList"/>
    <dgm:cxn modelId="{68A45428-7C5D-4D08-9E42-D72FA958626B}" type="presOf" srcId="{41A91A8D-528A-47FF-A2FE-37629DA81D9F}" destId="{81B13747-0A50-4227-A6BE-9AD2194B0832}" srcOrd="0" destOrd="0" presId="urn:microsoft.com/office/officeart/2008/layout/LinedList"/>
    <dgm:cxn modelId="{02637738-4965-4827-BBC3-389C550C9B97}" srcId="{F89DF147-8764-4739-A044-F14E166443EF}" destId="{27733271-6C38-49C2-B74E-48C9B8EF9023}" srcOrd="0" destOrd="0" parTransId="{2602A3A1-3B82-4AEA-B4B3-055947BC2AD5}" sibTransId="{57021895-9E11-44E0-B4D1-C021FC7ACDF3}"/>
    <dgm:cxn modelId="{0EADB93D-61D1-40EE-8FE2-9C14B608F503}" type="presOf" srcId="{CFE50597-FF29-439A-AB2E-ECB4034E83C6}" destId="{983E2F17-4745-4E8E-AE56-6A75F62645F5}" srcOrd="0" destOrd="0" presId="urn:microsoft.com/office/officeart/2008/layout/LinedList"/>
    <dgm:cxn modelId="{97A5433F-DCDB-4A6E-B756-6968732315C5}" type="presOf" srcId="{27733271-6C38-49C2-B74E-48C9B8EF9023}" destId="{C9CAC00A-6138-41B3-92E8-224DB1CFD946}" srcOrd="0" destOrd="0" presId="urn:microsoft.com/office/officeart/2008/layout/LinedList"/>
    <dgm:cxn modelId="{810D294D-0087-4DB4-932A-681E2FFB1F3E}" srcId="{F89DF147-8764-4739-A044-F14E166443EF}" destId="{CFE50597-FF29-439A-AB2E-ECB4034E83C6}" srcOrd="3" destOrd="0" parTransId="{7E8250DA-71FE-4FF1-B34E-7FDD4E614C2D}" sibTransId="{DDA991E8-C262-483D-8663-3A53090A6826}"/>
    <dgm:cxn modelId="{59D9D571-3EC7-40E0-813F-1E0905657091}" srcId="{F89DF147-8764-4739-A044-F14E166443EF}" destId="{41A91A8D-528A-47FF-A2FE-37629DA81D9F}" srcOrd="1" destOrd="0" parTransId="{D2D74C82-43C0-40C5-883A-912F4171148C}" sibTransId="{187E7F38-A7B6-4B85-81BC-FAF03C500A73}"/>
    <dgm:cxn modelId="{5A865C98-93A7-4125-A397-75C57D9DFC1B}" srcId="{F89DF147-8764-4739-A044-F14E166443EF}" destId="{1507CE40-5009-4999-87CB-293F2F7E412F}" srcOrd="2" destOrd="0" parTransId="{06EC63A7-C1FE-4D5F-9BD3-5F4A23C435BE}" sibTransId="{58088EDE-A4A7-481C-AD70-281E776230EB}"/>
    <dgm:cxn modelId="{E5BD63A3-DBB1-4547-95AF-6C39A50EC610}" type="presOf" srcId="{F89DF147-8764-4739-A044-F14E166443EF}" destId="{51A8DFF0-4F35-443A-8928-090899A4E71E}" srcOrd="0" destOrd="0" presId="urn:microsoft.com/office/officeart/2008/layout/LinedList"/>
    <dgm:cxn modelId="{3094A8B9-65A6-46FC-A6E1-038EBDC517D0}" srcId="{F89DF147-8764-4739-A044-F14E166443EF}" destId="{054C76CC-B370-4DEE-9458-EE1C67A9917A}" srcOrd="4" destOrd="0" parTransId="{60BBAC09-B5AF-4A45-AF61-A89B8BC06792}" sibTransId="{B61E535C-7BCC-4388-B221-9A6B824AE58E}"/>
    <dgm:cxn modelId="{862183CE-BD40-4DAB-9F64-C5E5FDA41412}" type="presOf" srcId="{054C76CC-B370-4DEE-9458-EE1C67A9917A}" destId="{C2B24362-9A85-4757-8AE4-86C74E23BC72}" srcOrd="0" destOrd="0" presId="urn:microsoft.com/office/officeart/2008/layout/LinedList"/>
    <dgm:cxn modelId="{4DF45A91-A956-45A1-86A0-E6C3E8813EA7}" type="presParOf" srcId="{51A8DFF0-4F35-443A-8928-090899A4E71E}" destId="{3650EBA5-5443-4840-9541-0C386EA27625}" srcOrd="0" destOrd="0" presId="urn:microsoft.com/office/officeart/2008/layout/LinedList"/>
    <dgm:cxn modelId="{D70C225F-EBBD-46D6-8087-2C28D8815D21}" type="presParOf" srcId="{51A8DFF0-4F35-443A-8928-090899A4E71E}" destId="{59FCDAE9-331D-4146-805F-CB90C84F8293}" srcOrd="1" destOrd="0" presId="urn:microsoft.com/office/officeart/2008/layout/LinedList"/>
    <dgm:cxn modelId="{8DA549A7-D60B-4541-A273-B98BDD67A3A9}" type="presParOf" srcId="{59FCDAE9-331D-4146-805F-CB90C84F8293}" destId="{C9CAC00A-6138-41B3-92E8-224DB1CFD946}" srcOrd="0" destOrd="0" presId="urn:microsoft.com/office/officeart/2008/layout/LinedList"/>
    <dgm:cxn modelId="{08027579-46A3-45FD-9B8D-CCA0A1D2B6CB}" type="presParOf" srcId="{59FCDAE9-331D-4146-805F-CB90C84F8293}" destId="{99C972CB-292B-4DB5-80F7-8498BA29D04F}" srcOrd="1" destOrd="0" presId="urn:microsoft.com/office/officeart/2008/layout/LinedList"/>
    <dgm:cxn modelId="{CCDF4302-818D-4911-8454-8991285E27E5}" type="presParOf" srcId="{51A8DFF0-4F35-443A-8928-090899A4E71E}" destId="{4BCC1163-271E-4196-9A98-7F779408CBA3}" srcOrd="2" destOrd="0" presId="urn:microsoft.com/office/officeart/2008/layout/LinedList"/>
    <dgm:cxn modelId="{7A487414-4D33-4A8C-A353-26B1BA5FA778}" type="presParOf" srcId="{51A8DFF0-4F35-443A-8928-090899A4E71E}" destId="{9376AEF6-5E65-4C96-B00C-0CFF3FDF81F5}" srcOrd="3" destOrd="0" presId="urn:microsoft.com/office/officeart/2008/layout/LinedList"/>
    <dgm:cxn modelId="{EC0DD0D6-19D0-4FF6-A3FE-970B601A3984}" type="presParOf" srcId="{9376AEF6-5E65-4C96-B00C-0CFF3FDF81F5}" destId="{81B13747-0A50-4227-A6BE-9AD2194B0832}" srcOrd="0" destOrd="0" presId="urn:microsoft.com/office/officeart/2008/layout/LinedList"/>
    <dgm:cxn modelId="{E5B84E77-9F8E-4D0C-B4D1-5E8B2BB0CA35}" type="presParOf" srcId="{9376AEF6-5E65-4C96-B00C-0CFF3FDF81F5}" destId="{66768441-4443-4316-A328-1F5B954A71F4}" srcOrd="1" destOrd="0" presId="urn:microsoft.com/office/officeart/2008/layout/LinedList"/>
    <dgm:cxn modelId="{083B07F7-602C-47A4-962B-EDBB5D78AC09}" type="presParOf" srcId="{51A8DFF0-4F35-443A-8928-090899A4E71E}" destId="{B83B1384-BB9C-41A3-9954-48C48548EBD5}" srcOrd="4" destOrd="0" presId="urn:microsoft.com/office/officeart/2008/layout/LinedList"/>
    <dgm:cxn modelId="{83C68BFB-E950-4B6D-B22F-B5AA6C84E493}" type="presParOf" srcId="{51A8DFF0-4F35-443A-8928-090899A4E71E}" destId="{55ACD30E-B89D-457A-92B7-7C7191E1B3AD}" srcOrd="5" destOrd="0" presId="urn:microsoft.com/office/officeart/2008/layout/LinedList"/>
    <dgm:cxn modelId="{4425839F-B55B-4734-9CF7-7CF0AC2B2908}" type="presParOf" srcId="{55ACD30E-B89D-457A-92B7-7C7191E1B3AD}" destId="{A37425C3-4D69-460D-89A7-6E79AF3F2A8F}" srcOrd="0" destOrd="0" presId="urn:microsoft.com/office/officeart/2008/layout/LinedList"/>
    <dgm:cxn modelId="{C713A49F-6B06-468F-AE38-284EE3C6750C}" type="presParOf" srcId="{55ACD30E-B89D-457A-92B7-7C7191E1B3AD}" destId="{A683D408-163B-4B1E-B4FE-94D05815A3AF}" srcOrd="1" destOrd="0" presId="urn:microsoft.com/office/officeart/2008/layout/LinedList"/>
    <dgm:cxn modelId="{91997D2F-8DEB-4178-96FF-992CA0AC2827}" type="presParOf" srcId="{51A8DFF0-4F35-443A-8928-090899A4E71E}" destId="{7629D14C-464B-4FBB-9D09-E617E8AAAFF2}" srcOrd="6" destOrd="0" presId="urn:microsoft.com/office/officeart/2008/layout/LinedList"/>
    <dgm:cxn modelId="{029D4360-D2B3-4116-A340-823FBFF0DC63}" type="presParOf" srcId="{51A8DFF0-4F35-443A-8928-090899A4E71E}" destId="{524CE082-6097-4488-AA8C-05924B3B2D9B}" srcOrd="7" destOrd="0" presId="urn:microsoft.com/office/officeart/2008/layout/LinedList"/>
    <dgm:cxn modelId="{2CE0CDD7-5976-45CE-884D-3B97D223032D}" type="presParOf" srcId="{524CE082-6097-4488-AA8C-05924B3B2D9B}" destId="{983E2F17-4745-4E8E-AE56-6A75F62645F5}" srcOrd="0" destOrd="0" presId="urn:microsoft.com/office/officeart/2008/layout/LinedList"/>
    <dgm:cxn modelId="{7DF495E1-6494-44B1-A27F-9BAE9394C2DD}" type="presParOf" srcId="{524CE082-6097-4488-AA8C-05924B3B2D9B}" destId="{84D2D8B6-29FE-4956-AA19-1DF1CA52AA74}" srcOrd="1" destOrd="0" presId="urn:microsoft.com/office/officeart/2008/layout/LinedList"/>
    <dgm:cxn modelId="{E9A3A67A-F037-4A9C-9369-92532EFA0532}" type="presParOf" srcId="{51A8DFF0-4F35-443A-8928-090899A4E71E}" destId="{4892D450-A1A9-4EF9-8D55-A659D8A1DAA1}" srcOrd="8" destOrd="0" presId="urn:microsoft.com/office/officeart/2008/layout/LinedList"/>
    <dgm:cxn modelId="{61D28D3E-59AF-4391-BDB4-7573A0ED45AF}" type="presParOf" srcId="{51A8DFF0-4F35-443A-8928-090899A4E71E}" destId="{FA83D966-FABC-45B7-B566-E81163D4D49E}" srcOrd="9" destOrd="0" presId="urn:microsoft.com/office/officeart/2008/layout/LinedList"/>
    <dgm:cxn modelId="{1574EC63-25C1-432E-8523-FF13B678E73B}" type="presParOf" srcId="{FA83D966-FABC-45B7-B566-E81163D4D49E}" destId="{C2B24362-9A85-4757-8AE4-86C74E23BC72}" srcOrd="0" destOrd="0" presId="urn:microsoft.com/office/officeart/2008/layout/LinedList"/>
    <dgm:cxn modelId="{27B5ACCA-ACAA-48CE-AE1A-1771C64A319E}" type="presParOf" srcId="{FA83D966-FABC-45B7-B566-E81163D4D49E}" destId="{EAA97E0B-8C2B-48AE-82AF-EC5B2E3FEA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EA735-F421-41AC-9A4F-BD3A040B93F7}">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5AAB51-6383-4F5E-A288-9C1CA8791CEE}">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This presentation </a:t>
          </a:r>
          <a:r>
            <a:rPr lang="en-ZA" sz="1600" b="1" kern="1200" dirty="0">
              <a:solidFill>
                <a:schemeClr val="accent1"/>
              </a:solidFill>
            </a:rPr>
            <a:t>draws on most recent evidence </a:t>
          </a:r>
          <a:r>
            <a:rPr lang="en-ZA" sz="1600" b="0" kern="1200" dirty="0">
              <a:solidFill>
                <a:schemeClr val="accent1"/>
              </a:solidFill>
            </a:rPr>
            <a:t>about the SA HIV epidemic and status of the response</a:t>
          </a:r>
          <a:endParaRPr lang="en-US" sz="1600" kern="1200" dirty="0">
            <a:solidFill>
              <a:schemeClr val="accent1"/>
            </a:solidFill>
          </a:endParaRPr>
        </a:p>
      </dsp:txBody>
      <dsp:txXfrm>
        <a:off x="0" y="703"/>
        <a:ext cx="5437187" cy="1151608"/>
      </dsp:txXfrm>
    </dsp:sp>
    <dsp:sp modelId="{719AE5FA-3C46-44E2-A7F3-809D5F543037}">
      <dsp:nvSpPr>
        <dsp:cNvPr id="0" name=""/>
        <dsp:cNvSpPr/>
      </dsp:nvSpPr>
      <dsp:spPr>
        <a:xfrm>
          <a:off x="0" y="115231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635525-A1D9-4022-9B19-313FF4B608D5}">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The evidence was </a:t>
          </a:r>
          <a:r>
            <a:rPr lang="en-ZA" sz="1600" b="1" kern="1200" dirty="0">
              <a:solidFill>
                <a:schemeClr val="accent1"/>
              </a:solidFill>
            </a:rPr>
            <a:t>consolidated by SANAC which leads coordination, implementation and monitoring </a:t>
          </a:r>
          <a:r>
            <a:rPr lang="en-ZA" sz="1600" b="0" kern="1200" dirty="0">
              <a:solidFill>
                <a:schemeClr val="accent1"/>
              </a:solidFill>
            </a:rPr>
            <a:t>of country’s HIV response</a:t>
          </a:r>
          <a:endParaRPr lang="en-US" sz="1600" kern="1200" dirty="0">
            <a:solidFill>
              <a:schemeClr val="accent1"/>
            </a:solidFill>
          </a:endParaRPr>
        </a:p>
      </dsp:txBody>
      <dsp:txXfrm>
        <a:off x="0" y="1152311"/>
        <a:ext cx="5437187" cy="1151608"/>
      </dsp:txXfrm>
    </dsp:sp>
    <dsp:sp modelId="{42BFB8B2-C082-4623-96D3-6B90042C28EF}">
      <dsp:nvSpPr>
        <dsp:cNvPr id="0" name=""/>
        <dsp:cNvSpPr/>
      </dsp:nvSpPr>
      <dsp:spPr>
        <a:xfrm>
          <a:off x="0" y="230392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0BF18FE-53D4-418B-9985-371C3C8B0F3A}">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SANAC is guided by </a:t>
          </a:r>
          <a:r>
            <a:rPr lang="en-ZA" sz="1600" b="1" kern="1200" dirty="0">
              <a:solidFill>
                <a:schemeClr val="accent1"/>
              </a:solidFill>
            </a:rPr>
            <a:t>SA NSP for </a:t>
          </a:r>
          <a:r>
            <a:rPr lang="en-GB" sz="1600" b="1" kern="1200" dirty="0">
              <a:solidFill>
                <a:schemeClr val="accent1"/>
              </a:solidFill>
            </a:rPr>
            <a:t>HIV,TB, and STIs, 2017-2022</a:t>
          </a:r>
          <a:r>
            <a:rPr lang="en-GB" sz="1600" kern="1200" dirty="0">
              <a:solidFill>
                <a:schemeClr val="accent1"/>
              </a:solidFill>
            </a:rPr>
            <a:t>, a</a:t>
          </a:r>
          <a:r>
            <a:rPr lang="en-ZA" sz="1600" kern="1200" dirty="0">
              <a:solidFill>
                <a:schemeClr val="accent1"/>
              </a:solidFill>
            </a:rPr>
            <a:t> strategy that guides AIDS Response and has been reviewed in last 2 years </a:t>
          </a:r>
          <a:endParaRPr lang="en-US" sz="1600" kern="1200" dirty="0">
            <a:solidFill>
              <a:schemeClr val="accent1"/>
            </a:solidFill>
          </a:endParaRPr>
        </a:p>
      </dsp:txBody>
      <dsp:txXfrm>
        <a:off x="0" y="2303920"/>
        <a:ext cx="5437187" cy="1151608"/>
      </dsp:txXfrm>
    </dsp:sp>
    <dsp:sp modelId="{C455A48B-D329-4311-8984-C5848B623746}">
      <dsp:nvSpPr>
        <dsp:cNvPr id="0" name=""/>
        <dsp:cNvSpPr/>
      </dsp:nvSpPr>
      <dsp:spPr>
        <a:xfrm>
          <a:off x="0" y="345552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9D70B9-E8D9-431A-AAC3-11415B3EF391}">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a:solidFill>
                <a:schemeClr val="accent1"/>
              </a:solidFill>
            </a:rPr>
            <a:t>The sources used </a:t>
          </a:r>
          <a:r>
            <a:rPr lang="en-ZA" sz="1600" b="1" kern="1200">
              <a:solidFill>
                <a:schemeClr val="accent1"/>
              </a:solidFill>
            </a:rPr>
            <a:t>incorporate inputs from multi-sectoral process,i.e. </a:t>
          </a:r>
          <a:r>
            <a:rPr lang="en-ZA" sz="1600" b="0" kern="1200">
              <a:solidFill>
                <a:schemeClr val="accent1"/>
              </a:solidFill>
            </a:rPr>
            <a:t>government, NGOs, CBOs, CSOs</a:t>
          </a:r>
          <a:endParaRPr lang="en-US" sz="1600" kern="1200">
            <a:solidFill>
              <a:schemeClr val="accent1"/>
            </a:solidFill>
          </a:endParaRPr>
        </a:p>
      </dsp:txBody>
      <dsp:txXfrm>
        <a:off x="0" y="3455529"/>
        <a:ext cx="5437187" cy="1151608"/>
      </dsp:txXfrm>
    </dsp:sp>
    <dsp:sp modelId="{90BCE763-DE43-425F-B75A-10A28E4BE802}">
      <dsp:nvSpPr>
        <dsp:cNvPr id="0" name=""/>
        <dsp:cNvSpPr/>
      </dsp:nvSpPr>
      <dsp:spPr>
        <a:xfrm>
          <a:off x="0" y="460713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7827BB4-3A30-4BFB-9EC0-58EA90915532}">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In addition, consultations were made with </a:t>
          </a:r>
          <a:r>
            <a:rPr lang="en-ZA" sz="1600" b="1" kern="1200" dirty="0">
              <a:solidFill>
                <a:schemeClr val="accent1"/>
              </a:solidFill>
            </a:rPr>
            <a:t>SANAC Technical Leads:</a:t>
          </a:r>
          <a:r>
            <a:rPr lang="en-ZA" sz="1600" b="0" kern="1200" dirty="0">
              <a:solidFill>
                <a:schemeClr val="accent1"/>
              </a:solidFill>
            </a:rPr>
            <a:t> </a:t>
          </a:r>
        </a:p>
        <a:p>
          <a:pPr marL="0" lvl="0" indent="0" algn="l" defTabSz="711200">
            <a:lnSpc>
              <a:spcPct val="90000"/>
            </a:lnSpc>
            <a:spcBef>
              <a:spcPct val="0"/>
            </a:spcBef>
            <a:spcAft>
              <a:spcPct val="35000"/>
            </a:spcAft>
            <a:buNone/>
          </a:pPr>
          <a:r>
            <a:rPr lang="en-ZA" sz="1600" b="0" kern="1200" dirty="0">
              <a:solidFill>
                <a:schemeClr val="accent1"/>
              </a:solidFill>
            </a:rPr>
            <a:t>Human Rights,  M&amp;E, &amp; Key Populations</a:t>
          </a:r>
          <a:endParaRPr lang="en-US" sz="1600" kern="1200" dirty="0">
            <a:solidFill>
              <a:schemeClr val="accent1"/>
            </a:solidFill>
          </a:endParaRPr>
        </a:p>
      </dsp:txBody>
      <dsp:txXfrm>
        <a:off x="0" y="4607138"/>
        <a:ext cx="5437187" cy="11516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032E-6539-413B-900E-923E60E8EF78}">
      <dsp:nvSpPr>
        <dsp:cNvPr id="0" name=""/>
        <dsp:cNvSpPr/>
      </dsp:nvSpPr>
      <dsp:spPr>
        <a:xfrm>
          <a:off x="0" y="2812"/>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18428B-0225-45DF-862E-97CED278E8FF}">
      <dsp:nvSpPr>
        <dsp:cNvPr id="0" name=""/>
        <dsp:cNvSpPr/>
      </dsp:nvSpPr>
      <dsp:spPr>
        <a:xfrm>
          <a:off x="0" y="2812"/>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There is </a:t>
          </a:r>
          <a:r>
            <a:rPr lang="en-US" sz="1600" b="1" kern="1200" dirty="0">
              <a:solidFill>
                <a:schemeClr val="accent1"/>
              </a:solidFill>
            </a:rPr>
            <a:t>NSP on GBV and Femicide 2020-2030 </a:t>
          </a:r>
          <a:r>
            <a:rPr lang="en-US" sz="1600" b="0" kern="1200" dirty="0">
              <a:solidFill>
                <a:schemeClr val="accent1"/>
              </a:solidFill>
            </a:rPr>
            <a:t>that addresses GBV and Intimate Partner Violence</a:t>
          </a:r>
          <a:endParaRPr lang="en-US" sz="1600" kern="1200" dirty="0">
            <a:solidFill>
              <a:schemeClr val="accent1"/>
            </a:solidFill>
          </a:endParaRPr>
        </a:p>
      </dsp:txBody>
      <dsp:txXfrm>
        <a:off x="0" y="2812"/>
        <a:ext cx="5437187" cy="958970"/>
      </dsp:txXfrm>
    </dsp:sp>
    <dsp:sp modelId="{079CF54D-C45D-45AD-AED2-4BAAE9585BA4}">
      <dsp:nvSpPr>
        <dsp:cNvPr id="0" name=""/>
        <dsp:cNvSpPr/>
      </dsp:nvSpPr>
      <dsp:spPr>
        <a:xfrm>
          <a:off x="0" y="96178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7277ED9-6B28-4285-A297-B9F0381FACA2}">
      <dsp:nvSpPr>
        <dsp:cNvPr id="0" name=""/>
        <dsp:cNvSpPr/>
      </dsp:nvSpPr>
      <dsp:spPr>
        <a:xfrm>
          <a:off x="0" y="961783"/>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The </a:t>
          </a:r>
          <a:r>
            <a:rPr lang="en-ZA" sz="1600" b="1" kern="1200" dirty="0">
              <a:solidFill>
                <a:schemeClr val="accent1"/>
              </a:solidFill>
            </a:rPr>
            <a:t>SA NSP on HIV/TB/STIs advocates for gender transformative interventions</a:t>
          </a:r>
          <a:r>
            <a:rPr lang="en-ZA" sz="1600" b="0" kern="1200" dirty="0">
              <a:solidFill>
                <a:schemeClr val="accent1"/>
              </a:solidFill>
            </a:rPr>
            <a:t>, and </a:t>
          </a:r>
          <a:r>
            <a:rPr lang="en-ZA" sz="1600" b="1" kern="1200" dirty="0">
              <a:solidFill>
                <a:schemeClr val="accent1"/>
              </a:solidFill>
            </a:rPr>
            <a:t>intersections of GBV and HIV</a:t>
          </a:r>
          <a:endParaRPr lang="en-US" sz="1600" b="1" kern="1200" dirty="0">
            <a:solidFill>
              <a:schemeClr val="accent1"/>
            </a:solidFill>
          </a:endParaRPr>
        </a:p>
      </dsp:txBody>
      <dsp:txXfrm>
        <a:off x="0" y="961783"/>
        <a:ext cx="5437187" cy="958970"/>
      </dsp:txXfrm>
    </dsp:sp>
    <dsp:sp modelId="{C707EA66-0C4A-4E9D-A2ED-E52B1E7A7D0D}">
      <dsp:nvSpPr>
        <dsp:cNvPr id="0" name=""/>
        <dsp:cNvSpPr/>
      </dsp:nvSpPr>
      <dsp:spPr>
        <a:xfrm>
          <a:off x="0" y="1920754"/>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7F5AE4-20C7-4A18-857D-737527EC2317}">
      <dsp:nvSpPr>
        <dsp:cNvPr id="0" name=""/>
        <dsp:cNvSpPr/>
      </dsp:nvSpPr>
      <dsp:spPr>
        <a:xfrm>
          <a:off x="0" y="1920754"/>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The M&amp;E strategy assesses </a:t>
          </a:r>
          <a:r>
            <a:rPr lang="en-ZA" sz="1600" b="1" kern="1200" dirty="0">
              <a:solidFill>
                <a:schemeClr val="accent1"/>
              </a:solidFill>
            </a:rPr>
            <a:t>gender-sensitive indicators</a:t>
          </a:r>
          <a:r>
            <a:rPr lang="en-ZA" sz="1600" b="0" kern="1200" dirty="0">
              <a:solidFill>
                <a:schemeClr val="accent1"/>
              </a:solidFill>
            </a:rPr>
            <a:t> to improve understanding of gender-based inequities and inequalities</a:t>
          </a:r>
          <a:endParaRPr lang="en-US" sz="1600" kern="1200" dirty="0">
            <a:solidFill>
              <a:schemeClr val="accent1"/>
            </a:solidFill>
          </a:endParaRPr>
        </a:p>
      </dsp:txBody>
      <dsp:txXfrm>
        <a:off x="0" y="1920754"/>
        <a:ext cx="5437187" cy="958970"/>
      </dsp:txXfrm>
    </dsp:sp>
    <dsp:sp modelId="{173DE7C0-9205-4975-9D85-076F26759F0F}">
      <dsp:nvSpPr>
        <dsp:cNvPr id="0" name=""/>
        <dsp:cNvSpPr/>
      </dsp:nvSpPr>
      <dsp:spPr>
        <a:xfrm>
          <a:off x="0" y="287972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B9F2D55-ADA4-4D8F-A77C-C253832785F4}">
      <dsp:nvSpPr>
        <dsp:cNvPr id="0" name=""/>
        <dsp:cNvSpPr/>
      </dsp:nvSpPr>
      <dsp:spPr>
        <a:xfrm>
          <a:off x="0" y="2879725"/>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Media commitments </a:t>
          </a:r>
          <a:r>
            <a:rPr lang="en-US" sz="1600" b="0" kern="1200" dirty="0">
              <a:solidFill>
                <a:schemeClr val="accent1"/>
              </a:solidFill>
            </a:rPr>
            <a:t>to fight GBV, promote gender equality, gender sensitive media reporting, un-stereotyping entertainment and story-telling</a:t>
          </a:r>
          <a:endParaRPr lang="en-US" sz="1600" kern="1200" dirty="0">
            <a:solidFill>
              <a:schemeClr val="accent1"/>
            </a:solidFill>
          </a:endParaRPr>
        </a:p>
      </dsp:txBody>
      <dsp:txXfrm>
        <a:off x="0" y="2879725"/>
        <a:ext cx="5437187" cy="958970"/>
      </dsp:txXfrm>
    </dsp:sp>
    <dsp:sp modelId="{940D679E-DA6A-47D9-A54B-62F545ED4737}">
      <dsp:nvSpPr>
        <dsp:cNvPr id="0" name=""/>
        <dsp:cNvSpPr/>
      </dsp:nvSpPr>
      <dsp:spPr>
        <a:xfrm>
          <a:off x="0" y="383869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ECA3B9-2D09-4E49-A4F5-1D31946845A7}">
      <dsp:nvSpPr>
        <dsp:cNvPr id="0" name=""/>
        <dsp:cNvSpPr/>
      </dsp:nvSpPr>
      <dsp:spPr>
        <a:xfrm>
          <a:off x="0" y="3838695"/>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There are </a:t>
          </a:r>
          <a:r>
            <a:rPr lang="en-US" sz="1600" b="1" kern="1200" dirty="0">
              <a:solidFill>
                <a:schemeClr val="accent1"/>
              </a:solidFill>
            </a:rPr>
            <a:t>criminal laws prohibiting GBV </a:t>
          </a:r>
          <a:r>
            <a:rPr lang="en-US" sz="1600" b="0" kern="1200" dirty="0">
              <a:solidFill>
                <a:schemeClr val="accent1"/>
              </a:solidFill>
            </a:rPr>
            <a:t>and national protocols for educating personnel dealing with GBV/IPV </a:t>
          </a:r>
          <a:endParaRPr lang="en-US" sz="1600" kern="1200" dirty="0">
            <a:solidFill>
              <a:schemeClr val="accent1"/>
            </a:solidFill>
          </a:endParaRPr>
        </a:p>
      </dsp:txBody>
      <dsp:txXfrm>
        <a:off x="0" y="3838695"/>
        <a:ext cx="5437187" cy="958970"/>
      </dsp:txXfrm>
    </dsp:sp>
    <dsp:sp modelId="{CB30289A-B2A3-4667-8D69-2A22D5E53E62}">
      <dsp:nvSpPr>
        <dsp:cNvPr id="0" name=""/>
        <dsp:cNvSpPr/>
      </dsp:nvSpPr>
      <dsp:spPr>
        <a:xfrm>
          <a:off x="0" y="4797666"/>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CA00BFB-C3C2-4BDF-8AC4-D1E6CD8B39F0}">
      <dsp:nvSpPr>
        <dsp:cNvPr id="0" name=""/>
        <dsp:cNvSpPr/>
      </dsp:nvSpPr>
      <dsp:spPr>
        <a:xfrm>
          <a:off x="0" y="4797666"/>
          <a:ext cx="5437187"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There</a:t>
          </a:r>
          <a:r>
            <a:rPr lang="en-ZA" sz="1600" b="0" kern="1200" dirty="0">
              <a:solidFill>
                <a:schemeClr val="accent1"/>
              </a:solidFill>
            </a:rPr>
            <a:t> is </a:t>
          </a:r>
          <a:r>
            <a:rPr lang="en-ZA" sz="1600" b="1" kern="1200" dirty="0">
              <a:solidFill>
                <a:schemeClr val="accent1"/>
              </a:solidFill>
            </a:rPr>
            <a:t>dedicated budget </a:t>
          </a:r>
          <a:r>
            <a:rPr lang="en-ZA" sz="1600" b="0" kern="1200" dirty="0">
              <a:solidFill>
                <a:schemeClr val="accent1"/>
              </a:solidFill>
            </a:rPr>
            <a:t>for implementing gender transformative change </a:t>
          </a:r>
        </a:p>
        <a:p>
          <a:pPr marL="0" lvl="0" indent="0" algn="l" defTabSz="711200">
            <a:lnSpc>
              <a:spcPct val="90000"/>
            </a:lnSpc>
            <a:spcBef>
              <a:spcPct val="0"/>
            </a:spcBef>
            <a:spcAft>
              <a:spcPct val="35000"/>
            </a:spcAft>
            <a:buNone/>
          </a:pPr>
          <a:endParaRPr lang="en-US" sz="1600" kern="1200" dirty="0">
            <a:solidFill>
              <a:schemeClr val="accent1"/>
            </a:solidFill>
          </a:endParaRPr>
        </a:p>
      </dsp:txBody>
      <dsp:txXfrm>
        <a:off x="0" y="4797666"/>
        <a:ext cx="5437187" cy="958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2349-EE5A-4291-8ACD-7AFE7ADB7A7D}">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18DFEA-2BD5-415D-9F0F-9D23E03E2097}">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solidFill>
                <a:schemeClr val="accent1"/>
              </a:solidFill>
            </a:rPr>
            <a:t>The </a:t>
          </a:r>
          <a:r>
            <a:rPr lang="en-ZA" sz="1400" b="1" kern="1200" dirty="0">
              <a:solidFill>
                <a:schemeClr val="accent1"/>
              </a:solidFill>
            </a:rPr>
            <a:t>SA NSP 2017-2022 </a:t>
          </a:r>
          <a:r>
            <a:rPr lang="en-ZA" sz="1400" b="0" kern="1200" dirty="0">
              <a:solidFill>
                <a:schemeClr val="accent1"/>
              </a:solidFill>
            </a:rPr>
            <a:t>addresses stigma and discrimination – it set target to reduce internalized and externalized stigma by 50% among PLHIV by 2021</a:t>
          </a:r>
          <a:endParaRPr lang="en-US" sz="1400" kern="1200" dirty="0">
            <a:solidFill>
              <a:schemeClr val="accent1"/>
            </a:solidFill>
          </a:endParaRPr>
        </a:p>
      </dsp:txBody>
      <dsp:txXfrm>
        <a:off x="0" y="703"/>
        <a:ext cx="5437187" cy="1151608"/>
      </dsp:txXfrm>
    </dsp:sp>
    <dsp:sp modelId="{15136CFF-F4A2-4EB0-A8BA-9EA5893741F4}">
      <dsp:nvSpPr>
        <dsp:cNvPr id="0" name=""/>
        <dsp:cNvSpPr/>
      </dsp:nvSpPr>
      <dsp:spPr>
        <a:xfrm>
          <a:off x="0" y="115231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31AE76-C20F-4C28-AD30-6272CE6A8898}">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1"/>
              </a:solidFill>
            </a:rPr>
            <a:t>There are </a:t>
          </a:r>
          <a:r>
            <a:rPr lang="en-US" sz="1400" b="1" kern="1200" dirty="0">
              <a:solidFill>
                <a:schemeClr val="accent1"/>
              </a:solidFill>
            </a:rPr>
            <a:t>community-based approaches </a:t>
          </a:r>
          <a:r>
            <a:rPr lang="en-US" sz="1400" kern="1200" dirty="0">
              <a:solidFill>
                <a:schemeClr val="accent1"/>
              </a:solidFill>
            </a:rPr>
            <a:t>to reduce external stigma, i.e., HCW training, sensitization of PHCs;  education- </a:t>
          </a:r>
          <a:r>
            <a:rPr lang="en-US" sz="1400" b="0" i="0" kern="1200" baseline="0" dirty="0">
              <a:solidFill>
                <a:schemeClr val="accent1"/>
              </a:solidFill>
            </a:rPr>
            <a:t>54.1% of PLHIV had knowledge of the laws that protect PLHIV from discrimination (Stigma Index Survey)</a:t>
          </a:r>
          <a:r>
            <a:rPr lang="en-US" sz="1400" kern="1200" dirty="0">
              <a:solidFill>
                <a:schemeClr val="accent1"/>
              </a:solidFill>
            </a:rPr>
            <a:t> </a:t>
          </a:r>
        </a:p>
      </dsp:txBody>
      <dsp:txXfrm>
        <a:off x="0" y="1152311"/>
        <a:ext cx="5437187" cy="1151608"/>
      </dsp:txXfrm>
    </dsp:sp>
    <dsp:sp modelId="{C6AB8D40-F085-45B2-9D06-BC0C7BD7B12F}">
      <dsp:nvSpPr>
        <dsp:cNvPr id="0" name=""/>
        <dsp:cNvSpPr/>
      </dsp:nvSpPr>
      <dsp:spPr>
        <a:xfrm>
          <a:off x="0" y="230392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18C4473-7532-4946-9C36-01EB163160C3}">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en-ZA" sz="1400" b="0" i="0" u="none" strike="noStrike" kern="1200" cap="none" normalizeH="0" baseline="0" dirty="0">
              <a:ln>
                <a:noFill/>
              </a:ln>
              <a:solidFill>
                <a:schemeClr val="accent1"/>
              </a:solidFill>
              <a:effectLst/>
              <a:latin typeface="+mn-lt"/>
            </a:rPr>
            <a:t>Internalized stigma (26.9% of sex workers, 27.3% of bisexuals – Stigma Index Survey) is addressed through </a:t>
          </a:r>
          <a:r>
            <a:rPr kumimoji="0" lang="en-ZA" sz="1400" b="1" i="0" u="none" strike="noStrike" kern="1200" cap="none" normalizeH="0" baseline="0" dirty="0">
              <a:ln>
                <a:noFill/>
              </a:ln>
              <a:solidFill>
                <a:schemeClr val="accent1"/>
              </a:solidFill>
              <a:effectLst/>
              <a:latin typeface="+mn-lt"/>
            </a:rPr>
            <a:t>community-based approaches</a:t>
          </a:r>
          <a:r>
            <a:rPr kumimoji="0" lang="en-ZA" sz="1400" b="0" i="0" u="none" strike="noStrike" kern="1200" cap="none" normalizeH="0" baseline="0" dirty="0">
              <a:ln>
                <a:noFill/>
              </a:ln>
              <a:solidFill>
                <a:schemeClr val="accent1"/>
              </a:solidFill>
              <a:effectLst/>
              <a:latin typeface="+mn-lt"/>
            </a:rPr>
            <a:t>,  e.g., support groups </a:t>
          </a:r>
          <a:r>
            <a:rPr lang="en-US" sz="1400" kern="1200" dirty="0">
              <a:solidFill>
                <a:schemeClr val="accent1"/>
              </a:solidFill>
            </a:rPr>
            <a:t> (Stigma Index Survey)</a:t>
          </a:r>
        </a:p>
      </dsp:txBody>
      <dsp:txXfrm>
        <a:off x="0" y="2303920"/>
        <a:ext cx="5437187" cy="1151608"/>
      </dsp:txXfrm>
    </dsp:sp>
    <dsp:sp modelId="{4B8BEAA5-8F41-42FD-BC24-980227A852E2}">
      <dsp:nvSpPr>
        <dsp:cNvPr id="0" name=""/>
        <dsp:cNvSpPr/>
      </dsp:nvSpPr>
      <dsp:spPr>
        <a:xfrm>
          <a:off x="0" y="345552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A81845-0A5A-4382-9112-4EABEE987AED}">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1"/>
              </a:solidFill>
            </a:rPr>
            <a:t>Scaling access to </a:t>
          </a:r>
          <a:r>
            <a:rPr lang="en-US" sz="1400" b="1" kern="1200" dirty="0">
              <a:solidFill>
                <a:schemeClr val="accent1"/>
              </a:solidFill>
            </a:rPr>
            <a:t>HIV-sensitive social protection system </a:t>
          </a:r>
          <a:r>
            <a:rPr lang="en-US" sz="1400" kern="1200" dirty="0">
              <a:solidFill>
                <a:schemeClr val="accent1"/>
              </a:solidFill>
            </a:rPr>
            <a:t>– 1/3 (18.7 million people) of the population benefits from the county’s social safety net (2019/2020)</a:t>
          </a:r>
        </a:p>
        <a:p>
          <a:pPr marL="0" lvl="0" indent="0" algn="l" defTabSz="622300">
            <a:lnSpc>
              <a:spcPct val="90000"/>
            </a:lnSpc>
            <a:spcBef>
              <a:spcPct val="0"/>
            </a:spcBef>
            <a:spcAft>
              <a:spcPct val="35000"/>
            </a:spcAft>
            <a:buNone/>
          </a:pPr>
          <a:endParaRPr lang="en-ZA" sz="1400" kern="1200" dirty="0">
            <a:solidFill>
              <a:schemeClr val="accent1"/>
            </a:solidFill>
          </a:endParaRPr>
        </a:p>
      </dsp:txBody>
      <dsp:txXfrm>
        <a:off x="0" y="3455529"/>
        <a:ext cx="5437187" cy="1151608"/>
      </dsp:txXfrm>
    </dsp:sp>
    <dsp:sp modelId="{43A4BC33-310F-4299-9C63-16B874610804}">
      <dsp:nvSpPr>
        <dsp:cNvPr id="0" name=""/>
        <dsp:cNvSpPr/>
      </dsp:nvSpPr>
      <dsp:spPr>
        <a:xfrm>
          <a:off x="0" y="460713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2DB90F-14CF-435A-9A39-475942178A4B}">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rPr>
            <a:t>Strengthening enabling environment for social justice</a:t>
          </a:r>
          <a:r>
            <a:rPr lang="en-US" sz="1400" kern="1200" dirty="0">
              <a:solidFill>
                <a:schemeClr val="accent1"/>
              </a:solidFill>
            </a:rPr>
            <a:t>,  i.e., access to justice, legal services, literacy on rights - </a:t>
          </a:r>
          <a:r>
            <a:rPr lang="en-US" sz="1400" b="0" i="0" kern="1200" baseline="0" dirty="0">
              <a:solidFill>
                <a:schemeClr val="accent1"/>
              </a:solidFill>
            </a:rPr>
            <a:t>56% of SA were aware of organizations that can protect the rights of people affected by HIV</a:t>
          </a:r>
          <a:endParaRPr lang="en-ZA" sz="1400" kern="1200" dirty="0">
            <a:solidFill>
              <a:schemeClr val="accent1"/>
            </a:solidFill>
          </a:endParaRPr>
        </a:p>
      </dsp:txBody>
      <dsp:txXfrm>
        <a:off x="0" y="4607138"/>
        <a:ext cx="5437187" cy="11516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C1CD-8C85-4009-8329-FD1AFCA53E90}">
      <dsp:nvSpPr>
        <dsp:cNvPr id="0" name=""/>
        <dsp:cNvSpPr/>
      </dsp:nvSpPr>
      <dsp:spPr>
        <a:xfrm>
          <a:off x="0" y="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47CFED-6243-4AA1-BE03-6BD2EDDF7C35}">
      <dsp:nvSpPr>
        <dsp:cNvPr id="0" name=""/>
        <dsp:cNvSpPr/>
      </dsp:nvSpPr>
      <dsp:spPr>
        <a:xfrm>
          <a:off x="0" y="0"/>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SA has a </a:t>
          </a:r>
          <a:r>
            <a:rPr lang="en-ZA" sz="1600" b="1" kern="1200" dirty="0">
              <a:solidFill>
                <a:schemeClr val="accent1"/>
              </a:solidFill>
            </a:rPr>
            <a:t>national VMMC strategy </a:t>
          </a:r>
          <a:r>
            <a:rPr lang="en-ZA" sz="1600" b="0" kern="1200" dirty="0">
              <a:solidFill>
                <a:schemeClr val="accent1"/>
              </a:solidFill>
            </a:rPr>
            <a:t>targeting men between the ages of 10-49 years and is offered free of charge </a:t>
          </a:r>
          <a:endParaRPr lang="en-US" sz="1600" kern="1200" dirty="0">
            <a:solidFill>
              <a:schemeClr val="accent1"/>
            </a:solidFill>
          </a:endParaRPr>
        </a:p>
      </dsp:txBody>
      <dsp:txXfrm>
        <a:off x="0" y="0"/>
        <a:ext cx="5437187" cy="1439862"/>
      </dsp:txXfrm>
    </dsp:sp>
    <dsp:sp modelId="{3F901F8E-81E3-4806-9E4D-2F898083C61D}">
      <dsp:nvSpPr>
        <dsp:cNvPr id="0" name=""/>
        <dsp:cNvSpPr/>
      </dsp:nvSpPr>
      <dsp:spPr>
        <a:xfrm>
          <a:off x="0" y="1439862"/>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8FBF01E-4BB3-47BE-9F9A-B60F439934D2}">
      <dsp:nvSpPr>
        <dsp:cNvPr id="0" name=""/>
        <dsp:cNvSpPr/>
      </dsp:nvSpPr>
      <dsp:spPr>
        <a:xfrm>
          <a:off x="0" y="1439862"/>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SA has </a:t>
          </a:r>
          <a:r>
            <a:rPr lang="en-ZA" sz="1600" b="1" kern="1200" dirty="0">
              <a:solidFill>
                <a:schemeClr val="accent1"/>
              </a:solidFill>
            </a:rPr>
            <a:t>set national target for VMMC, i.e.,</a:t>
          </a:r>
          <a:r>
            <a:rPr lang="en-ZA" sz="1600" b="0" kern="1200" dirty="0">
              <a:solidFill>
                <a:schemeClr val="accent1"/>
              </a:solidFill>
            </a:rPr>
            <a:t> 0.6 million circumcised annually (NSP 2017-2022)</a:t>
          </a:r>
          <a:r>
            <a:rPr lang="en-ZA" sz="16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4</a:t>
          </a:r>
          <a:br>
            <a:rPr lang="en-ZA" sz="1900" b="0" kern="1200" dirty="0">
              <a:solidFill>
                <a:schemeClr val="accent1"/>
              </a:solidFill>
            </a:rPr>
          </a:br>
          <a:endParaRPr lang="en-US" sz="1900" kern="1200" dirty="0">
            <a:solidFill>
              <a:schemeClr val="accent1"/>
            </a:solidFill>
          </a:endParaRPr>
        </a:p>
      </dsp:txBody>
      <dsp:txXfrm>
        <a:off x="0" y="1439862"/>
        <a:ext cx="5437187" cy="1439862"/>
      </dsp:txXfrm>
    </dsp:sp>
    <dsp:sp modelId="{3C93C98B-583D-4D99-8949-F7056699C1B4}">
      <dsp:nvSpPr>
        <dsp:cNvPr id="0" name=""/>
        <dsp:cNvSpPr/>
      </dsp:nvSpPr>
      <dsp:spPr>
        <a:xfrm>
          <a:off x="0" y="287972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F535F2C-9426-4992-AA6B-C01EB7C6E304}">
      <dsp:nvSpPr>
        <dsp:cNvPr id="0" name=""/>
        <dsp:cNvSpPr/>
      </dsp:nvSpPr>
      <dsp:spPr>
        <a:xfrm>
          <a:off x="0" y="2879724"/>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VMMC increased from 2018- 2020 (54,5% in 2018; 57,4% in 2019; 59,7% in 2020) due to</a:t>
          </a:r>
          <a:r>
            <a:rPr lang="en-ZA" sz="1600" b="0" kern="1200" dirty="0">
              <a:solidFill>
                <a:schemeClr val="accent1"/>
              </a:solidFill>
            </a:rPr>
            <a:t> </a:t>
          </a:r>
          <a:r>
            <a:rPr lang="en-ZA" sz="1600" b="1" kern="1200" dirty="0">
              <a:solidFill>
                <a:schemeClr val="accent1"/>
              </a:solidFill>
            </a:rPr>
            <a:t>community-based approaches </a:t>
          </a:r>
          <a:r>
            <a:rPr lang="en-ZA" sz="1600" b="0" kern="1200" dirty="0">
              <a:solidFill>
                <a:schemeClr val="accent1"/>
              </a:solidFill>
            </a:rPr>
            <a:t>that were utilized, i.e., VMMC campaigns</a:t>
          </a:r>
          <a:endParaRPr lang="en-US" sz="1600" kern="1200" dirty="0">
            <a:solidFill>
              <a:schemeClr val="accent1"/>
            </a:solidFill>
          </a:endParaRPr>
        </a:p>
      </dsp:txBody>
      <dsp:txXfrm>
        <a:off x="0" y="2879724"/>
        <a:ext cx="5437187" cy="1439862"/>
      </dsp:txXfrm>
    </dsp:sp>
    <dsp:sp modelId="{EB3697F2-636F-479C-BFB4-59FE9A45CE0F}">
      <dsp:nvSpPr>
        <dsp:cNvPr id="0" name=""/>
        <dsp:cNvSpPr/>
      </dsp:nvSpPr>
      <dsp:spPr>
        <a:xfrm>
          <a:off x="0" y="4319587"/>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D8F6A6-0038-4995-BE02-AEAD7656C31B}">
      <dsp:nvSpPr>
        <dsp:cNvPr id="0" name=""/>
        <dsp:cNvSpPr/>
      </dsp:nvSpPr>
      <dsp:spPr>
        <a:xfrm>
          <a:off x="0" y="4319587"/>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However, VMMC decreased from 600,000 in 2019/20 to 130,000 in 2020/21 </a:t>
          </a:r>
          <a:r>
            <a:rPr lang="en-US" sz="1600" b="1" kern="1200" dirty="0">
              <a:solidFill>
                <a:schemeClr val="accent1"/>
              </a:solidFill>
            </a:rPr>
            <a:t>due to the negative impacts of COVID-19</a:t>
          </a:r>
        </a:p>
      </dsp:txBody>
      <dsp:txXfrm>
        <a:off x="0" y="4319587"/>
        <a:ext cx="5437187" cy="1439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ABE9-9102-4439-852F-D2CDD8ED5F3C}">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276C7A-F9C3-4DBB-95F3-8AA731B1A483}">
      <dsp:nvSpPr>
        <dsp:cNvPr id="0" name=""/>
        <dsp:cNvSpPr/>
      </dsp:nvSpPr>
      <dsp:spPr>
        <a:xfrm>
          <a:off x="0" y="703"/>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dirty="0">
              <a:solidFill>
                <a:schemeClr val="accent1"/>
              </a:solidFill>
            </a:rPr>
            <a:t>SA has </a:t>
          </a:r>
          <a:r>
            <a:rPr lang="en-ZA" sz="1300" b="0" kern="1200" dirty="0">
              <a:solidFill>
                <a:schemeClr val="accent1"/>
              </a:solidFill>
            </a:rPr>
            <a:t>a health M&amp;E strategy; M&amp;E Plan (updated in 2019) that tracks combination prevention and treatment cascade performance across key populations – quarterly data reviews</a:t>
          </a:r>
          <a:endParaRPr lang="en-US" sz="1300" kern="1200" dirty="0">
            <a:solidFill>
              <a:schemeClr val="accent1"/>
            </a:solidFill>
          </a:endParaRPr>
        </a:p>
      </dsp:txBody>
      <dsp:txXfrm>
        <a:off x="0" y="703"/>
        <a:ext cx="5437187" cy="822577"/>
      </dsp:txXfrm>
    </dsp:sp>
    <dsp:sp modelId="{1C23A404-DECB-496C-8BA4-BA613B31765A}">
      <dsp:nvSpPr>
        <dsp:cNvPr id="0" name=""/>
        <dsp:cNvSpPr/>
      </dsp:nvSpPr>
      <dsp:spPr>
        <a:xfrm>
          <a:off x="0" y="82328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59BEF1-CF68-48F1-B7A4-099D440C8FCF}">
      <dsp:nvSpPr>
        <dsp:cNvPr id="0" name=""/>
        <dsp:cNvSpPr/>
      </dsp:nvSpPr>
      <dsp:spPr>
        <a:xfrm>
          <a:off x="0" y="823280"/>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b="0" kern="1200" dirty="0">
              <a:solidFill>
                <a:schemeClr val="accent1"/>
              </a:solidFill>
            </a:rPr>
            <a:t>Electronic health information management system - Facility registers and Treatment cascade data (e.g., VL testing results)</a:t>
          </a:r>
          <a:endParaRPr lang="en-US" sz="1300" kern="1200" dirty="0">
            <a:solidFill>
              <a:schemeClr val="accent1"/>
            </a:solidFill>
          </a:endParaRPr>
        </a:p>
      </dsp:txBody>
      <dsp:txXfrm>
        <a:off x="0" y="823280"/>
        <a:ext cx="5437187" cy="822577"/>
      </dsp:txXfrm>
    </dsp:sp>
    <dsp:sp modelId="{FF9B0391-2D58-4293-BEBF-C2472E3C5C8F}">
      <dsp:nvSpPr>
        <dsp:cNvPr id="0" name=""/>
        <dsp:cNvSpPr/>
      </dsp:nvSpPr>
      <dsp:spPr>
        <a:xfrm>
          <a:off x="0" y="164585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DA7B5D-BBB0-47F6-8026-4BBCFBE289BC}">
      <dsp:nvSpPr>
        <dsp:cNvPr id="0" name=""/>
        <dsp:cNvSpPr/>
      </dsp:nvSpPr>
      <dsp:spPr>
        <a:xfrm>
          <a:off x="0" y="1645858"/>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a:solidFill>
                <a:schemeClr val="accent1"/>
              </a:solidFill>
            </a:rPr>
            <a:t>Individual patient-level data is </a:t>
          </a:r>
          <a:r>
            <a:rPr lang="en-ZA" sz="1300" b="0" kern="1200">
              <a:solidFill>
                <a:schemeClr val="accent1"/>
              </a:solidFill>
            </a:rPr>
            <a:t>collected at entry into care &amp; ART and captured in Tier.Net</a:t>
          </a:r>
          <a:endParaRPr lang="en-US" sz="1300" kern="1200">
            <a:solidFill>
              <a:schemeClr val="accent1"/>
            </a:solidFill>
          </a:endParaRPr>
        </a:p>
      </dsp:txBody>
      <dsp:txXfrm>
        <a:off x="0" y="1645858"/>
        <a:ext cx="5437187" cy="822577"/>
      </dsp:txXfrm>
    </dsp:sp>
    <dsp:sp modelId="{018FAB07-0078-4609-BD14-6C62E493CDE4}">
      <dsp:nvSpPr>
        <dsp:cNvPr id="0" name=""/>
        <dsp:cNvSpPr/>
      </dsp:nvSpPr>
      <dsp:spPr>
        <a:xfrm>
          <a:off x="0" y="2468436"/>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5D870B-4B1E-44F8-8E06-FB6576A5B9BB}">
      <dsp:nvSpPr>
        <dsp:cNvPr id="0" name=""/>
        <dsp:cNvSpPr/>
      </dsp:nvSpPr>
      <dsp:spPr>
        <a:xfrm>
          <a:off x="0" y="2468436"/>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dirty="0">
              <a:solidFill>
                <a:schemeClr val="accent1"/>
              </a:solidFill>
            </a:rPr>
            <a:t>Patient Monitoring System for </a:t>
          </a:r>
          <a:r>
            <a:rPr lang="en-ZA" sz="1300" b="0" kern="1200" dirty="0">
              <a:solidFill>
                <a:schemeClr val="accent1"/>
              </a:solidFill>
            </a:rPr>
            <a:t>patient-level longitudinal data capturing, e.g., electronic medical records </a:t>
          </a:r>
          <a:endParaRPr lang="en-US" sz="1300" kern="1200" dirty="0">
            <a:solidFill>
              <a:schemeClr val="accent1"/>
            </a:solidFill>
          </a:endParaRPr>
        </a:p>
      </dsp:txBody>
      <dsp:txXfrm>
        <a:off x="0" y="2468436"/>
        <a:ext cx="5437187" cy="822577"/>
      </dsp:txXfrm>
    </dsp:sp>
    <dsp:sp modelId="{76FC2A19-C5E9-4936-930C-AF0314C510A8}">
      <dsp:nvSpPr>
        <dsp:cNvPr id="0" name=""/>
        <dsp:cNvSpPr/>
      </dsp:nvSpPr>
      <dsp:spPr>
        <a:xfrm>
          <a:off x="0" y="329101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51B4DA-D0D8-49C6-812A-6034F70EA8AC}">
      <dsp:nvSpPr>
        <dsp:cNvPr id="0" name=""/>
        <dsp:cNvSpPr/>
      </dsp:nvSpPr>
      <dsp:spPr>
        <a:xfrm>
          <a:off x="0" y="3291013"/>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dirty="0">
              <a:solidFill>
                <a:schemeClr val="accent1"/>
              </a:solidFill>
            </a:rPr>
            <a:t>The </a:t>
          </a:r>
          <a:r>
            <a:rPr lang="en-ZA" sz="1300" kern="1200" dirty="0" err="1">
              <a:solidFill>
                <a:schemeClr val="accent1"/>
              </a:solidFill>
            </a:rPr>
            <a:t>Thembisa</a:t>
          </a:r>
          <a:r>
            <a:rPr lang="en-ZA" sz="1300" kern="1200" dirty="0">
              <a:solidFill>
                <a:schemeClr val="accent1"/>
              </a:solidFill>
            </a:rPr>
            <a:t> model 4.5: estimates the no. of people who know their HIV status</a:t>
          </a:r>
          <a:r>
            <a:rPr lang="en-ZA" sz="13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300" kern="1200" dirty="0">
            <a:solidFill>
              <a:schemeClr val="accent1"/>
            </a:solidFill>
          </a:endParaRPr>
        </a:p>
      </dsp:txBody>
      <dsp:txXfrm>
        <a:off x="0" y="3291013"/>
        <a:ext cx="5437187" cy="822577"/>
      </dsp:txXfrm>
    </dsp:sp>
    <dsp:sp modelId="{FF9D95C1-C57A-457B-9B8B-F4F47B0B9470}">
      <dsp:nvSpPr>
        <dsp:cNvPr id="0" name=""/>
        <dsp:cNvSpPr/>
      </dsp:nvSpPr>
      <dsp:spPr>
        <a:xfrm>
          <a:off x="0" y="411359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7F2BB2-778E-4932-BC4A-26B26090A9DB}">
      <dsp:nvSpPr>
        <dsp:cNvPr id="0" name=""/>
        <dsp:cNvSpPr/>
      </dsp:nvSpPr>
      <dsp:spPr>
        <a:xfrm>
          <a:off x="0" y="4113591"/>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dirty="0">
              <a:solidFill>
                <a:schemeClr val="accent1"/>
              </a:solidFill>
            </a:rPr>
            <a:t>Biometric system, i.e., uses </a:t>
          </a:r>
          <a:r>
            <a:rPr lang="en-ZA" sz="1300" b="0" kern="1200" dirty="0">
              <a:solidFill>
                <a:schemeClr val="accent1"/>
              </a:solidFill>
            </a:rPr>
            <a:t>HIV–specific unique identifier codes for linking individuals/records for testing, treatment and laboratory across geographies and programmes. </a:t>
          </a:r>
          <a:endParaRPr lang="en-US" sz="1300" kern="1200" dirty="0">
            <a:solidFill>
              <a:schemeClr val="accent1"/>
            </a:solidFill>
          </a:endParaRPr>
        </a:p>
      </dsp:txBody>
      <dsp:txXfrm>
        <a:off x="0" y="4113591"/>
        <a:ext cx="5437187" cy="822577"/>
      </dsp:txXfrm>
    </dsp:sp>
    <dsp:sp modelId="{FAD20385-4B03-45CA-94DF-39C4E95B0194}">
      <dsp:nvSpPr>
        <dsp:cNvPr id="0" name=""/>
        <dsp:cNvSpPr/>
      </dsp:nvSpPr>
      <dsp:spPr>
        <a:xfrm>
          <a:off x="0" y="493616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188C60-2870-4A87-AE8F-77A8E9BB0526}">
      <dsp:nvSpPr>
        <dsp:cNvPr id="0" name=""/>
        <dsp:cNvSpPr/>
      </dsp:nvSpPr>
      <dsp:spPr>
        <a:xfrm>
          <a:off x="0" y="4936169"/>
          <a:ext cx="5437187"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ZA" sz="1300" kern="1200" dirty="0">
              <a:solidFill>
                <a:schemeClr val="accent1"/>
              </a:solidFill>
            </a:rPr>
            <a:t>Aggregate routine programme data</a:t>
          </a:r>
          <a:r>
            <a:rPr lang="en-ZA" sz="1300" b="0" kern="1200" dirty="0">
              <a:solidFill>
                <a:schemeClr val="accent1"/>
              </a:solidFill>
            </a:rPr>
            <a:t> from the laboratory is used to assess the no. of PLHIV who are virally suppressed – programme data reviews are done 6 monthly</a:t>
          </a:r>
          <a:endParaRPr lang="en-US" sz="1300" kern="1200" dirty="0">
            <a:solidFill>
              <a:schemeClr val="accent1"/>
            </a:solidFill>
          </a:endParaRPr>
        </a:p>
      </dsp:txBody>
      <dsp:txXfrm>
        <a:off x="0" y="4936169"/>
        <a:ext cx="5437187" cy="8225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AF7A5-0CD9-45DD-B836-1EF949EA8AE3}">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12DA56-0216-4B77-992B-571C13D633EB}">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accent1"/>
              </a:solidFill>
            </a:rPr>
            <a:t>Targeted  inclusive approaches</a:t>
          </a:r>
          <a:r>
            <a:rPr lang="en-GB" sz="1400" kern="1200" dirty="0">
              <a:solidFill>
                <a:schemeClr val="accent1"/>
              </a:solidFill>
            </a:rPr>
            <a:t> that </a:t>
          </a:r>
          <a:r>
            <a:rPr lang="en-US" sz="1400" kern="1200" dirty="0">
              <a:solidFill>
                <a:schemeClr val="accent1"/>
              </a:solidFill>
            </a:rPr>
            <a:t>address bottlenecks and barriers may help achieve </a:t>
          </a:r>
          <a:r>
            <a:rPr lang="en-ZA" sz="1400" kern="1200" dirty="0">
              <a:solidFill>
                <a:schemeClr val="accent1"/>
              </a:solidFill>
            </a:rPr>
            <a:t>largest population-level impact on HIV transmission and acquisition</a:t>
          </a:r>
          <a:endParaRPr lang="en-US" sz="1400" kern="1200" dirty="0">
            <a:solidFill>
              <a:schemeClr val="accent1"/>
            </a:solidFill>
          </a:endParaRPr>
        </a:p>
      </dsp:txBody>
      <dsp:txXfrm>
        <a:off x="0" y="703"/>
        <a:ext cx="5437187" cy="1151608"/>
      </dsp:txXfrm>
    </dsp:sp>
    <dsp:sp modelId="{F997D29E-8ED4-4D15-93AA-53A22011EA7F}">
      <dsp:nvSpPr>
        <dsp:cNvPr id="0" name=""/>
        <dsp:cNvSpPr/>
      </dsp:nvSpPr>
      <dsp:spPr>
        <a:xfrm>
          <a:off x="0" y="115231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2B9DB7D-E6FF-423B-AF3E-C780F5433F94}">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rPr>
            <a:t>Continued investment </a:t>
          </a:r>
          <a:r>
            <a:rPr lang="en-US" sz="1400" b="0" kern="1200" dirty="0">
              <a:solidFill>
                <a:schemeClr val="accent1"/>
              </a:solidFill>
            </a:rPr>
            <a:t>in human, financial, and organizational resources </a:t>
          </a:r>
          <a:r>
            <a:rPr lang="en-ZA" sz="1400" b="0" kern="1200" dirty="0">
              <a:solidFill>
                <a:schemeClr val="accent1"/>
              </a:solidFill>
            </a:rPr>
            <a:t>in an inclusive, responsive, and flexible manner </a:t>
          </a:r>
          <a:r>
            <a:rPr lang="en-ZA" sz="1400" kern="1200" dirty="0">
              <a:solidFill>
                <a:schemeClr val="accent1"/>
              </a:solidFill>
            </a:rPr>
            <a:t>that adapts to the dynamic and </a:t>
          </a:r>
          <a:r>
            <a:rPr lang="en-ZA" sz="1400" b="1" kern="1200" dirty="0">
              <a:solidFill>
                <a:schemeClr val="accent1"/>
              </a:solidFill>
            </a:rPr>
            <a:t>evolving needs of key populations </a:t>
          </a:r>
          <a:r>
            <a:rPr lang="en-ZA" sz="1400" kern="1200" dirty="0">
              <a:solidFill>
                <a:schemeClr val="accent1"/>
              </a:solidFill>
            </a:rPr>
            <a:t>is key </a:t>
          </a:r>
          <a:r>
            <a:rPr lang="en-US" sz="1400" kern="1200" dirty="0">
              <a:solidFill>
                <a:schemeClr val="accent1"/>
              </a:solidFill>
            </a:rPr>
            <a:t>for o</a:t>
          </a:r>
          <a:r>
            <a:rPr lang="en-ZA" sz="1400" kern="1200" dirty="0" err="1">
              <a:solidFill>
                <a:schemeClr val="accent1"/>
              </a:solidFill>
            </a:rPr>
            <a:t>ptimal</a:t>
          </a:r>
          <a:r>
            <a:rPr lang="en-ZA" sz="1400" kern="1200" dirty="0">
              <a:solidFill>
                <a:schemeClr val="accent1"/>
              </a:solidFill>
            </a:rPr>
            <a:t> implementation and scale up of effective interventions  </a:t>
          </a:r>
          <a:endParaRPr lang="en-US" sz="1400" kern="1200" dirty="0">
            <a:solidFill>
              <a:schemeClr val="accent1"/>
            </a:solidFill>
          </a:endParaRPr>
        </a:p>
      </dsp:txBody>
      <dsp:txXfrm>
        <a:off x="0" y="1152311"/>
        <a:ext cx="5437187" cy="1151608"/>
      </dsp:txXfrm>
    </dsp:sp>
    <dsp:sp modelId="{78134E46-071D-49D8-9D21-6B0BA79E8E1B}">
      <dsp:nvSpPr>
        <dsp:cNvPr id="0" name=""/>
        <dsp:cNvSpPr/>
      </dsp:nvSpPr>
      <dsp:spPr>
        <a:xfrm>
          <a:off x="0" y="230392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9A8A99-CEC1-4C99-AD6B-0706BE095863}">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1" kern="1200" dirty="0">
              <a:solidFill>
                <a:schemeClr val="accent1"/>
              </a:solidFill>
            </a:rPr>
            <a:t>Adequate domestic funding</a:t>
          </a:r>
          <a:r>
            <a:rPr lang="en-ZA" sz="1400" kern="1200" dirty="0">
              <a:solidFill>
                <a:schemeClr val="accent1"/>
              </a:solidFill>
            </a:rPr>
            <a:t>, not only for HIV treatment but also for HIV combination prevention interventions is critical for sustainable response towards epidemic control by 2030</a:t>
          </a:r>
          <a:endParaRPr lang="en-US" sz="1400" kern="1200" dirty="0">
            <a:solidFill>
              <a:schemeClr val="accent1"/>
            </a:solidFill>
          </a:endParaRPr>
        </a:p>
      </dsp:txBody>
      <dsp:txXfrm>
        <a:off x="0" y="2303920"/>
        <a:ext cx="5437187" cy="1151608"/>
      </dsp:txXfrm>
    </dsp:sp>
    <dsp:sp modelId="{0D4BD145-E9E3-4775-BDD4-488129909EFC}">
      <dsp:nvSpPr>
        <dsp:cNvPr id="0" name=""/>
        <dsp:cNvSpPr/>
      </dsp:nvSpPr>
      <dsp:spPr>
        <a:xfrm>
          <a:off x="0" y="345552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45DC86-2270-4488-8D6F-BCADEDA2EB44}">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1" kern="1200" dirty="0">
              <a:solidFill>
                <a:schemeClr val="accent1"/>
              </a:solidFill>
            </a:rPr>
            <a:t>Ongoing development of surveillance systems </a:t>
          </a:r>
          <a:r>
            <a:rPr lang="en-ZA" sz="1400" kern="1200" dirty="0">
              <a:solidFill>
                <a:schemeClr val="accent1"/>
              </a:solidFill>
            </a:rPr>
            <a:t>for detailed reporting on key populations to guide implementation strategies are necessary</a:t>
          </a:r>
          <a:endParaRPr lang="en-US" sz="1400" kern="1200" dirty="0">
            <a:solidFill>
              <a:schemeClr val="accent1"/>
            </a:solidFill>
          </a:endParaRPr>
        </a:p>
      </dsp:txBody>
      <dsp:txXfrm>
        <a:off x="0" y="3455529"/>
        <a:ext cx="5437187" cy="1151608"/>
      </dsp:txXfrm>
    </dsp:sp>
    <dsp:sp modelId="{A6FA488A-2E8D-4EBA-9865-12A5A5F986BF}">
      <dsp:nvSpPr>
        <dsp:cNvPr id="0" name=""/>
        <dsp:cNvSpPr/>
      </dsp:nvSpPr>
      <dsp:spPr>
        <a:xfrm>
          <a:off x="0" y="460713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8E8279-C39B-401A-AF26-AA286421F1D7}">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1" kern="1200" dirty="0">
              <a:solidFill>
                <a:schemeClr val="accent1"/>
              </a:solidFill>
            </a:rPr>
            <a:t>Political will </a:t>
          </a:r>
          <a:r>
            <a:rPr lang="en-ZA" sz="1400" kern="1200" dirty="0">
              <a:solidFill>
                <a:schemeClr val="accent1"/>
              </a:solidFill>
            </a:rPr>
            <a:t>at national, provincial and district levels is needed to implement decentralized services effectively, </a:t>
          </a:r>
          <a:r>
            <a:rPr lang="en-US" sz="1400" kern="1200" dirty="0">
              <a:solidFill>
                <a:schemeClr val="accent1"/>
              </a:solidFill>
            </a:rPr>
            <a:t>broaden reach, connectivity, and </a:t>
          </a:r>
          <a:r>
            <a:rPr lang="en-US" sz="1400" i="0" kern="1200" dirty="0">
              <a:solidFill>
                <a:schemeClr val="accent1"/>
              </a:solidFill>
            </a:rPr>
            <a:t>engagement </a:t>
          </a:r>
          <a:endParaRPr lang="en-US" sz="1400" kern="1200" dirty="0">
            <a:solidFill>
              <a:schemeClr val="accent1"/>
            </a:solidFill>
          </a:endParaRPr>
        </a:p>
      </dsp:txBody>
      <dsp:txXfrm>
        <a:off x="0" y="4607138"/>
        <a:ext cx="5437187" cy="115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D08D-866C-4222-9786-7C1F1C9DBEAF}">
      <dsp:nvSpPr>
        <dsp:cNvPr id="0" name=""/>
        <dsp:cNvSpPr/>
      </dsp:nvSpPr>
      <dsp:spPr>
        <a:xfrm>
          <a:off x="0" y="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038A98-F2C6-4836-BA33-57C66036650A}">
      <dsp:nvSpPr>
        <dsp:cNvPr id="0" name=""/>
        <dsp:cNvSpPr/>
      </dsp:nvSpPr>
      <dsp:spPr>
        <a:xfrm>
          <a:off x="0" y="0"/>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accent1"/>
              </a:solidFill>
              <a:effectLst/>
              <a:latin typeface="+mj-lt"/>
            </a:rPr>
            <a:t>The SA </a:t>
          </a:r>
          <a:r>
            <a:rPr lang="en-ZA" sz="1700" b="1" kern="1200" dirty="0">
              <a:solidFill>
                <a:schemeClr val="accent1"/>
              </a:solidFill>
              <a:effectLst/>
              <a:latin typeface="+mj-lt"/>
            </a:rPr>
            <a:t>HIV epidemic is heterogeneous; it differs by socio-demographics </a:t>
          </a:r>
          <a:r>
            <a:rPr lang="en-ZA" sz="1700" b="0" kern="1200" dirty="0">
              <a:solidFill>
                <a:schemeClr val="accent1"/>
              </a:solidFill>
              <a:effectLst/>
              <a:latin typeface="+mj-lt"/>
            </a:rPr>
            <a:t>(race, gender, age, and geographic location, etc.)</a:t>
          </a:r>
          <a:r>
            <a:rPr lang="en-ZA" sz="1700" kern="1200" baseline="30000" dirty="0">
              <a:solidFill>
                <a:schemeClr val="accent1"/>
              </a:solidFill>
            </a:rPr>
            <a:t>1</a:t>
          </a:r>
          <a:endParaRPr lang="en-US" sz="1700" b="0" kern="1200" dirty="0">
            <a:solidFill>
              <a:schemeClr val="accent1"/>
            </a:solidFill>
          </a:endParaRPr>
        </a:p>
      </dsp:txBody>
      <dsp:txXfrm>
        <a:off x="0" y="0"/>
        <a:ext cx="5437187" cy="1439862"/>
      </dsp:txXfrm>
    </dsp:sp>
    <dsp:sp modelId="{FE83E4C2-03E9-43F3-B216-826B148DF594}">
      <dsp:nvSpPr>
        <dsp:cNvPr id="0" name=""/>
        <dsp:cNvSpPr/>
      </dsp:nvSpPr>
      <dsp:spPr>
        <a:xfrm>
          <a:off x="0" y="1439862"/>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BCEEC3-B166-4967-BCA9-4D00E8A88606}">
      <dsp:nvSpPr>
        <dsp:cNvPr id="0" name=""/>
        <dsp:cNvSpPr/>
      </dsp:nvSpPr>
      <dsp:spPr>
        <a:xfrm>
          <a:off x="0" y="1439862"/>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ZA" sz="1700" b="0" kern="1200" dirty="0">
              <a:solidFill>
                <a:schemeClr val="accent1"/>
              </a:solidFill>
            </a:rPr>
            <a:t>The latest national HIV survey showed that the burden of HIV is highest among</a:t>
          </a:r>
          <a:r>
            <a:rPr lang="en-ZA" sz="1700" b="1" kern="1200" dirty="0">
              <a:solidFill>
                <a:schemeClr val="accent1"/>
              </a:solidFill>
            </a:rPr>
            <a:t> Black Africans (17%); and least among Whites and Asians (1%)</a:t>
          </a:r>
          <a:r>
            <a:rPr lang="en-ZA" sz="1700" kern="1200" baseline="30000" dirty="0">
              <a:solidFill>
                <a:schemeClr val="accent1"/>
              </a:solidFill>
            </a:rPr>
            <a:t>3</a:t>
          </a:r>
          <a:endParaRPr lang="en-US" sz="1700" b="0" kern="1200" dirty="0">
            <a:solidFill>
              <a:schemeClr val="accent1"/>
            </a:solidFill>
          </a:endParaRPr>
        </a:p>
      </dsp:txBody>
      <dsp:txXfrm>
        <a:off x="0" y="1439862"/>
        <a:ext cx="5437187" cy="1439862"/>
      </dsp:txXfrm>
    </dsp:sp>
    <dsp:sp modelId="{4577BFDD-3285-405B-ACFD-6C5226EDCCFB}">
      <dsp:nvSpPr>
        <dsp:cNvPr id="0" name=""/>
        <dsp:cNvSpPr/>
      </dsp:nvSpPr>
      <dsp:spPr>
        <a:xfrm>
          <a:off x="0" y="287972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56FB84-7541-485B-8E79-901FF4363505}">
      <dsp:nvSpPr>
        <dsp:cNvPr id="0" name=""/>
        <dsp:cNvSpPr/>
      </dsp:nvSpPr>
      <dsp:spPr>
        <a:xfrm>
          <a:off x="0" y="2879724"/>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ZA" sz="1700" b="1" kern="1200" dirty="0">
              <a:solidFill>
                <a:schemeClr val="accent1"/>
              </a:solidFill>
            </a:rPr>
            <a:t>Higher prevalence of HIV is in younger age groups (</a:t>
          </a:r>
          <a:r>
            <a:rPr lang="en-ZA" sz="1700" b="0" kern="1200" dirty="0">
              <a:solidFill>
                <a:schemeClr val="accent1"/>
              </a:solidFill>
            </a:rPr>
            <a:t>15-49 years) with higher proportions </a:t>
          </a:r>
          <a:r>
            <a:rPr lang="en-ZA" sz="1700" b="1" kern="1200" dirty="0">
              <a:solidFill>
                <a:schemeClr val="accent1"/>
              </a:solidFill>
            </a:rPr>
            <a:t>among females (</a:t>
          </a:r>
          <a:r>
            <a:rPr lang="en-ZA" sz="1700" b="0" kern="1200" dirty="0">
              <a:solidFill>
                <a:schemeClr val="accent1"/>
              </a:solidFill>
            </a:rPr>
            <a:t>15-24 years) - 3x more likely than their male counterparts</a:t>
          </a:r>
          <a:r>
            <a:rPr lang="en-ZA" sz="1700" kern="1200" baseline="30000" dirty="0">
              <a:solidFill>
                <a:schemeClr val="accent1"/>
              </a:solidFill>
            </a:rPr>
            <a:t>3</a:t>
          </a:r>
          <a:endParaRPr lang="en-US" sz="1700" b="0" kern="1200" dirty="0">
            <a:solidFill>
              <a:schemeClr val="accent1"/>
            </a:solidFill>
          </a:endParaRPr>
        </a:p>
      </dsp:txBody>
      <dsp:txXfrm>
        <a:off x="0" y="2879724"/>
        <a:ext cx="5437187" cy="1439862"/>
      </dsp:txXfrm>
    </dsp:sp>
    <dsp:sp modelId="{46DECFD4-6543-44E0-BE11-1EAB0022E087}">
      <dsp:nvSpPr>
        <dsp:cNvPr id="0" name=""/>
        <dsp:cNvSpPr/>
      </dsp:nvSpPr>
      <dsp:spPr>
        <a:xfrm>
          <a:off x="0" y="4319587"/>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909CBD-0FF0-4E80-80B7-4668298AF0F0}">
      <dsp:nvSpPr>
        <dsp:cNvPr id="0" name=""/>
        <dsp:cNvSpPr/>
      </dsp:nvSpPr>
      <dsp:spPr>
        <a:xfrm>
          <a:off x="0" y="4319587"/>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ZA" sz="1700" b="1" kern="1200" dirty="0">
              <a:solidFill>
                <a:schemeClr val="accent1"/>
              </a:solidFill>
            </a:rPr>
            <a:t>HIV prevalence among key populations remains disproportionately high compared to general population</a:t>
          </a:r>
          <a:r>
            <a:rPr lang="en-ZA" sz="1700" kern="1200" dirty="0">
              <a:solidFill>
                <a:schemeClr val="accent1"/>
              </a:solidFill>
            </a:rPr>
            <a:t>, i.e. gay and other men who have sex with men (MSM) - 29.7% and female sex workers (FSW) - 59.5%</a:t>
          </a:r>
          <a:r>
            <a:rPr lang="en-ZA" sz="17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r>
            <a:rPr lang="en-ZA" sz="1700" kern="1200" dirty="0">
              <a:solidFill>
                <a:schemeClr val="accent1"/>
              </a:solidFill>
            </a:rPr>
            <a:t> </a:t>
          </a:r>
          <a:endParaRPr lang="en-US" sz="1700" kern="1200" dirty="0">
            <a:solidFill>
              <a:schemeClr val="accent1"/>
            </a:solidFill>
          </a:endParaRPr>
        </a:p>
      </dsp:txBody>
      <dsp:txXfrm>
        <a:off x="0" y="4319587"/>
        <a:ext cx="5437187" cy="1439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D10E-E4E6-442D-AEE9-68CA6C2D2263}">
      <dsp:nvSpPr>
        <dsp:cNvPr id="0" name=""/>
        <dsp:cNvSpPr/>
      </dsp:nvSpPr>
      <dsp:spPr>
        <a:xfrm>
          <a:off x="0" y="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4DFA98-BADF-400F-B592-7463886CF493}">
      <dsp:nvSpPr>
        <dsp:cNvPr id="0" name=""/>
        <dsp:cNvSpPr/>
      </dsp:nvSpPr>
      <dsp:spPr>
        <a:xfrm>
          <a:off x="0" y="0"/>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There were </a:t>
          </a:r>
          <a:r>
            <a:rPr lang="en-ZA" sz="1600" b="1" kern="1200" dirty="0">
              <a:solidFill>
                <a:schemeClr val="accent1"/>
              </a:solidFill>
            </a:rPr>
            <a:t>198,311 new infections in 2021 higher than the SA-NSP target of &lt;100 000 new infections per year</a:t>
          </a:r>
          <a:r>
            <a:rPr lang="en-ZA" sz="16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b="1" kern="1200" dirty="0">
            <a:solidFill>
              <a:schemeClr val="accent1"/>
            </a:solidFill>
          </a:endParaRPr>
        </a:p>
      </dsp:txBody>
      <dsp:txXfrm>
        <a:off x="0" y="0"/>
        <a:ext cx="5437187" cy="1439862"/>
      </dsp:txXfrm>
    </dsp:sp>
    <dsp:sp modelId="{BA7EC0E3-955D-41C9-9615-FEC3665B3D82}">
      <dsp:nvSpPr>
        <dsp:cNvPr id="0" name=""/>
        <dsp:cNvSpPr/>
      </dsp:nvSpPr>
      <dsp:spPr>
        <a:xfrm>
          <a:off x="0" y="1439862"/>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7052C8A-B420-477F-B282-D839DF52030C}">
      <dsp:nvSpPr>
        <dsp:cNvPr id="0" name=""/>
        <dsp:cNvSpPr/>
      </dsp:nvSpPr>
      <dsp:spPr>
        <a:xfrm>
          <a:off x="0" y="1439862"/>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1" kern="1200" dirty="0">
              <a:solidFill>
                <a:schemeClr val="accent1"/>
              </a:solidFill>
            </a:rPr>
            <a:t>&gt;1/4</a:t>
          </a:r>
          <a:r>
            <a:rPr lang="en-ZA" sz="1600" kern="1200" dirty="0">
              <a:solidFill>
                <a:schemeClr val="accent1"/>
              </a:solidFill>
            </a:rPr>
            <a:t> </a:t>
          </a:r>
          <a:r>
            <a:rPr lang="en-ZA" sz="1600" b="0" kern="1200" dirty="0">
              <a:solidFill>
                <a:schemeClr val="accent1"/>
              </a:solidFill>
            </a:rPr>
            <a:t>(53,656)</a:t>
          </a:r>
          <a:r>
            <a:rPr lang="en-ZA" sz="1600" b="1" kern="1200" dirty="0">
              <a:solidFill>
                <a:schemeClr val="accent1"/>
              </a:solidFill>
            </a:rPr>
            <a:t> of new HIV infections </a:t>
          </a:r>
          <a:r>
            <a:rPr lang="en-ZA" sz="1600" b="0" kern="1200" dirty="0">
              <a:solidFill>
                <a:schemeClr val="accent1"/>
              </a:solidFill>
            </a:rPr>
            <a:t>is</a:t>
          </a:r>
          <a:r>
            <a:rPr lang="en-ZA" sz="1600" b="1" kern="1200" dirty="0">
              <a:solidFill>
                <a:schemeClr val="accent1"/>
              </a:solidFill>
            </a:rPr>
            <a:t> </a:t>
          </a:r>
          <a:r>
            <a:rPr lang="en-ZA" sz="1600" kern="1200" dirty="0">
              <a:solidFill>
                <a:schemeClr val="accent1"/>
              </a:solidFill>
            </a:rPr>
            <a:t>among Adolescent Girls and Young Women  (15-24) in 2021</a:t>
          </a:r>
          <a:r>
            <a:rPr lang="en-ZA" sz="16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kern="1200" dirty="0">
            <a:solidFill>
              <a:schemeClr val="accent1"/>
            </a:solidFill>
          </a:endParaRPr>
        </a:p>
      </dsp:txBody>
      <dsp:txXfrm>
        <a:off x="0" y="1439862"/>
        <a:ext cx="5437187" cy="1439862"/>
      </dsp:txXfrm>
    </dsp:sp>
    <dsp:sp modelId="{B70A7996-E453-4795-AF51-DAB4206AEC14}">
      <dsp:nvSpPr>
        <dsp:cNvPr id="0" name=""/>
        <dsp:cNvSpPr/>
      </dsp:nvSpPr>
      <dsp:spPr>
        <a:xfrm>
          <a:off x="0" y="287972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0A9A48-A889-4280-B915-F802598FB99F}">
      <dsp:nvSpPr>
        <dsp:cNvPr id="0" name=""/>
        <dsp:cNvSpPr/>
      </dsp:nvSpPr>
      <dsp:spPr>
        <a:xfrm>
          <a:off x="0" y="2879724"/>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Women accounted for </a:t>
          </a:r>
          <a:r>
            <a:rPr lang="en-ZA" sz="1600" b="1" kern="1200" dirty="0">
              <a:solidFill>
                <a:schemeClr val="accent1"/>
              </a:solidFill>
            </a:rPr>
            <a:t>62% </a:t>
          </a:r>
          <a:r>
            <a:rPr lang="en-ZA" sz="1600" kern="1200" dirty="0">
              <a:solidFill>
                <a:schemeClr val="accent1"/>
              </a:solidFill>
            </a:rPr>
            <a:t>of all new infections in 2021</a:t>
          </a:r>
          <a:r>
            <a:rPr lang="en-ZA" sz="16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endParaRPr lang="en-US" sz="1600" kern="1200" dirty="0">
            <a:solidFill>
              <a:schemeClr val="accent1"/>
            </a:solidFill>
          </a:endParaRPr>
        </a:p>
      </dsp:txBody>
      <dsp:txXfrm>
        <a:off x="0" y="2879724"/>
        <a:ext cx="5437187" cy="1439862"/>
      </dsp:txXfrm>
    </dsp:sp>
    <dsp:sp modelId="{411CDCBB-D0EF-40AC-BC38-EB5D4012A8BE}">
      <dsp:nvSpPr>
        <dsp:cNvPr id="0" name=""/>
        <dsp:cNvSpPr/>
      </dsp:nvSpPr>
      <dsp:spPr>
        <a:xfrm>
          <a:off x="0" y="4319587"/>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99EFCE-4022-4E93-88E8-6C7B1B147646}">
      <dsp:nvSpPr>
        <dsp:cNvPr id="0" name=""/>
        <dsp:cNvSpPr/>
      </dsp:nvSpPr>
      <dsp:spPr>
        <a:xfrm>
          <a:off x="0" y="4319587"/>
          <a:ext cx="5437187"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Drivers: </a:t>
          </a:r>
          <a:r>
            <a:rPr lang="en-ZA" sz="1600" b="1" kern="1200" dirty="0">
              <a:solidFill>
                <a:schemeClr val="accent1"/>
              </a:solidFill>
            </a:rPr>
            <a:t>social, economic, gender, and health-related factors, e.g.</a:t>
          </a:r>
          <a:r>
            <a:rPr lang="en-ZA" sz="1600" kern="1200" dirty="0">
              <a:solidFill>
                <a:schemeClr val="accent1"/>
              </a:solidFill>
            </a:rPr>
            <a:t> GBV, lack of education, poverty and unemployment</a:t>
          </a:r>
          <a:r>
            <a:rPr lang="en-ZA" sz="16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ZA" sz="1600" kern="1200" dirty="0">
            <a:solidFill>
              <a:schemeClr val="accent1"/>
            </a:solidFill>
          </a:endParaRPr>
        </a:p>
      </dsp:txBody>
      <dsp:txXfrm>
        <a:off x="0" y="4319587"/>
        <a:ext cx="5437187" cy="1439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25AEB-1A11-4271-8815-E97FB404F160}">
      <dsp:nvSpPr>
        <dsp:cNvPr id="0" name=""/>
        <dsp:cNvSpPr/>
      </dsp:nvSpPr>
      <dsp:spPr>
        <a:xfrm>
          <a:off x="0" y="691"/>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2D687A-17E4-4193-A55F-10D5B0D4540A}">
      <dsp:nvSpPr>
        <dsp:cNvPr id="0" name=""/>
        <dsp:cNvSpPr/>
      </dsp:nvSpPr>
      <dsp:spPr>
        <a:xfrm>
          <a:off x="0" y="691"/>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2021 Political Declaration on HIV and AIDS: Ending Inequalities and Getting on Track to end AIDS by 2030</a:t>
          </a:r>
        </a:p>
      </dsp:txBody>
      <dsp:txXfrm>
        <a:off x="0" y="691"/>
        <a:ext cx="5437192" cy="809161"/>
      </dsp:txXfrm>
    </dsp:sp>
    <dsp:sp modelId="{384D2133-50EE-4D24-88B5-86428F697D93}">
      <dsp:nvSpPr>
        <dsp:cNvPr id="0" name=""/>
        <dsp:cNvSpPr/>
      </dsp:nvSpPr>
      <dsp:spPr>
        <a:xfrm>
          <a:off x="0" y="809853"/>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973C2A-9C47-4690-A28B-26D886F847AD}">
      <dsp:nvSpPr>
        <dsp:cNvPr id="0" name=""/>
        <dsp:cNvSpPr/>
      </dsp:nvSpPr>
      <dsp:spPr>
        <a:xfrm>
          <a:off x="0" y="809853"/>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2021 Global AIDS Strategy 2021–2026 end inequalities. End AIDS</a:t>
          </a:r>
        </a:p>
      </dsp:txBody>
      <dsp:txXfrm>
        <a:off x="0" y="809853"/>
        <a:ext cx="5437192" cy="809161"/>
      </dsp:txXfrm>
    </dsp:sp>
    <dsp:sp modelId="{A2DD5A46-96DB-4087-86C0-0DE33B570260}">
      <dsp:nvSpPr>
        <dsp:cNvPr id="0" name=""/>
        <dsp:cNvSpPr/>
      </dsp:nvSpPr>
      <dsp:spPr>
        <a:xfrm>
          <a:off x="0" y="1619015"/>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290EBB-1015-4B46-B924-C64E4AF53F61}">
      <dsp:nvSpPr>
        <dsp:cNvPr id="0" name=""/>
        <dsp:cNvSpPr/>
      </dsp:nvSpPr>
      <dsp:spPr>
        <a:xfrm>
          <a:off x="0" y="1619015"/>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2016 Fast –Track cities: Ending the AIDS epidemic in Cities achieving the 90–90–90 targets by 2020</a:t>
          </a:r>
        </a:p>
      </dsp:txBody>
      <dsp:txXfrm>
        <a:off x="0" y="1619015"/>
        <a:ext cx="5437192" cy="809161"/>
      </dsp:txXfrm>
    </dsp:sp>
    <dsp:sp modelId="{85BB951D-CEB3-4E03-B278-FCA2E8739F7A}">
      <dsp:nvSpPr>
        <dsp:cNvPr id="0" name=""/>
        <dsp:cNvSpPr/>
      </dsp:nvSpPr>
      <dsp:spPr>
        <a:xfrm>
          <a:off x="0" y="2428177"/>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B027F46-290C-462B-B6B9-C902C2C813AD}">
      <dsp:nvSpPr>
        <dsp:cNvPr id="0" name=""/>
        <dsp:cNvSpPr/>
      </dsp:nvSpPr>
      <dsp:spPr>
        <a:xfrm>
          <a:off x="0" y="2428177"/>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2016 Political Declaration on Ending AIDS: On the Fast-Track to accelerate the fight against HIV and AIDS to end the AIDS epidemic by 2030</a:t>
          </a:r>
        </a:p>
      </dsp:txBody>
      <dsp:txXfrm>
        <a:off x="0" y="2428177"/>
        <a:ext cx="5437192" cy="809161"/>
      </dsp:txXfrm>
    </dsp:sp>
    <dsp:sp modelId="{C9D11388-731C-4699-881B-7741E36D2FE7}">
      <dsp:nvSpPr>
        <dsp:cNvPr id="0" name=""/>
        <dsp:cNvSpPr/>
      </dsp:nvSpPr>
      <dsp:spPr>
        <a:xfrm>
          <a:off x="0" y="3237338"/>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865B815-34B4-49E2-91E6-5795E70000FB}">
      <dsp:nvSpPr>
        <dsp:cNvPr id="0" name=""/>
        <dsp:cNvSpPr/>
      </dsp:nvSpPr>
      <dsp:spPr>
        <a:xfrm>
          <a:off x="0" y="3237338"/>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2015 Fast-Track Strategy to end AIDS epidemic, 2016-2021</a:t>
          </a:r>
        </a:p>
      </dsp:txBody>
      <dsp:txXfrm>
        <a:off x="0" y="3237338"/>
        <a:ext cx="5437192" cy="809161"/>
      </dsp:txXfrm>
    </dsp:sp>
    <dsp:sp modelId="{1682810C-0327-4615-AB78-B4879CB403AF}">
      <dsp:nvSpPr>
        <dsp:cNvPr id="0" name=""/>
        <dsp:cNvSpPr/>
      </dsp:nvSpPr>
      <dsp:spPr>
        <a:xfrm>
          <a:off x="0" y="4046500"/>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6C6292-22F8-458B-82EE-F2E5A6F3C6E9}">
      <dsp:nvSpPr>
        <dsp:cNvPr id="0" name=""/>
        <dsp:cNvSpPr/>
      </dsp:nvSpPr>
      <dsp:spPr>
        <a:xfrm>
          <a:off x="0" y="4046500"/>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2014 90–90–90 - An ambitious treatment target to help end the AIDS epidemic</a:t>
          </a:r>
        </a:p>
      </dsp:txBody>
      <dsp:txXfrm>
        <a:off x="0" y="4046500"/>
        <a:ext cx="5437192" cy="809161"/>
      </dsp:txXfrm>
    </dsp:sp>
    <dsp:sp modelId="{B6611AE3-4958-4A3F-82FE-56B8CE1CAE83}">
      <dsp:nvSpPr>
        <dsp:cNvPr id="0" name=""/>
        <dsp:cNvSpPr/>
      </dsp:nvSpPr>
      <dsp:spPr>
        <a:xfrm>
          <a:off x="0" y="4855662"/>
          <a:ext cx="543719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23A8D2-7CB2-4CF6-BF9E-C15CA49635BE}">
      <dsp:nvSpPr>
        <dsp:cNvPr id="0" name=""/>
        <dsp:cNvSpPr/>
      </dsp:nvSpPr>
      <dsp:spPr>
        <a:xfrm>
          <a:off x="0" y="4855662"/>
          <a:ext cx="5437192" cy="80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accent1"/>
              </a:solidFill>
            </a:rPr>
            <a:t>Fast-Track: Accelerating action to end the AIDS epidemic by 2030 </a:t>
          </a:r>
          <a:endParaRPr lang="en-ZA" sz="1600" kern="1200"/>
        </a:p>
      </dsp:txBody>
      <dsp:txXfrm>
        <a:off x="0" y="4855662"/>
        <a:ext cx="5437192" cy="809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D5A-41A6-498B-ADF5-CD0433CA284D}">
      <dsp:nvSpPr>
        <dsp:cNvPr id="0" name=""/>
        <dsp:cNvSpPr/>
      </dsp:nvSpPr>
      <dsp:spPr>
        <a:xfrm>
          <a:off x="0" y="386"/>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5CBBF7E-2726-46AB-8411-3733D39FA7B3}">
      <dsp:nvSpPr>
        <dsp:cNvPr id="0" name=""/>
        <dsp:cNvSpPr/>
      </dsp:nvSpPr>
      <dsp:spPr>
        <a:xfrm>
          <a:off x="0" y="386"/>
          <a:ext cx="5437187" cy="210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1" kern="1200" dirty="0">
              <a:solidFill>
                <a:schemeClr val="accent1"/>
              </a:solidFill>
            </a:rPr>
            <a:t>SA National Sex Worker HIV,TB, STI Plan (2019-2022)</a:t>
          </a:r>
        </a:p>
        <a:p>
          <a:pPr marL="0" lvl="0" indent="0" algn="l" defTabSz="622300">
            <a:lnSpc>
              <a:spcPct val="90000"/>
            </a:lnSpc>
            <a:spcBef>
              <a:spcPct val="0"/>
            </a:spcBef>
            <a:spcAft>
              <a:spcPct val="35000"/>
            </a:spcAft>
            <a:buNone/>
          </a:pPr>
          <a:r>
            <a:rPr lang="en-ZA" sz="1400" b="1" kern="1200" dirty="0">
              <a:solidFill>
                <a:schemeClr val="accent1"/>
              </a:solidFill>
            </a:rPr>
            <a:t>SA National LGBTI plan 2017-2022</a:t>
          </a:r>
          <a:r>
            <a:rPr lang="en-ZA" sz="1400" b="0" kern="1200" dirty="0">
              <a:solidFill>
                <a:schemeClr val="accent1"/>
              </a:solidFill>
            </a:rPr>
            <a:t>. </a:t>
          </a:r>
        </a:p>
        <a:p>
          <a:pPr marL="0" lvl="0" indent="0" algn="l" defTabSz="622300">
            <a:lnSpc>
              <a:spcPct val="90000"/>
            </a:lnSpc>
            <a:spcBef>
              <a:spcPct val="0"/>
            </a:spcBef>
            <a:spcAft>
              <a:spcPct val="35000"/>
            </a:spcAft>
            <a:buNone/>
          </a:pPr>
          <a:r>
            <a:rPr lang="en-ZA" sz="1600" b="1" kern="1200" dirty="0">
              <a:solidFill>
                <a:schemeClr val="accent1"/>
              </a:solidFill>
            </a:rPr>
            <a:t>SA Transgender Policy brief and Report developed</a:t>
          </a:r>
        </a:p>
      </dsp:txBody>
      <dsp:txXfrm>
        <a:off x="0" y="386"/>
        <a:ext cx="5437187" cy="2103549"/>
      </dsp:txXfrm>
    </dsp:sp>
    <dsp:sp modelId="{A9E277EB-4C1D-4762-A139-26796995725B}">
      <dsp:nvSpPr>
        <dsp:cNvPr id="0" name=""/>
        <dsp:cNvSpPr/>
      </dsp:nvSpPr>
      <dsp:spPr>
        <a:xfrm>
          <a:off x="0" y="2103936"/>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669BE6-ECCD-48E8-B5C4-A8F285EAB713}">
      <dsp:nvSpPr>
        <dsp:cNvPr id="0" name=""/>
        <dsp:cNvSpPr/>
      </dsp:nvSpPr>
      <dsp:spPr>
        <a:xfrm>
          <a:off x="0" y="2103936"/>
          <a:ext cx="5437187" cy="210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Currently, there are</a:t>
          </a:r>
          <a:r>
            <a:rPr lang="en-ZA" sz="1600" b="1" kern="1200" dirty="0">
              <a:solidFill>
                <a:schemeClr val="accent1"/>
              </a:solidFill>
            </a:rPr>
            <a:t> gaps in national prevention targets, guidelines, and standard operating procedures </a:t>
          </a:r>
          <a:r>
            <a:rPr lang="en-ZA" sz="1600" b="0" kern="1200" dirty="0">
              <a:solidFill>
                <a:schemeClr val="accent1"/>
              </a:solidFill>
            </a:rPr>
            <a:t>resulting with organizations using their own approaches</a:t>
          </a:r>
        </a:p>
      </dsp:txBody>
      <dsp:txXfrm>
        <a:off x="0" y="2103936"/>
        <a:ext cx="5437187" cy="2103549"/>
      </dsp:txXfrm>
    </dsp:sp>
    <dsp:sp modelId="{F5D8E487-B717-4E1D-89A5-C04823070773}">
      <dsp:nvSpPr>
        <dsp:cNvPr id="0" name=""/>
        <dsp:cNvSpPr/>
      </dsp:nvSpPr>
      <dsp:spPr>
        <a:xfrm>
          <a:off x="0" y="4207485"/>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2CDE84-FF53-4AC3-96A4-BFB192A67B52}">
      <dsp:nvSpPr>
        <dsp:cNvPr id="0" name=""/>
        <dsp:cNvSpPr/>
      </dsp:nvSpPr>
      <dsp:spPr>
        <a:xfrm>
          <a:off x="0" y="4207485"/>
          <a:ext cx="5437187" cy="1551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ZA" sz="1900" b="0" kern="1200" dirty="0">
              <a:solidFill>
                <a:schemeClr val="accent1"/>
              </a:solidFill>
            </a:rPr>
            <a:t>SA is developing </a:t>
          </a:r>
          <a:r>
            <a:rPr lang="en-ZA" sz="1600" b="1" kern="1200" dirty="0">
              <a:solidFill>
                <a:schemeClr val="accent1"/>
              </a:solidFill>
            </a:rPr>
            <a:t>national prevention targets for 2025 </a:t>
          </a:r>
          <a:r>
            <a:rPr lang="en-ZA" sz="1600" b="0" kern="1200" dirty="0">
              <a:solidFill>
                <a:schemeClr val="accent1"/>
              </a:solidFill>
            </a:rPr>
            <a:t>for sex workers and their clients; gay men and other MSM; and PWID </a:t>
          </a:r>
          <a:r>
            <a:rPr lang="en-ZA" sz="1600" b="1" kern="1200" dirty="0">
              <a:solidFill>
                <a:schemeClr val="accent1"/>
              </a:solidFill>
            </a:rPr>
            <a:t>through the development of the National Strategic Plan 2023-2028 </a:t>
          </a:r>
        </a:p>
      </dsp:txBody>
      <dsp:txXfrm>
        <a:off x="0" y="4207485"/>
        <a:ext cx="5437187" cy="1551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84AD0-C2AE-42FA-AC49-C6F0F9E61110}">
      <dsp:nvSpPr>
        <dsp:cNvPr id="0" name=""/>
        <dsp:cNvSpPr/>
      </dsp:nvSpPr>
      <dsp:spPr>
        <a:xfrm>
          <a:off x="0" y="703"/>
          <a:ext cx="543718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D35D39-1471-4F2E-B185-89D2DC169754}">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SA has a </a:t>
          </a:r>
          <a:r>
            <a:rPr lang="en-ZA" sz="1600" b="1" kern="1200" dirty="0">
              <a:solidFill>
                <a:schemeClr val="accent1"/>
              </a:solidFill>
            </a:rPr>
            <a:t>national strategy </a:t>
          </a:r>
          <a:r>
            <a:rPr lang="en-ZA" sz="1600" b="0" kern="1200" dirty="0">
              <a:solidFill>
                <a:schemeClr val="accent1"/>
              </a:solidFill>
            </a:rPr>
            <a:t>to reduce new infections among AGYW and their male partners </a:t>
          </a:r>
          <a:endParaRPr lang="en-US" sz="1600" kern="1200" dirty="0">
            <a:solidFill>
              <a:schemeClr val="accent1"/>
            </a:solidFill>
          </a:endParaRPr>
        </a:p>
      </dsp:txBody>
      <dsp:txXfrm>
        <a:off x="0" y="703"/>
        <a:ext cx="5437187" cy="1151608"/>
      </dsp:txXfrm>
    </dsp:sp>
    <dsp:sp modelId="{1A26FBFF-ABBC-4842-B44D-F78338D82EF4}">
      <dsp:nvSpPr>
        <dsp:cNvPr id="0" name=""/>
        <dsp:cNvSpPr/>
      </dsp:nvSpPr>
      <dsp:spPr>
        <a:xfrm>
          <a:off x="0" y="1152311"/>
          <a:ext cx="543718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779DA3-F9FF-4240-BCA8-95AC5052CA80}">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SA </a:t>
          </a:r>
          <a:r>
            <a:rPr lang="en-US" sz="1600" b="1" kern="1200" dirty="0">
              <a:solidFill>
                <a:schemeClr val="accent1"/>
              </a:solidFill>
            </a:rPr>
            <a:t>National Adolescent and SRHR Strategy </a:t>
          </a:r>
          <a:r>
            <a:rPr lang="en-US" sz="1600" b="0" kern="1200" dirty="0">
              <a:solidFill>
                <a:schemeClr val="accent1"/>
              </a:solidFill>
            </a:rPr>
            <a:t>(2019–2030); </a:t>
          </a:r>
          <a:r>
            <a:rPr lang="en-US" sz="1600" b="1" kern="1200" dirty="0">
              <a:solidFill>
                <a:schemeClr val="accent1"/>
              </a:solidFill>
            </a:rPr>
            <a:t>SA National Youth Policy 2020–2030</a:t>
          </a:r>
          <a:r>
            <a:rPr lang="en-ZA" sz="1600" b="1" kern="1200" dirty="0">
              <a:solidFill>
                <a:schemeClr val="accent1"/>
              </a:solidFill>
            </a:rPr>
            <a:t> </a:t>
          </a:r>
          <a:endParaRPr lang="en-US" sz="1600" b="1" kern="1200" dirty="0">
            <a:solidFill>
              <a:schemeClr val="accent1"/>
            </a:solidFill>
          </a:endParaRPr>
        </a:p>
      </dsp:txBody>
      <dsp:txXfrm>
        <a:off x="0" y="1152311"/>
        <a:ext cx="5437187" cy="1151608"/>
      </dsp:txXfrm>
    </dsp:sp>
    <dsp:sp modelId="{6D2EFADF-7638-47FE-BA9C-DA738E116C98}">
      <dsp:nvSpPr>
        <dsp:cNvPr id="0" name=""/>
        <dsp:cNvSpPr/>
      </dsp:nvSpPr>
      <dsp:spPr>
        <a:xfrm>
          <a:off x="0" y="2303920"/>
          <a:ext cx="543718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7F24301-95C1-43C2-B690-DCF269F9A0A1}">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b="0" kern="1200" dirty="0">
              <a:solidFill>
                <a:schemeClr val="accent1"/>
              </a:solidFill>
            </a:rPr>
            <a:t>SA has set </a:t>
          </a:r>
          <a:r>
            <a:rPr lang="en-ZA" sz="1600" b="1" kern="1200" dirty="0">
              <a:solidFill>
                <a:schemeClr val="accent1"/>
              </a:solidFill>
            </a:rPr>
            <a:t>national HIV prevention targets </a:t>
          </a:r>
          <a:r>
            <a:rPr lang="en-ZA" sz="1600" b="0" kern="1200" dirty="0">
              <a:solidFill>
                <a:schemeClr val="accent1"/>
              </a:solidFill>
            </a:rPr>
            <a:t>for AGYW and their male partners for 2025</a:t>
          </a:r>
          <a:endParaRPr lang="en-US" sz="1600" kern="1200" dirty="0">
            <a:solidFill>
              <a:schemeClr val="accent1"/>
            </a:solidFill>
          </a:endParaRPr>
        </a:p>
      </dsp:txBody>
      <dsp:txXfrm>
        <a:off x="0" y="2303920"/>
        <a:ext cx="5437187" cy="1151608"/>
      </dsp:txXfrm>
    </dsp:sp>
    <dsp:sp modelId="{E0A6C85A-519B-4AA2-9CAC-81114B985F2E}">
      <dsp:nvSpPr>
        <dsp:cNvPr id="0" name=""/>
        <dsp:cNvSpPr/>
      </dsp:nvSpPr>
      <dsp:spPr>
        <a:xfrm>
          <a:off x="0" y="3455529"/>
          <a:ext cx="543718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F83204-82F7-4F63-B25E-19030AABE722}">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SA has </a:t>
          </a:r>
          <a:r>
            <a:rPr lang="en-US" sz="1600" b="1" kern="1200" dirty="0">
              <a:solidFill>
                <a:schemeClr val="accent1"/>
              </a:solidFill>
            </a:rPr>
            <a:t>national prevention targets, plans and guidelines for PMTCT </a:t>
          </a:r>
          <a:r>
            <a:rPr lang="en-US" sz="1600" b="0" kern="1200" dirty="0">
              <a:solidFill>
                <a:schemeClr val="accent1"/>
              </a:solidFill>
            </a:rPr>
            <a:t>(Oct 2019) (</a:t>
          </a:r>
          <a:r>
            <a:rPr lang="en-US" sz="1600" b="0" kern="1200" dirty="0" err="1">
              <a:solidFill>
                <a:schemeClr val="accent1"/>
              </a:solidFill>
            </a:rPr>
            <a:t>e.g.elimination</a:t>
          </a:r>
          <a:r>
            <a:rPr lang="en-US" sz="1600" b="0" kern="1200" dirty="0">
              <a:solidFill>
                <a:schemeClr val="accent1"/>
              </a:solidFill>
            </a:rPr>
            <a:t> of vertical transmission of HIV with a target of &lt;2% for </a:t>
          </a:r>
          <a:r>
            <a:rPr lang="en-US" sz="1600" b="1" kern="1200" dirty="0">
              <a:solidFill>
                <a:schemeClr val="accent1"/>
              </a:solidFill>
            </a:rPr>
            <a:t>2021</a:t>
          </a:r>
          <a:r>
            <a:rPr lang="en-US" sz="1600" b="0" kern="1200" dirty="0">
              <a:solidFill>
                <a:schemeClr val="accent1"/>
              </a:solidFill>
            </a:rPr>
            <a:t>(2500/100 000</a:t>
          </a:r>
        </a:p>
        <a:p>
          <a:pPr marL="0" lvl="0" indent="0" algn="l" defTabSz="711200">
            <a:lnSpc>
              <a:spcPct val="90000"/>
            </a:lnSpc>
            <a:spcBef>
              <a:spcPct val="0"/>
            </a:spcBef>
            <a:spcAft>
              <a:spcPct val="35000"/>
            </a:spcAft>
            <a:buNone/>
          </a:pPr>
          <a:endParaRPr lang="en-US" sz="1600" b="0" kern="1200" dirty="0">
            <a:solidFill>
              <a:schemeClr val="accent1"/>
            </a:solidFill>
          </a:endParaRPr>
        </a:p>
      </dsp:txBody>
      <dsp:txXfrm>
        <a:off x="0" y="3455529"/>
        <a:ext cx="5437187" cy="1151608"/>
      </dsp:txXfrm>
    </dsp:sp>
    <dsp:sp modelId="{C4E1455C-C4B8-4CCD-9A6A-577C28C344D1}">
      <dsp:nvSpPr>
        <dsp:cNvPr id="0" name=""/>
        <dsp:cNvSpPr/>
      </dsp:nvSpPr>
      <dsp:spPr>
        <a:xfrm>
          <a:off x="0" y="4607138"/>
          <a:ext cx="543718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CBA0D6-36C6-4613-9516-42951136DE32}">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accent1"/>
              </a:solidFill>
            </a:rPr>
            <a:t>SA has </a:t>
          </a:r>
          <a:r>
            <a:rPr lang="en-US" sz="1600" b="1" kern="1200" dirty="0">
              <a:solidFill>
                <a:schemeClr val="accent1"/>
              </a:solidFill>
            </a:rPr>
            <a:t>national strategy on interventions </a:t>
          </a:r>
          <a:r>
            <a:rPr lang="en-US" sz="1600" b="0" kern="1200" dirty="0">
              <a:solidFill>
                <a:schemeClr val="accent1"/>
              </a:solidFill>
            </a:rPr>
            <a:t>at delivery for women living with HIV</a:t>
          </a:r>
        </a:p>
      </dsp:txBody>
      <dsp:txXfrm>
        <a:off x="0" y="4607138"/>
        <a:ext cx="5437187" cy="115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9D53F-4337-4722-AFD0-C0B620BC9535}">
      <dsp:nvSpPr>
        <dsp:cNvPr id="0" name=""/>
        <dsp:cNvSpPr/>
      </dsp:nvSpPr>
      <dsp:spPr>
        <a:xfrm>
          <a:off x="0" y="1584"/>
          <a:ext cx="567566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D34362-258B-4AD9-AF91-522400422A98}">
      <dsp:nvSpPr>
        <dsp:cNvPr id="0" name=""/>
        <dsp:cNvSpPr/>
      </dsp:nvSpPr>
      <dsp:spPr>
        <a:xfrm>
          <a:off x="0" y="1584"/>
          <a:ext cx="5589221" cy="11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1" kern="1200" dirty="0">
              <a:solidFill>
                <a:schemeClr val="accent1"/>
              </a:solidFill>
            </a:rPr>
            <a:t>SA has adopted 2019 WHO guidelines and developed policies and programmes </a:t>
          </a:r>
          <a:r>
            <a:rPr lang="en-ZA" sz="1400" b="0" kern="1200" dirty="0">
              <a:solidFill>
                <a:schemeClr val="accent1"/>
              </a:solidFill>
            </a:rPr>
            <a:t>on HIV testing services, linkage to care, use of ART, and managing advanced HIV disease</a:t>
          </a:r>
        </a:p>
      </dsp:txBody>
      <dsp:txXfrm>
        <a:off x="0" y="1584"/>
        <a:ext cx="5589221" cy="1101328"/>
      </dsp:txXfrm>
    </dsp:sp>
    <dsp:sp modelId="{AA6E1F9D-34EF-4A60-BA12-3F84027D7221}">
      <dsp:nvSpPr>
        <dsp:cNvPr id="0" name=""/>
        <dsp:cNvSpPr/>
      </dsp:nvSpPr>
      <dsp:spPr>
        <a:xfrm>
          <a:off x="0" y="1102913"/>
          <a:ext cx="567566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3AD989-4C3A-4C28-8BE5-C47FF638ABF1}">
      <dsp:nvSpPr>
        <dsp:cNvPr id="0" name=""/>
        <dsp:cNvSpPr/>
      </dsp:nvSpPr>
      <dsp:spPr>
        <a:xfrm>
          <a:off x="0" y="1102913"/>
          <a:ext cx="5675662" cy="111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rPr>
            <a:t>ART Policy revisions and guidelines released in 2019 – ART formulation </a:t>
          </a:r>
          <a:r>
            <a:rPr lang="en-US" sz="1400" b="0" kern="1200" dirty="0">
              <a:solidFill>
                <a:schemeClr val="accent1"/>
              </a:solidFill>
            </a:rPr>
            <a:t>with reduced side effects and viral resistance</a:t>
          </a:r>
        </a:p>
      </dsp:txBody>
      <dsp:txXfrm>
        <a:off x="0" y="1102913"/>
        <a:ext cx="5675662" cy="1116739"/>
      </dsp:txXfrm>
    </dsp:sp>
    <dsp:sp modelId="{725681C9-1226-4888-BD45-C42714D9DA1D}">
      <dsp:nvSpPr>
        <dsp:cNvPr id="0" name=""/>
        <dsp:cNvSpPr/>
      </dsp:nvSpPr>
      <dsp:spPr>
        <a:xfrm>
          <a:off x="0" y="2219653"/>
          <a:ext cx="567566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1C9DE4-97C3-447F-9F8E-F318ABBC120A}">
      <dsp:nvSpPr>
        <dsp:cNvPr id="0" name=""/>
        <dsp:cNvSpPr/>
      </dsp:nvSpPr>
      <dsp:spPr>
        <a:xfrm>
          <a:off x="0" y="2219653"/>
          <a:ext cx="5675662" cy="111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solidFill>
                <a:schemeClr val="accent1"/>
              </a:solidFill>
            </a:rPr>
            <a:t>SA leverages </a:t>
          </a:r>
          <a:r>
            <a:rPr lang="en-ZA" sz="1400" b="1" kern="1200" dirty="0">
              <a:solidFill>
                <a:schemeClr val="accent1"/>
              </a:solidFill>
            </a:rPr>
            <a:t>community-based treatment approaches </a:t>
          </a:r>
          <a:r>
            <a:rPr lang="en-US" sz="1400" b="1" kern="1200" dirty="0">
              <a:solidFill>
                <a:schemeClr val="accent1"/>
              </a:solidFill>
            </a:rPr>
            <a:t>among key populations</a:t>
          </a:r>
          <a:r>
            <a:rPr lang="en-US" sz="1400" b="0" kern="1200" dirty="0">
              <a:solidFill>
                <a:schemeClr val="accent1"/>
              </a:solidFill>
            </a:rPr>
            <a:t> who may not be reached using traditional testing approaches (NSP, 2017-2022)</a:t>
          </a:r>
          <a:r>
            <a:rPr lang="en-ZA" sz="1400" kern="12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4</a:t>
          </a:r>
          <a:r>
            <a:rPr lang="en-US" sz="1400" b="0" kern="1200" dirty="0">
              <a:solidFill>
                <a:schemeClr val="accent1"/>
              </a:solidFill>
            </a:rPr>
            <a:t> </a:t>
          </a:r>
        </a:p>
      </dsp:txBody>
      <dsp:txXfrm>
        <a:off x="0" y="2219653"/>
        <a:ext cx="5675662" cy="1116739"/>
      </dsp:txXfrm>
    </dsp:sp>
    <dsp:sp modelId="{A8A05279-EDD8-463F-BE46-9720F8539BF1}">
      <dsp:nvSpPr>
        <dsp:cNvPr id="0" name=""/>
        <dsp:cNvSpPr/>
      </dsp:nvSpPr>
      <dsp:spPr>
        <a:xfrm>
          <a:off x="0" y="3336393"/>
          <a:ext cx="567566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E2ADC1-6B3C-4339-AE14-5E273DD3E996}">
      <dsp:nvSpPr>
        <dsp:cNvPr id="0" name=""/>
        <dsp:cNvSpPr/>
      </dsp:nvSpPr>
      <dsp:spPr>
        <a:xfrm>
          <a:off x="0" y="3336393"/>
          <a:ext cx="5675662" cy="111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solidFill>
                <a:schemeClr val="accent1"/>
              </a:solidFill>
            </a:rPr>
            <a:t>SA </a:t>
          </a:r>
          <a:r>
            <a:rPr lang="en-ZA" sz="1400" b="0" kern="1200">
              <a:solidFill>
                <a:schemeClr val="accent1"/>
              </a:solidFill>
            </a:rPr>
            <a:t>has </a:t>
          </a:r>
          <a:r>
            <a:rPr lang="en-ZA" sz="1400" b="1" kern="1200">
              <a:solidFill>
                <a:schemeClr val="accent1"/>
              </a:solidFill>
            </a:rPr>
            <a:t>policies </a:t>
          </a:r>
          <a:r>
            <a:rPr lang="en-ZA" sz="1400" b="1" kern="1200" dirty="0">
              <a:solidFill>
                <a:schemeClr val="accent1"/>
              </a:solidFill>
            </a:rPr>
            <a:t>to prioritize VL testing </a:t>
          </a:r>
          <a:r>
            <a:rPr lang="en-ZA" sz="1400" b="0" kern="1200" dirty="0">
              <a:solidFill>
                <a:schemeClr val="accent1"/>
              </a:solidFill>
            </a:rPr>
            <a:t>in selected populations, e.g. online appointment bookings, sample collection at private clinics and pharmacies</a:t>
          </a:r>
        </a:p>
        <a:p>
          <a:pPr marL="0" lvl="0" indent="0" algn="l" defTabSz="622300">
            <a:lnSpc>
              <a:spcPct val="90000"/>
            </a:lnSpc>
            <a:spcBef>
              <a:spcPct val="0"/>
            </a:spcBef>
            <a:spcAft>
              <a:spcPct val="35000"/>
            </a:spcAft>
            <a:buNone/>
          </a:pPr>
          <a:r>
            <a:rPr lang="en-ZA" sz="1400" b="0" kern="1200" dirty="0">
              <a:solidFill>
                <a:schemeClr val="accent1"/>
              </a:solidFill>
            </a:rPr>
            <a:t>SA has national </a:t>
          </a:r>
          <a:r>
            <a:rPr lang="en-ZA" sz="1400" b="1" kern="1200" dirty="0">
              <a:solidFill>
                <a:schemeClr val="accent1"/>
              </a:solidFill>
            </a:rPr>
            <a:t>policies and strategies for adherence support</a:t>
          </a:r>
          <a:r>
            <a:rPr lang="en-ZA" sz="1400" b="0" kern="1200" dirty="0">
              <a:solidFill>
                <a:schemeClr val="accent1"/>
              </a:solidFill>
            </a:rPr>
            <a:t>, e.g. virtual adherence </a:t>
          </a:r>
          <a:r>
            <a:rPr lang="en-ZA" sz="1400" b="0" kern="1200" dirty="0" err="1">
              <a:solidFill>
                <a:schemeClr val="accent1"/>
              </a:solidFill>
            </a:rPr>
            <a:t>counseling</a:t>
          </a:r>
          <a:r>
            <a:rPr lang="en-ZA" sz="1400" b="0" kern="1200" dirty="0">
              <a:solidFill>
                <a:schemeClr val="accent1"/>
              </a:solidFill>
            </a:rPr>
            <a:t> </a:t>
          </a:r>
          <a:endParaRPr lang="en-US" sz="1400" kern="1200" dirty="0">
            <a:solidFill>
              <a:schemeClr val="accent1"/>
            </a:solidFill>
          </a:endParaRPr>
        </a:p>
      </dsp:txBody>
      <dsp:txXfrm>
        <a:off x="0" y="3336393"/>
        <a:ext cx="5675662" cy="1116739"/>
      </dsp:txXfrm>
    </dsp:sp>
    <dsp:sp modelId="{D097E1D5-3C7E-445D-BD3A-8CD8691722EB}">
      <dsp:nvSpPr>
        <dsp:cNvPr id="0" name=""/>
        <dsp:cNvSpPr/>
      </dsp:nvSpPr>
      <dsp:spPr>
        <a:xfrm>
          <a:off x="0" y="4453133"/>
          <a:ext cx="567566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21BEAB-771F-4979-8AF5-AE73D6E012E8}">
      <dsp:nvSpPr>
        <dsp:cNvPr id="0" name=""/>
        <dsp:cNvSpPr/>
      </dsp:nvSpPr>
      <dsp:spPr>
        <a:xfrm>
          <a:off x="0" y="4453133"/>
          <a:ext cx="5675662" cy="111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solidFill>
                <a:schemeClr val="accent1"/>
              </a:solidFill>
            </a:rPr>
            <a:t>SA has</a:t>
          </a:r>
          <a:r>
            <a:rPr lang="en-ZA" sz="1400" b="1" kern="1200" dirty="0">
              <a:solidFill>
                <a:schemeClr val="accent1"/>
              </a:solidFill>
            </a:rPr>
            <a:t> National plan (2018-2022) to monitor HIV drug resistance</a:t>
          </a:r>
        </a:p>
        <a:p>
          <a:pPr marL="0" lvl="0" indent="0" algn="l" defTabSz="622300">
            <a:lnSpc>
              <a:spcPct val="90000"/>
            </a:lnSpc>
            <a:spcBef>
              <a:spcPct val="0"/>
            </a:spcBef>
            <a:spcAft>
              <a:spcPct val="35000"/>
            </a:spcAft>
            <a:buNone/>
          </a:pPr>
          <a:endParaRPr lang="en-ZA" sz="1400" b="0" kern="1200" dirty="0">
            <a:solidFill>
              <a:schemeClr val="accent1"/>
            </a:solidFill>
          </a:endParaRPr>
        </a:p>
        <a:p>
          <a:pPr marL="0" lvl="0" indent="0" algn="l" defTabSz="622300">
            <a:lnSpc>
              <a:spcPct val="90000"/>
            </a:lnSpc>
            <a:spcBef>
              <a:spcPct val="0"/>
            </a:spcBef>
            <a:spcAft>
              <a:spcPct val="35000"/>
            </a:spcAft>
            <a:buNone/>
          </a:pPr>
          <a:r>
            <a:rPr lang="en-ZA" sz="1400" b="0" kern="1200" dirty="0">
              <a:solidFill>
                <a:schemeClr val="accent1"/>
              </a:solidFill>
            </a:rPr>
            <a:t>SA </a:t>
          </a:r>
          <a:r>
            <a:rPr lang="en-ZA" sz="1400" b="1" kern="1200" dirty="0">
              <a:solidFill>
                <a:schemeClr val="accent1"/>
              </a:solidFill>
            </a:rPr>
            <a:t>Strategic Plan for Surveillance and Monitoring of HIV drug resistance is being finalized</a:t>
          </a:r>
        </a:p>
      </dsp:txBody>
      <dsp:txXfrm>
        <a:off x="0" y="4453133"/>
        <a:ext cx="5675662" cy="11167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BB2F-EB9A-41A8-A858-1DAE827242CD}">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566047-0BB7-4B66-AF5A-4E877DF58833}">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kern="1200" dirty="0">
              <a:solidFill>
                <a:schemeClr val="accent1"/>
              </a:solidFill>
            </a:rPr>
            <a:t>SA has a </a:t>
          </a:r>
          <a:r>
            <a:rPr lang="en-ZA" sz="1800" b="1" kern="1200" dirty="0">
              <a:solidFill>
                <a:schemeClr val="accent1"/>
              </a:solidFill>
            </a:rPr>
            <a:t>national condom strategy </a:t>
          </a:r>
          <a:r>
            <a:rPr lang="en-ZA" sz="1800" b="0" kern="1200" dirty="0">
              <a:solidFill>
                <a:schemeClr val="accent1"/>
              </a:solidFill>
            </a:rPr>
            <a:t>that explicitly addresses the needs of and targeted condom programming for key populations</a:t>
          </a:r>
          <a:endParaRPr lang="en-US" sz="1800" kern="1200" dirty="0">
            <a:solidFill>
              <a:schemeClr val="accent1"/>
            </a:solidFill>
          </a:endParaRPr>
        </a:p>
      </dsp:txBody>
      <dsp:txXfrm>
        <a:off x="0" y="703"/>
        <a:ext cx="5437187" cy="1151608"/>
      </dsp:txXfrm>
    </dsp:sp>
    <dsp:sp modelId="{7192B88C-1791-4B2C-BBC5-B1C98531EA10}">
      <dsp:nvSpPr>
        <dsp:cNvPr id="0" name=""/>
        <dsp:cNvSpPr/>
      </dsp:nvSpPr>
      <dsp:spPr>
        <a:xfrm>
          <a:off x="0" y="115231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31C2275-40A8-491C-AF05-D8A4ECB2296E}">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kern="1200" dirty="0">
              <a:solidFill>
                <a:schemeClr val="accent1"/>
              </a:solidFill>
            </a:rPr>
            <a:t>SA has </a:t>
          </a:r>
          <a:r>
            <a:rPr lang="en-ZA" sz="1800" b="1" kern="1200" dirty="0">
              <a:solidFill>
                <a:schemeClr val="accent1"/>
              </a:solidFill>
            </a:rPr>
            <a:t>guidelines for provider-initiated condom promotion and distribution </a:t>
          </a:r>
          <a:r>
            <a:rPr lang="en-ZA" sz="1800" b="0" kern="1200" dirty="0">
              <a:solidFill>
                <a:schemeClr val="accent1"/>
              </a:solidFill>
            </a:rPr>
            <a:t>for key populations and all other populations</a:t>
          </a:r>
          <a:endParaRPr lang="en-US" sz="1800" kern="1200" dirty="0">
            <a:solidFill>
              <a:schemeClr val="accent1"/>
            </a:solidFill>
          </a:endParaRPr>
        </a:p>
      </dsp:txBody>
      <dsp:txXfrm>
        <a:off x="0" y="1152311"/>
        <a:ext cx="5437187" cy="1151608"/>
      </dsp:txXfrm>
    </dsp:sp>
    <dsp:sp modelId="{B5E74E8F-122E-40B3-93E5-1507FCA6B5E4}">
      <dsp:nvSpPr>
        <dsp:cNvPr id="0" name=""/>
        <dsp:cNvSpPr/>
      </dsp:nvSpPr>
      <dsp:spPr>
        <a:xfrm>
          <a:off x="0" y="230392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48947F-ECA2-48E3-9EB5-1435F56DA13D}">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kern="1200" dirty="0">
              <a:solidFill>
                <a:schemeClr val="accent1"/>
              </a:solidFill>
            </a:rPr>
            <a:t>SA has set </a:t>
          </a:r>
          <a:r>
            <a:rPr lang="en-ZA" sz="1800" b="1" kern="1200" dirty="0">
              <a:solidFill>
                <a:schemeClr val="accent1"/>
              </a:solidFill>
            </a:rPr>
            <a:t>targets for condom distribution</a:t>
          </a:r>
          <a:r>
            <a:rPr lang="en-ZA" sz="1800" b="0" kern="1200" dirty="0">
              <a:solidFill>
                <a:schemeClr val="accent1"/>
              </a:solidFill>
            </a:rPr>
            <a:t>: 750 000,000</a:t>
          </a:r>
          <a:endParaRPr lang="en-US" sz="1800" kern="1200" dirty="0">
            <a:solidFill>
              <a:schemeClr val="accent1"/>
            </a:solidFill>
          </a:endParaRPr>
        </a:p>
      </dsp:txBody>
      <dsp:txXfrm>
        <a:off x="0" y="2303920"/>
        <a:ext cx="5437187" cy="1151608"/>
      </dsp:txXfrm>
    </dsp:sp>
    <dsp:sp modelId="{078307BA-474B-4343-B002-77FCACDB7CF9}">
      <dsp:nvSpPr>
        <dsp:cNvPr id="0" name=""/>
        <dsp:cNvSpPr/>
      </dsp:nvSpPr>
      <dsp:spPr>
        <a:xfrm>
          <a:off x="0" y="345552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79F375C-69A4-4950-8463-AA99431017AF}">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kern="1200" dirty="0">
              <a:solidFill>
                <a:schemeClr val="accent1"/>
              </a:solidFill>
            </a:rPr>
            <a:t>There were </a:t>
          </a:r>
          <a:r>
            <a:rPr lang="en-ZA" sz="1800" b="1" kern="1200" dirty="0">
              <a:solidFill>
                <a:schemeClr val="accent1"/>
              </a:solidFill>
            </a:rPr>
            <a:t>no recorded condom stock-outs </a:t>
          </a:r>
          <a:r>
            <a:rPr lang="en-ZA" sz="1800" b="0" kern="1200" dirty="0">
              <a:solidFill>
                <a:schemeClr val="accent1"/>
              </a:solidFill>
            </a:rPr>
            <a:t>both at national and local levels </a:t>
          </a:r>
          <a:endParaRPr lang="en-US" sz="1800" kern="1200" dirty="0"/>
        </a:p>
      </dsp:txBody>
      <dsp:txXfrm>
        <a:off x="0" y="3455529"/>
        <a:ext cx="5437187" cy="1151608"/>
      </dsp:txXfrm>
    </dsp:sp>
    <dsp:sp modelId="{252ACB95-BDA2-4523-A458-4BF18B74989C}">
      <dsp:nvSpPr>
        <dsp:cNvPr id="0" name=""/>
        <dsp:cNvSpPr/>
      </dsp:nvSpPr>
      <dsp:spPr>
        <a:xfrm>
          <a:off x="0" y="460713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D7E5CF-BC45-41DE-B5EE-2325ECAB38EA}">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1" kern="1200" dirty="0">
              <a:solidFill>
                <a:schemeClr val="accent1"/>
              </a:solidFill>
            </a:rPr>
            <a:t>Condom uptake was lower in 2021</a:t>
          </a:r>
          <a:r>
            <a:rPr lang="en-ZA" sz="1800" kern="1200" dirty="0">
              <a:solidFill>
                <a:schemeClr val="accent1"/>
              </a:solidFill>
            </a:rPr>
            <a:t> </a:t>
          </a:r>
        </a:p>
        <a:p>
          <a:pPr marL="0" lvl="0" indent="0" algn="l" defTabSz="800100">
            <a:lnSpc>
              <a:spcPct val="90000"/>
            </a:lnSpc>
            <a:spcBef>
              <a:spcPct val="0"/>
            </a:spcBef>
            <a:spcAft>
              <a:spcPct val="35000"/>
            </a:spcAft>
            <a:buNone/>
          </a:pPr>
          <a:r>
            <a:rPr lang="en-ZA" sz="1800" kern="1200" dirty="0">
              <a:solidFill>
                <a:schemeClr val="accent1"/>
              </a:solidFill>
            </a:rPr>
            <a:t>due to COVID19 impacts</a:t>
          </a:r>
          <a:endParaRPr lang="en-US" sz="1800" kern="1200" dirty="0">
            <a:solidFill>
              <a:schemeClr val="accent1"/>
            </a:solidFill>
          </a:endParaRPr>
        </a:p>
      </dsp:txBody>
      <dsp:txXfrm>
        <a:off x="0" y="4607138"/>
        <a:ext cx="5437187" cy="11516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EBA5-5443-4840-9541-0C386EA27625}">
      <dsp:nvSpPr>
        <dsp:cNvPr id="0" name=""/>
        <dsp:cNvSpPr/>
      </dsp:nvSpPr>
      <dsp:spPr>
        <a:xfrm>
          <a:off x="0" y="703"/>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9CAC00A-6138-41B3-92E8-224DB1CFD946}">
      <dsp:nvSpPr>
        <dsp:cNvPr id="0" name=""/>
        <dsp:cNvSpPr/>
      </dsp:nvSpPr>
      <dsp:spPr>
        <a:xfrm>
          <a:off x="0" y="703"/>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chemeClr val="accent1"/>
              </a:solidFill>
            </a:rPr>
            <a:t>PrEP</a:t>
          </a:r>
          <a:r>
            <a:rPr lang="en-US" sz="1600" kern="1200" dirty="0">
              <a:solidFill>
                <a:schemeClr val="accent1"/>
              </a:solidFill>
            </a:rPr>
            <a:t> uptake increased from 2018-2020: 2168 in 2018; 7505 in 2019; 14230 in 2020</a:t>
          </a:r>
        </a:p>
      </dsp:txBody>
      <dsp:txXfrm>
        <a:off x="0" y="703"/>
        <a:ext cx="5437187" cy="1151608"/>
      </dsp:txXfrm>
    </dsp:sp>
    <dsp:sp modelId="{4BCC1163-271E-4196-9A98-7F779408CBA3}">
      <dsp:nvSpPr>
        <dsp:cNvPr id="0" name=""/>
        <dsp:cNvSpPr/>
      </dsp:nvSpPr>
      <dsp:spPr>
        <a:xfrm>
          <a:off x="0" y="1152311"/>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B13747-0A50-4227-A6BE-9AD2194B0832}">
      <dsp:nvSpPr>
        <dsp:cNvPr id="0" name=""/>
        <dsp:cNvSpPr/>
      </dsp:nvSpPr>
      <dsp:spPr>
        <a:xfrm>
          <a:off x="0" y="1152311"/>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rPr>
            <a:t>PREP uptake is still low; e.g. </a:t>
          </a:r>
          <a:r>
            <a:rPr lang="en-ZA" sz="1600" kern="1200" dirty="0" err="1">
              <a:solidFill>
                <a:schemeClr val="accent1"/>
              </a:solidFill>
            </a:rPr>
            <a:t>PrEP</a:t>
          </a:r>
          <a:r>
            <a:rPr lang="en-ZA" sz="1600" kern="1200" dirty="0">
              <a:solidFill>
                <a:schemeClr val="accent1"/>
              </a:solidFill>
            </a:rPr>
            <a:t> Coverage among HIV-negative MSM/FSW in SA is &lt;5% (Stone et al 2021)</a:t>
          </a:r>
          <a:endParaRPr lang="en-US" sz="1600" kern="1200" dirty="0">
            <a:solidFill>
              <a:schemeClr val="accent1"/>
            </a:solidFill>
          </a:endParaRPr>
        </a:p>
      </dsp:txBody>
      <dsp:txXfrm>
        <a:off x="0" y="1152311"/>
        <a:ext cx="5437187" cy="1151608"/>
      </dsp:txXfrm>
    </dsp:sp>
    <dsp:sp modelId="{B83B1384-BB9C-41A3-9954-48C48548EBD5}">
      <dsp:nvSpPr>
        <dsp:cNvPr id="0" name=""/>
        <dsp:cNvSpPr/>
      </dsp:nvSpPr>
      <dsp:spPr>
        <a:xfrm>
          <a:off x="0" y="2303920"/>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7425C3-4D69-460D-89A7-6E79AF3F2A8F}">
      <dsp:nvSpPr>
        <dsp:cNvPr id="0" name=""/>
        <dsp:cNvSpPr/>
      </dsp:nvSpPr>
      <dsp:spPr>
        <a:xfrm>
          <a:off x="0" y="2303920"/>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SA is optimizing differentiated service delivery models  for oral </a:t>
          </a:r>
          <a:r>
            <a:rPr lang="en-ZA" sz="1600" kern="1200" dirty="0" err="1">
              <a:solidFill>
                <a:schemeClr val="accent1"/>
              </a:solidFill>
            </a:rPr>
            <a:t>PrEP</a:t>
          </a:r>
          <a:r>
            <a:rPr lang="en-ZA" sz="1600" kern="1200" dirty="0">
              <a:solidFill>
                <a:schemeClr val="accent1"/>
              </a:solidFill>
            </a:rPr>
            <a:t> to increase uptake</a:t>
          </a:r>
          <a:r>
            <a:rPr lang="en-ZA" sz="1600" i="1" kern="1200" dirty="0">
              <a:solidFill>
                <a:schemeClr val="accent1"/>
              </a:solidFill>
            </a:rPr>
            <a:t>“</a:t>
          </a:r>
        </a:p>
        <a:p>
          <a:pPr marL="0" lvl="0" indent="0" algn="l" defTabSz="711200">
            <a:lnSpc>
              <a:spcPct val="90000"/>
            </a:lnSpc>
            <a:spcBef>
              <a:spcPct val="0"/>
            </a:spcBef>
            <a:spcAft>
              <a:spcPct val="35000"/>
            </a:spcAft>
            <a:buNone/>
          </a:pPr>
          <a:r>
            <a:rPr lang="en-ZA" sz="1600" i="1" kern="1200" dirty="0">
              <a:solidFill>
                <a:schemeClr val="accent1"/>
              </a:solidFill>
            </a:rPr>
            <a:t>“</a:t>
          </a:r>
          <a:r>
            <a:rPr lang="en-ZA" sz="1200" i="1" kern="1200" dirty="0">
              <a:solidFill>
                <a:schemeClr val="accent1"/>
              </a:solidFill>
            </a:rPr>
            <a:t>a </a:t>
          </a:r>
          <a:r>
            <a:rPr lang="en-ZA" sz="1200" i="1" kern="1200" dirty="0" err="1">
              <a:solidFill>
                <a:schemeClr val="accent1"/>
              </a:solidFill>
            </a:rPr>
            <a:t>PrEP</a:t>
          </a:r>
          <a:r>
            <a:rPr lang="en-ZA" sz="1200" i="1" kern="1200" dirty="0">
              <a:solidFill>
                <a:schemeClr val="accent1"/>
              </a:solidFill>
            </a:rPr>
            <a:t> programme  for MSM recruited 84% of new </a:t>
          </a:r>
          <a:r>
            <a:rPr lang="en-ZA" sz="1200" i="1" kern="1200" dirty="0" err="1">
              <a:solidFill>
                <a:schemeClr val="accent1"/>
              </a:solidFill>
            </a:rPr>
            <a:t>PrEP</a:t>
          </a:r>
          <a:r>
            <a:rPr lang="en-ZA" sz="1200" i="1" kern="1200" dirty="0">
              <a:solidFill>
                <a:schemeClr val="accent1"/>
              </a:solidFill>
            </a:rPr>
            <a:t> users through community outreach strategies, with only 16% started in clinic settings” 5</a:t>
          </a:r>
          <a:endParaRPr lang="en-US" sz="1200" kern="1200" dirty="0">
            <a:solidFill>
              <a:schemeClr val="accent1"/>
            </a:solidFill>
          </a:endParaRPr>
        </a:p>
      </dsp:txBody>
      <dsp:txXfrm>
        <a:off x="0" y="2303920"/>
        <a:ext cx="5437187" cy="1151608"/>
      </dsp:txXfrm>
    </dsp:sp>
    <dsp:sp modelId="{7629D14C-464B-4FBB-9D09-E617E8AAAFF2}">
      <dsp:nvSpPr>
        <dsp:cNvPr id="0" name=""/>
        <dsp:cNvSpPr/>
      </dsp:nvSpPr>
      <dsp:spPr>
        <a:xfrm>
          <a:off x="0" y="3455529"/>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3E2F17-4745-4E8E-AE56-6A75F62645F5}">
      <dsp:nvSpPr>
        <dsp:cNvPr id="0" name=""/>
        <dsp:cNvSpPr/>
      </dsp:nvSpPr>
      <dsp:spPr>
        <a:xfrm>
          <a:off x="0" y="3455529"/>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There are limited domestic resources for </a:t>
          </a:r>
          <a:r>
            <a:rPr lang="en-ZA" sz="1600" kern="1200" dirty="0" err="1">
              <a:solidFill>
                <a:schemeClr val="accent1"/>
              </a:solidFill>
            </a:rPr>
            <a:t>PrEP</a:t>
          </a:r>
          <a:r>
            <a:rPr lang="en-ZA" sz="1600" kern="1200" dirty="0">
              <a:solidFill>
                <a:schemeClr val="accent1"/>
              </a:solidFill>
            </a:rPr>
            <a:t> – it is mainly funded by international entities. Strengthening  local resources is needed for sustainability of epidemic response </a:t>
          </a:r>
          <a:endParaRPr lang="en-US" sz="1600" kern="1200" dirty="0">
            <a:solidFill>
              <a:schemeClr val="accent1"/>
            </a:solidFill>
          </a:endParaRPr>
        </a:p>
      </dsp:txBody>
      <dsp:txXfrm>
        <a:off x="0" y="3455529"/>
        <a:ext cx="5437187" cy="1151608"/>
      </dsp:txXfrm>
    </dsp:sp>
    <dsp:sp modelId="{4892D450-A1A9-4EF9-8D55-A659D8A1DAA1}">
      <dsp:nvSpPr>
        <dsp:cNvPr id="0" name=""/>
        <dsp:cNvSpPr/>
      </dsp:nvSpPr>
      <dsp:spPr>
        <a:xfrm>
          <a:off x="0" y="4607138"/>
          <a:ext cx="54371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B24362-9A85-4757-8AE4-86C74E23BC72}">
      <dsp:nvSpPr>
        <dsp:cNvPr id="0" name=""/>
        <dsp:cNvSpPr/>
      </dsp:nvSpPr>
      <dsp:spPr>
        <a:xfrm>
          <a:off x="0" y="4607138"/>
          <a:ext cx="5437187"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solidFill>
                <a:schemeClr val="accent1"/>
              </a:solidFill>
            </a:rPr>
            <a:t>“High out-of-pocket costs of </a:t>
          </a:r>
          <a:r>
            <a:rPr lang="en-ZA" sz="1600" kern="1200" dirty="0" err="1">
              <a:solidFill>
                <a:schemeClr val="accent1"/>
              </a:solidFill>
            </a:rPr>
            <a:t>PrEP</a:t>
          </a:r>
          <a:r>
            <a:rPr lang="en-ZA" sz="1600" kern="1200" dirty="0">
              <a:solidFill>
                <a:schemeClr val="accent1"/>
              </a:solidFill>
            </a:rPr>
            <a:t> services serve as a barrier for some populations to have access as these are not widely available at all HIV treatment sites”</a:t>
          </a:r>
          <a:endParaRPr lang="en-US" sz="1600" kern="1200" dirty="0">
            <a:solidFill>
              <a:schemeClr val="accent1"/>
            </a:solidFill>
          </a:endParaRPr>
        </a:p>
      </dsp:txBody>
      <dsp:txXfrm>
        <a:off x="0" y="4607138"/>
        <a:ext cx="5437187" cy="11516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j-lt"/>
                <a:ea typeface="Calibri" panose="020F0502020204030204" pitchFamily="34" charset="0"/>
                <a:cs typeface="Times New Roman" panose="02020603050405020304" pitchFamily="18" charset="0"/>
              </a:rPr>
              <a:t>Does South Africa demonstrate ownership of epidemic control, i.e. </a:t>
            </a:r>
            <a:r>
              <a:rPr lang="en-ZA" sz="1800" dirty="0">
                <a:solidFill>
                  <a:srgbClr val="323232"/>
                </a:solidFill>
                <a:effectLst/>
                <a:latin typeface="Hind" panose="02000000000000000000" pitchFamily="2" charset="0"/>
                <a:ea typeface="Times New Roman" panose="02020603050405020304" pitchFamily="18" charset="0"/>
              </a:rPr>
              <a:t>fewer HIV diagnoses than deaths of people with HIV</a:t>
            </a:r>
            <a:r>
              <a:rPr lang="en-GB" sz="1200" b="0" kern="1200" dirty="0">
                <a:solidFill>
                  <a:schemeClr val="tx1"/>
                </a:solidFill>
                <a:latin typeface="+mj-lt"/>
                <a:ea typeface="Calibri" panose="020F0502020204030204" pitchFamily="34" charset="0"/>
                <a:cs typeface="Times New Roman" panose="02020603050405020304" pitchFamily="18" charset="0"/>
              </a:rPr>
              <a:t>? </a:t>
            </a:r>
            <a:r>
              <a:rPr lang="en-US" sz="1200" b="0" kern="1200" dirty="0">
                <a:solidFill>
                  <a:schemeClr val="tx1"/>
                </a:solidFill>
                <a:effectLst/>
                <a:latin typeface="+mj-lt"/>
                <a:ea typeface="Times New Roman" panose="02020603050405020304" pitchFamily="18" charset="0"/>
                <a:cs typeface="+mn-cs"/>
              </a:rPr>
              <a:t>Does South Africa have bold </a:t>
            </a:r>
            <a:r>
              <a:rPr lang="en-US" sz="1200" dirty="0">
                <a:latin typeface="+mj-lt"/>
                <a:ea typeface="Times New Roman" panose="02020603050405020304" pitchFamily="18" charset="0"/>
              </a:rPr>
              <a:t>plans, commitments, policies, </a:t>
            </a:r>
            <a:r>
              <a:rPr lang="en-US" sz="1200" dirty="0" err="1">
                <a:latin typeface="+mj-lt"/>
                <a:ea typeface="Times New Roman" panose="02020603050405020304" pitchFamily="18" charset="0"/>
              </a:rPr>
              <a:t>programmes</a:t>
            </a:r>
            <a:r>
              <a:rPr lang="en-US" sz="1200" dirty="0">
                <a:latin typeface="+mj-lt"/>
                <a:ea typeface="Times New Roman" panose="02020603050405020304" pitchFamily="18" charset="0"/>
              </a:rPr>
              <a:t> for epidemic control?</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24115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There are specific legal provisions protecting key populations and women from violence</a:t>
            </a:r>
            <a:endParaRPr lang="en-US" dirty="0"/>
          </a:p>
          <a:p>
            <a:r>
              <a:rPr lang="en-US" dirty="0"/>
              <a:t>Increase access to and provision of services for all survivors of sexual and gender-based violence in the 27 priority districts by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The Step it Up for Gender Equality in SA media Initiative in partnership with UN women</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99898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There are policies addressing punitive legal and policy environments for </a:t>
            </a:r>
            <a:r>
              <a:rPr lang="en-US" b="0" dirty="0"/>
              <a:t> improved social justice </a:t>
            </a:r>
            <a:endParaRPr lang="en-US" dirty="0"/>
          </a:p>
          <a:p>
            <a:r>
              <a:rPr lang="en-ZA" sz="1200" b="0" dirty="0">
                <a:solidFill>
                  <a:srgbClr val="323232"/>
                </a:solidFill>
                <a:effectLst/>
                <a:latin typeface="+mj-lt"/>
                <a:ea typeface="Times New Roman" panose="02020603050405020304" pitchFamily="18" charset="0"/>
              </a:rPr>
              <a:t>key populations are vulnerable to HIV due to risk behaviours, marginalisation, stigma, discrimination, violence, human rights violations and criminalisation. There are efforts to create </a:t>
            </a:r>
            <a:r>
              <a:rPr lang="en-US" sz="1200" b="0" dirty="0">
                <a:solidFill>
                  <a:schemeClr val="accent1"/>
                </a:solidFill>
                <a:latin typeface="+mj-lt"/>
              </a:rPr>
              <a:t> safe and equal spaces  for all</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349797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Some of the HIV prevention is either fully or mostly funded by international entities -AGYW (100%), PREP (100%), Key populations and VMMC (70%)</a:t>
            </a:r>
            <a:r>
              <a:rPr lang="en-ZA" dirty="0">
                <a:solidFill>
                  <a:schemeClr val="accent1"/>
                </a:solidFill>
              </a:rPr>
              <a:t> </a:t>
            </a:r>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348699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Data reviews of HIV treatment cascade are conducted quarterly at national and district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The country does not carry out sentinel surveillance for key 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800" dirty="0">
                <a:solidFill>
                  <a:srgbClr val="323232"/>
                </a:solidFill>
                <a:effectLst/>
                <a:latin typeface="Hind" panose="02000000000000000000" pitchFamily="2" charset="0"/>
                <a:ea typeface="Times New Roman" panose="02020603050405020304" pitchFamily="18" charset="0"/>
              </a:rPr>
              <a:t>T</a:t>
            </a:r>
            <a:r>
              <a:rPr lang="en-ZA" sz="1200" dirty="0">
                <a:solidFill>
                  <a:srgbClr val="323232"/>
                </a:solidFill>
                <a:effectLst/>
                <a:latin typeface="Hind" panose="02000000000000000000" pitchFamily="2" charset="0"/>
                <a:ea typeface="Times New Roman" panose="02020603050405020304" pitchFamily="18" charset="0"/>
              </a:rPr>
              <a:t>here has been mapping and understanding of the size of key populations to ensure adequate programming.</a:t>
            </a:r>
          </a:p>
          <a:p>
            <a:pPr>
              <a:spcBef>
                <a:spcPts val="0"/>
              </a:spcBef>
              <a:buSzTx/>
              <a:defRPr/>
            </a:pPr>
            <a:r>
              <a:rPr lang="en-ZA" sz="1200" dirty="0"/>
              <a:t>Antenatal Surveys; </a:t>
            </a:r>
            <a:endParaRPr lang="en-ZA" sz="1200" b="0" dirty="0"/>
          </a:p>
          <a:p>
            <a:pPr>
              <a:spcBef>
                <a:spcPts val="0"/>
              </a:spcBef>
              <a:buSzTx/>
              <a:defRPr/>
            </a:pPr>
            <a:r>
              <a:rPr lang="en-ZA" dirty="0"/>
              <a:t>Integrated biological </a:t>
            </a:r>
            <a:r>
              <a:rPr lang="en-ZA" dirty="0" err="1"/>
              <a:t>behavioral</a:t>
            </a:r>
            <a:r>
              <a:rPr lang="en-ZA" dirty="0"/>
              <a:t> surveys </a:t>
            </a:r>
            <a:endParaRPr lang="en-ZA" sz="1200" b="0" dirty="0"/>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212455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141886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SANAC convenes Civil Society Forum Meetings, Provincial AIDS Meetings, and Stakeholder engagements sessions to monitor efforts as well as involve structures, civil society, multi-sectoral players, NGOs, CBOs, government departments to enable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chemeClr val="accent1"/>
                </a:solidFill>
              </a:rPr>
              <a:t>The South African National AIDS Council (SANAC) leads the coordination and monitoring of the implementation of the country ‘s response to the epidemic across all government departments, civil society and private sector </a:t>
            </a:r>
            <a:endParaRPr lang="en-US"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51877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effectLst/>
                <a:latin typeface="+mj-lt"/>
                <a:ea typeface="+mn-ea"/>
              </a:rPr>
              <a:t>Higher Prevalence due to </a:t>
            </a:r>
            <a:r>
              <a:rPr lang="en-ZA" sz="1200" b="1" kern="1200" dirty="0">
                <a:effectLst/>
                <a:latin typeface="+mj-lt"/>
                <a:ea typeface="+mn-ea"/>
              </a:rPr>
              <a:t>cumulative number of cases,  reduced deaths and population size increases</a:t>
            </a:r>
            <a:r>
              <a:rPr lang="en-ZA" sz="1200" kern="1200" dirty="0">
                <a:effectLst/>
                <a:latin typeface="+mj-lt"/>
                <a:ea typeface="+mn-ea"/>
              </a:rPr>
              <a:t>. </a:t>
            </a:r>
          </a:p>
          <a:p>
            <a:r>
              <a:rPr lang="en-ZA" dirty="0"/>
              <a:t>The two largest key populations in South Africa</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49676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solidFill>
                <a:srgbClr val="323232"/>
              </a:solidFill>
              <a:effectLst/>
              <a:latin typeface="Hind" panose="02000000000000000000" pitchFamily="2" charset="0"/>
              <a:ea typeface="Times New Roman" panose="02020603050405020304" pitchFamily="18" charset="0"/>
              <a:cs typeface="Times New Roman" panose="02020603050405020304" pitchFamily="18" charset="0"/>
            </a:endParaRPr>
          </a:p>
          <a:p>
            <a:pPr lvl="0"/>
            <a:r>
              <a:rPr lang="en-US" sz="8000" dirty="0"/>
              <a:t>NSP aims to reduce new HIV infections by more than 60% – from an estimated 270 000 in 2016 to below 100 000 by 2022,</a:t>
            </a:r>
            <a:r>
              <a:rPr lang="en-GB" sz="6000" dirty="0">
                <a:solidFill>
                  <a:schemeClr val="accent1"/>
                </a:solidFill>
              </a:rPr>
              <a:t>The NSP set target of &lt;100 000 new infections  by 2022 (a 60% reduction of new infections from 270 000 in 2016)</a:t>
            </a:r>
            <a:endParaRPr lang="en-US" sz="6000" dirty="0">
              <a:solidFill>
                <a:schemeClr val="accent1"/>
              </a:solidFill>
            </a:endParaRPr>
          </a:p>
          <a:p>
            <a:endParaRPr lang="en-ZA" sz="1800" kern="1200" dirty="0">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33556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solidFill>
                  <a:schemeClr val="accent1"/>
                </a:solidFill>
              </a:rPr>
              <a:t>SA Transgender Policy brief developed highlighting the importance of gender affirming services and increase in Hormonal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 African National LGBTI HIV Framework, 2017-2022. Pretoria; 2016 - </a:t>
            </a:r>
            <a:r>
              <a:rPr lang="en-ZA" b="0" dirty="0">
                <a:solidFill>
                  <a:schemeClr val="accent1"/>
                </a:solidFill>
              </a:rPr>
              <a:t>to reduce new infections among and provide services to gay men and other MSM, Transgender, Lesbian, Bisexual, and Intersex individuals in the country</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74816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71289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chemeClr val="accent1"/>
                </a:solidFill>
                <a:effectLst/>
                <a:latin typeface="+mj-lt"/>
                <a:ea typeface="Times New Roman" panose="02020603050405020304" pitchFamily="18" charset="0"/>
              </a:rPr>
              <a:t>However, there has been huge gaps in the cascade of HIV care for key populations with fewer people knowing their HIV status, being  on treatment and being virally suppressed than in the general population</a:t>
            </a:r>
          </a:p>
          <a:p>
            <a:r>
              <a:rPr lang="en-ZA" sz="1200" dirty="0">
                <a:effectLst/>
                <a:latin typeface="+mj-lt"/>
                <a:ea typeface="Times New Roman" panose="02020603050405020304" pitchFamily="18" charset="0"/>
                <a:cs typeface="Times New Roman" panose="02020603050405020304" pitchFamily="18" charset="0"/>
              </a:rPr>
              <a:t>High Transmission Area Programme provides prevention, diagnoses, treatment and care services for key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mj-lt"/>
                <a:ea typeface="Times New Roman" panose="02020603050405020304" pitchFamily="18" charset="0"/>
                <a:cs typeface="Times New Roman" panose="02020603050405020304" pitchFamily="18" charset="0"/>
              </a:rPr>
              <a:t>Examples of community-based approaches index testing, social network testing and support for ART initiation and continuity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latin typeface="+mj-lt"/>
              </a:rPr>
              <a:t>Siyenza</a:t>
            </a:r>
            <a:r>
              <a:rPr lang="en-US" sz="1200" b="0" dirty="0">
                <a:latin typeface="+mj-lt"/>
              </a:rPr>
              <a:t> facility-based support for HIV treatment </a:t>
            </a:r>
            <a:endParaRPr lang="en-ZA"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Loss to follow up is when a patient has not received treatment for &gt;90 days of  missed drug collection appointment; this is contrary to WHO guidelines of 4 weeks </a:t>
            </a:r>
            <a:endParaRPr lang="en-US"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COVID-19 Impacts – declines in patient attendance at PHC (NDOH, 2020) </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397528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accent1"/>
                </a:solidFill>
              </a:rPr>
              <a:t>Condom use </a:t>
            </a:r>
            <a:r>
              <a:rPr lang="en-US" sz="1200" b="0" dirty="0">
                <a:solidFill>
                  <a:schemeClr val="accent1"/>
                </a:solidFill>
              </a:rPr>
              <a:t>prevented 5 million HIV infections since 2003 in South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solidFill>
            </a:endParaRP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251998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Some of the HIV prevention is either fully or mostly funded by international entities -AGYW (100%), PREP (100%), Key populations and VMMC (70%)</a:t>
            </a:r>
            <a:r>
              <a:rPr lang="en-ZA" dirty="0">
                <a:solidFill>
                  <a:schemeClr val="accent1"/>
                </a:solidFill>
              </a:rPr>
              <a:t> </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PrEP</a:t>
            </a:r>
            <a:r>
              <a:rPr lang="en-US" sz="1200" dirty="0">
                <a:latin typeface="+mn-lt"/>
              </a:rPr>
              <a:t> uptake is 3x lower (‹500,000) than the target of almost 2,000,000 in the Eastern and Southern Africa region (UNAIDS)</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30628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363E0-FC67-44B2-9739-0CD551306EA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06FC6-E55A-4727-A543-69358F394B63}" type="slidenum">
              <a:rPr lang="en-US" smtClean="0"/>
              <a:t>‹#›</a:t>
            </a:fld>
            <a:endParaRPr lang="en-US"/>
          </a:p>
        </p:txBody>
      </p:sp>
    </p:spTree>
    <p:extLst>
      <p:ext uri="{BB962C8B-B14F-4D97-AF65-F5344CB8AC3E}">
        <p14:creationId xmlns:p14="http://schemas.microsoft.com/office/powerpoint/2010/main" val="1466209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0010265"/>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66780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8249294"/>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2536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27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54390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4"/>
            <a:ext cx="11806187" cy="6472517"/>
          </a:xfrm>
          <a:prstGeom prst="rect">
            <a:avLst/>
          </a:prstGeom>
        </p:spPr>
      </p:pic>
      <p:sp>
        <p:nvSpPr>
          <p:cNvPr id="15" name="Rectangle 14"/>
          <p:cNvSpPr/>
          <p:nvPr userDrawn="1"/>
        </p:nvSpPr>
        <p:spPr>
          <a:xfrm>
            <a:off x="10022541" y="4720199"/>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p:cNvPicPr>
            <a:picLocks noChangeAspect="1"/>
          </p:cNvPicPr>
          <p:nvPr userDrawn="1"/>
        </p:nvPicPr>
        <p:blipFill>
          <a:blip r:embed="rId3"/>
          <a:stretch>
            <a:fillRect/>
          </a:stretch>
        </p:blipFill>
        <p:spPr>
          <a:xfrm>
            <a:off x="9986683" y="4684290"/>
            <a:ext cx="1833843" cy="1837900"/>
          </a:xfrm>
          <a:prstGeom prst="rect">
            <a:avLst/>
          </a:prstGeom>
        </p:spPr>
      </p:pic>
      <p:sp>
        <p:nvSpPr>
          <p:cNvPr id="7" name="Rectangle 6"/>
          <p:cNvSpPr/>
          <p:nvPr userDrawn="1"/>
        </p:nvSpPr>
        <p:spPr>
          <a:xfrm>
            <a:off x="448236" y="4720199"/>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750311" y="4980501"/>
            <a:ext cx="8716419"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9"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81"/>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232075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166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 id="2147483680" r:id="rId17"/>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7/22/2022</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39620685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 id="2147483690" r:id="rId5"/>
    <p:sldLayoutId id="2147483691" r:id="rId6"/>
    <p:sldLayoutId id="2147483693" r:id="rId7"/>
    <p:sldLayoutId id="2147483694" r:id="rId8"/>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aidsmap.com/news/may-2022/nothing-us-without-us-achieving-epidemic-control-among-key-populations-africa"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5C7B-2B5E-4A5D-BFD2-9DB40DE8A394}"/>
              </a:ext>
            </a:extLst>
          </p:cNvPr>
          <p:cNvSpPr>
            <a:spLocks noGrp="1"/>
          </p:cNvSpPr>
          <p:nvPr>
            <p:ph type="title"/>
          </p:nvPr>
        </p:nvSpPr>
        <p:spPr>
          <a:xfrm>
            <a:off x="4528740" y="4623414"/>
            <a:ext cx="6507591" cy="833121"/>
          </a:xfrm>
        </p:spPr>
        <p:txBody>
          <a:bodyPr>
            <a:normAutofit fontScale="90000"/>
          </a:bodyPr>
          <a:lstStyle/>
          <a:p>
            <a:r>
              <a:rPr lang="en-ZA" sz="3200" dirty="0">
                <a:solidFill>
                  <a:schemeClr val="accent1"/>
                </a:solidFill>
                <a:effectLst/>
                <a:latin typeface="Calibri" panose="020F0502020204030204" pitchFamily="34" charset="0"/>
                <a:ea typeface="Times New Roman" panose="02020603050405020304" pitchFamily="18" charset="0"/>
              </a:rPr>
              <a:t>Country </a:t>
            </a:r>
            <a:r>
              <a:rPr lang="en-ZA" sz="3200" dirty="0">
                <a:solidFill>
                  <a:schemeClr val="accent1"/>
                </a:solidFill>
                <a:latin typeface="Calibri" panose="020F0502020204030204" pitchFamily="34" charset="0"/>
                <a:ea typeface="Times New Roman" panose="02020603050405020304" pitchFamily="18" charset="0"/>
              </a:rPr>
              <a:t>O</a:t>
            </a:r>
            <a:r>
              <a:rPr lang="en-ZA" sz="3200" dirty="0">
                <a:solidFill>
                  <a:schemeClr val="accent1"/>
                </a:solidFill>
                <a:effectLst/>
                <a:latin typeface="Calibri" panose="020F0502020204030204" pitchFamily="34" charset="0"/>
                <a:ea typeface="Times New Roman" panose="02020603050405020304" pitchFamily="18" charset="0"/>
              </a:rPr>
              <a:t>wnership and Sustainable Programming  - South Africa (SA)</a:t>
            </a:r>
            <a:endParaRPr lang="en-ZA" sz="3200" dirty="0">
              <a:solidFill>
                <a:schemeClr val="accent1"/>
              </a:solidFill>
            </a:endParaRPr>
          </a:p>
        </p:txBody>
      </p:sp>
      <p:sp>
        <p:nvSpPr>
          <p:cNvPr id="3" name="Text Placeholder 2">
            <a:extLst>
              <a:ext uri="{FF2B5EF4-FFF2-40B4-BE49-F238E27FC236}">
                <a16:creationId xmlns:a16="http://schemas.microsoft.com/office/drawing/2014/main" id="{806FB80A-14FC-41AA-A4A4-049D6FEB2A68}"/>
              </a:ext>
            </a:extLst>
          </p:cNvPr>
          <p:cNvSpPr>
            <a:spLocks noGrp="1"/>
          </p:cNvSpPr>
          <p:nvPr>
            <p:ph type="body" sz="quarter" idx="10"/>
          </p:nvPr>
        </p:nvSpPr>
        <p:spPr>
          <a:xfrm>
            <a:off x="4528740" y="3466113"/>
            <a:ext cx="6420069" cy="833120"/>
          </a:xfrm>
        </p:spPr>
        <p:txBody>
          <a:bodyPr>
            <a:normAutofit fontScale="92500"/>
          </a:bodyPr>
          <a:lstStyle/>
          <a:p>
            <a:br>
              <a:rPr lang="en-ZA" sz="2400" b="1" dirty="0">
                <a:solidFill>
                  <a:srgbClr val="000000"/>
                </a:solidFill>
                <a:effectLst/>
                <a:latin typeface="Calibri" panose="020F0502020204030204" pitchFamily="34" charset="0"/>
                <a:ea typeface="Times New Roman" panose="02020603050405020304" pitchFamily="18" charset="0"/>
              </a:rPr>
            </a:br>
            <a:r>
              <a:rPr lang="en-ZA" sz="3500" b="1" dirty="0">
                <a:effectLst/>
                <a:latin typeface="Calibri" panose="020F0502020204030204" pitchFamily="34" charset="0"/>
                <a:ea typeface="Times New Roman" panose="02020603050405020304" pitchFamily="18" charset="0"/>
              </a:rPr>
              <a:t>Quest to Reach HIV Epidemic Control</a:t>
            </a:r>
            <a:endParaRPr lang="en-ZA" sz="3500" dirty="0"/>
          </a:p>
        </p:txBody>
      </p:sp>
      <p:sp>
        <p:nvSpPr>
          <p:cNvPr id="4" name="Text Placeholder 3">
            <a:extLst>
              <a:ext uri="{FF2B5EF4-FFF2-40B4-BE49-F238E27FC236}">
                <a16:creationId xmlns:a16="http://schemas.microsoft.com/office/drawing/2014/main" id="{01EC2342-18AC-4DDB-9835-6070984A672C}"/>
              </a:ext>
            </a:extLst>
          </p:cNvPr>
          <p:cNvSpPr>
            <a:spLocks noGrp="1"/>
          </p:cNvSpPr>
          <p:nvPr>
            <p:ph type="body" sz="quarter" idx="11"/>
          </p:nvPr>
        </p:nvSpPr>
        <p:spPr>
          <a:xfrm>
            <a:off x="4625499" y="1371601"/>
            <a:ext cx="7161339" cy="1745552"/>
          </a:xfrm>
        </p:spPr>
        <p:txBody>
          <a:bodyPr>
            <a:noAutofit/>
          </a:bodyPr>
          <a:lstStyle/>
          <a:p>
            <a:r>
              <a:rPr lang="en-ZA" sz="2400" b="1" dirty="0">
                <a:solidFill>
                  <a:schemeClr val="accent2"/>
                </a:solidFill>
              </a:rPr>
              <a:t>Refilwe Nancy Phaswana-Mafuya, MA(SW),PGD(Epi), MSc (Epi), PhD</a:t>
            </a:r>
          </a:p>
          <a:p>
            <a:r>
              <a:rPr lang="en-ZA" sz="2000" b="1" dirty="0">
                <a:solidFill>
                  <a:schemeClr val="accent2"/>
                </a:solidFill>
              </a:rPr>
              <a:t>Director, SAMRC/UJ Pan African Centre for Epidemics Research (PACER) Extramural Unit, Faculty of Health Sciences, University of Johannesburg</a:t>
            </a:r>
          </a:p>
        </p:txBody>
      </p:sp>
      <p:pic>
        <p:nvPicPr>
          <p:cNvPr id="5" name="Picture 8" descr="Logo, company name&#10;&#10;Description automatically generated">
            <a:extLst>
              <a:ext uri="{FF2B5EF4-FFF2-40B4-BE49-F238E27FC236}">
                <a16:creationId xmlns:a16="http://schemas.microsoft.com/office/drawing/2014/main" id="{37627943-ADD4-44C8-ACED-64D564C51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8611" y="2302545"/>
            <a:ext cx="2208944" cy="1718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a:extLst>
              <a:ext uri="{FF2B5EF4-FFF2-40B4-BE49-F238E27FC236}">
                <a16:creationId xmlns:a16="http://schemas.microsoft.com/office/drawing/2014/main" id="{8B47CBB5-9C71-46D2-B958-D6D3BDD2AE05}"/>
              </a:ext>
            </a:extLst>
          </p:cNvPr>
          <p:cNvPicPr>
            <a:picLocks/>
          </p:cNvPicPr>
          <p:nvPr/>
        </p:nvPicPr>
        <p:blipFill rotWithShape="1">
          <a:blip r:embed="rId4"/>
          <a:srcRect t="2174"/>
          <a:stretch/>
        </p:blipFill>
        <p:spPr bwMode="auto">
          <a:xfrm>
            <a:off x="2442343" y="2279905"/>
            <a:ext cx="1773172" cy="1602768"/>
          </a:xfrm>
          <a:prstGeom prst="rect">
            <a:avLst/>
          </a:prstGeom>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6A7308D-3607-46F6-971D-0FA8E9FD0729}"/>
              </a:ext>
            </a:extLst>
          </p:cNvPr>
          <p:cNvSpPr txBox="1"/>
          <p:nvPr/>
        </p:nvSpPr>
        <p:spPr>
          <a:xfrm>
            <a:off x="4478275" y="5780716"/>
            <a:ext cx="6884818" cy="338554"/>
          </a:xfrm>
          <a:prstGeom prst="rect">
            <a:avLst/>
          </a:prstGeom>
          <a:noFill/>
        </p:spPr>
        <p:txBody>
          <a:bodyPr wrap="square">
            <a:spAutoFit/>
          </a:bodyPr>
          <a:lstStyle/>
          <a:p>
            <a:r>
              <a:rPr lang="en-GB" sz="1600" b="1" dirty="0"/>
              <a:t>NB: There is no conflict of interest to declare</a:t>
            </a:r>
            <a:endParaRPr lang="en-ZA" sz="1600" b="1" dirty="0"/>
          </a:p>
        </p:txBody>
      </p:sp>
    </p:spTree>
    <p:extLst>
      <p:ext uri="{BB962C8B-B14F-4D97-AF65-F5344CB8AC3E}">
        <p14:creationId xmlns:p14="http://schemas.microsoft.com/office/powerpoint/2010/main" val="375403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3E012B1-9263-0161-D424-C252592B616B}"/>
              </a:ext>
            </a:extLst>
          </p:cNvPr>
          <p:cNvSpPr>
            <a:spLocks noGrp="1"/>
          </p:cNvSpPr>
          <p:nvPr>
            <p:ph type="body" sz="quarter" idx="13"/>
          </p:nvPr>
        </p:nvSpPr>
        <p:spPr>
          <a:xfrm>
            <a:off x="442915" y="3764065"/>
            <a:ext cx="5437188" cy="2436709"/>
          </a:xfrm>
        </p:spPr>
        <p:txBody>
          <a:bodyPr anchor="t">
            <a:normAutofit/>
          </a:bodyPr>
          <a:lstStyle/>
          <a:p>
            <a:r>
              <a:rPr lang="en-ZA" sz="1800" b="1" dirty="0">
                <a:solidFill>
                  <a:schemeClr val="accent1"/>
                </a:solidFill>
              </a:rPr>
              <a:t>SA was among the 1st countries in SSA to fully approve and implement </a:t>
            </a:r>
            <a:r>
              <a:rPr lang="en-US" sz="1800" b="1" dirty="0" err="1">
                <a:solidFill>
                  <a:schemeClr val="accent1"/>
                </a:solidFill>
              </a:rPr>
              <a:t>PrEP</a:t>
            </a:r>
            <a:r>
              <a:rPr lang="en-US" sz="1800" b="1" dirty="0">
                <a:solidFill>
                  <a:schemeClr val="accent1"/>
                </a:solidFill>
              </a:rPr>
              <a:t> guidelines. </a:t>
            </a:r>
            <a:r>
              <a:rPr lang="en-ZA" sz="1800" b="1" dirty="0">
                <a:solidFill>
                  <a:schemeClr val="accent1"/>
                </a:solidFill>
              </a:rPr>
              <a:t>Although PREP uptake has increased in the last 3 years; it remains low – there are affordability and accessibility barriers.</a:t>
            </a:r>
            <a:r>
              <a:rPr lang="en-ZA" sz="18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US" sz="1800" b="1" dirty="0">
              <a:solidFill>
                <a:schemeClr val="accent1"/>
              </a:solidFill>
            </a:endParaRPr>
          </a:p>
        </p:txBody>
      </p:sp>
      <p:sp>
        <p:nvSpPr>
          <p:cNvPr id="3" name="Title 2">
            <a:extLst>
              <a:ext uri="{FF2B5EF4-FFF2-40B4-BE49-F238E27FC236}">
                <a16:creationId xmlns:a16="http://schemas.microsoft.com/office/drawing/2014/main" id="{E34D4954-1209-4C75-844F-B1B8086DF900}"/>
              </a:ext>
            </a:extLst>
          </p:cNvPr>
          <p:cNvSpPr>
            <a:spLocks noGrp="1"/>
          </p:cNvSpPr>
          <p:nvPr>
            <p:ph type="title"/>
          </p:nvPr>
        </p:nvSpPr>
        <p:spPr>
          <a:xfrm>
            <a:off x="442913" y="1665294"/>
            <a:ext cx="5437187" cy="1763706"/>
          </a:xfrm>
        </p:spPr>
        <p:txBody>
          <a:bodyPr anchor="b">
            <a:normAutofit/>
          </a:bodyPr>
          <a:lstStyle/>
          <a:p>
            <a:r>
              <a:rPr lang="en-ZA" sz="2800" dirty="0"/>
              <a:t>SA has strategies to improve uptake of PREP although there are gaps</a:t>
            </a:r>
          </a:p>
        </p:txBody>
      </p:sp>
      <p:graphicFrame>
        <p:nvGraphicFramePr>
          <p:cNvPr id="10" name="Content Placeholder 1">
            <a:extLst>
              <a:ext uri="{FF2B5EF4-FFF2-40B4-BE49-F238E27FC236}">
                <a16:creationId xmlns:a16="http://schemas.microsoft.com/office/drawing/2014/main" id="{7B18E7C5-4D82-81FC-2093-1D81F5B33627}"/>
              </a:ext>
            </a:extLst>
          </p:cNvPr>
          <p:cNvGraphicFramePr>
            <a:graphicFrameLocks noGrp="1"/>
          </p:cNvGraphicFramePr>
          <p:nvPr>
            <p:ph sz="quarter" idx="14"/>
            <p:extLst>
              <p:ext uri="{D42A27DB-BD31-4B8C-83A1-F6EECF244321}">
                <p14:modId xmlns:p14="http://schemas.microsoft.com/office/powerpoint/2010/main" val="718007508"/>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64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D0729AC0-D806-F200-8C87-51D9EECF0301}"/>
              </a:ext>
            </a:extLst>
          </p:cNvPr>
          <p:cNvSpPr>
            <a:spLocks noGrp="1"/>
          </p:cNvSpPr>
          <p:nvPr>
            <p:ph type="body" sz="quarter" idx="13"/>
          </p:nvPr>
        </p:nvSpPr>
        <p:spPr>
          <a:xfrm>
            <a:off x="442915" y="3764066"/>
            <a:ext cx="5437188" cy="1532764"/>
          </a:xfrm>
        </p:spPr>
        <p:txBody>
          <a:bodyPr>
            <a:normAutofit/>
          </a:bodyPr>
          <a:lstStyle/>
          <a:p>
            <a:r>
              <a:rPr lang="en-US" sz="1600" b="1" dirty="0">
                <a:solidFill>
                  <a:schemeClr val="accent1"/>
                </a:solidFill>
              </a:rPr>
              <a:t>The convictions for serious violent sexual offences reported to SA police Service in 2020/2021 increased in 2020/21 compared to 2019/20 which may address the challenge of under-reporting of GBV crimes</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6</a:t>
            </a:r>
            <a:endParaRPr lang="en-US" sz="1600" b="1" dirty="0">
              <a:solidFill>
                <a:schemeClr val="accent1"/>
              </a:solidFill>
            </a:endParaRPr>
          </a:p>
          <a:p>
            <a:endParaRPr lang="en-US" dirty="0"/>
          </a:p>
        </p:txBody>
      </p:sp>
      <p:sp>
        <p:nvSpPr>
          <p:cNvPr id="4" name="Title 3">
            <a:extLst>
              <a:ext uri="{FF2B5EF4-FFF2-40B4-BE49-F238E27FC236}">
                <a16:creationId xmlns:a16="http://schemas.microsoft.com/office/drawing/2014/main" id="{2DEEAD4D-BE11-4BBB-BFFD-21BDD5A6C925}"/>
              </a:ext>
            </a:extLst>
          </p:cNvPr>
          <p:cNvSpPr>
            <a:spLocks noGrp="1"/>
          </p:cNvSpPr>
          <p:nvPr>
            <p:ph type="title"/>
          </p:nvPr>
        </p:nvSpPr>
        <p:spPr>
          <a:xfrm>
            <a:off x="442913" y="1665294"/>
            <a:ext cx="5437187" cy="1763706"/>
          </a:xfrm>
        </p:spPr>
        <p:txBody>
          <a:bodyPr anchor="b">
            <a:normAutofit fontScale="90000"/>
          </a:bodyPr>
          <a:lstStyle/>
          <a:p>
            <a:r>
              <a:rPr lang="en-US" sz="2800" dirty="0"/>
              <a:t>SA has strategies, partnerships and commitments for prevention of gender inequality and gender-based violence</a:t>
            </a:r>
            <a:endParaRPr lang="en-ZA" sz="2800" dirty="0"/>
          </a:p>
        </p:txBody>
      </p:sp>
      <p:graphicFrame>
        <p:nvGraphicFramePr>
          <p:cNvPr id="6" name="Content Placeholder 1">
            <a:extLst>
              <a:ext uri="{FF2B5EF4-FFF2-40B4-BE49-F238E27FC236}">
                <a16:creationId xmlns:a16="http://schemas.microsoft.com/office/drawing/2014/main" id="{52A33206-A8EF-7E9C-CA6E-0BC3E503D74A}"/>
              </a:ext>
            </a:extLst>
          </p:cNvPr>
          <p:cNvGraphicFramePr/>
          <p:nvPr>
            <p:extLst>
              <p:ext uri="{D42A27DB-BD31-4B8C-83A1-F6EECF244321}">
                <p14:modId xmlns:p14="http://schemas.microsoft.com/office/powerpoint/2010/main" val="953367648"/>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80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8175894-21F2-0E02-59DE-82152AB8C1A3}"/>
              </a:ext>
            </a:extLst>
          </p:cNvPr>
          <p:cNvSpPr>
            <a:spLocks noGrp="1"/>
          </p:cNvSpPr>
          <p:nvPr>
            <p:ph type="body" sz="quarter" idx="13"/>
          </p:nvPr>
        </p:nvSpPr>
        <p:spPr>
          <a:xfrm>
            <a:off x="442909" y="3844235"/>
            <a:ext cx="5437188" cy="1603369"/>
          </a:xfrm>
        </p:spPr>
        <p:txBody>
          <a:bodyPr anchor="t">
            <a:normAutofit/>
          </a:bodyPr>
          <a:lstStyle/>
          <a:p>
            <a:r>
              <a:rPr lang="en-ZA" sz="1700" b="1" dirty="0">
                <a:solidFill>
                  <a:schemeClr val="accent1"/>
                </a:solidFill>
                <a:latin typeface="+mj-lt"/>
              </a:rPr>
              <a:t>Although levels of internal and external stigma  and HIV-related discrimination in healthcare settings went down, this was insufficient to meet fast-track targets, i.e. </a:t>
            </a:r>
            <a:r>
              <a:rPr lang="en-ZA" sz="1600" b="1" dirty="0">
                <a:solidFill>
                  <a:schemeClr val="accent1"/>
                </a:solidFill>
                <a:latin typeface="+mj-lt"/>
              </a:rPr>
              <a:t>eliminate HIV-related stigma and discrimination</a:t>
            </a:r>
            <a:r>
              <a:rPr lang="en-ZA" sz="1600" b="1" baseline="30000" dirty="0">
                <a:solidFill>
                  <a:schemeClr val="accent1"/>
                </a:solidFill>
                <a:latin typeface="Calibri" panose="020F0502020204030204" pitchFamily="34" charset="0"/>
                <a:cs typeface="Times New Roman" panose="02020603050405020304" pitchFamily="18" charset="0"/>
              </a:rPr>
              <a:t>7</a:t>
            </a:r>
            <a:endParaRPr lang="en-ZA" sz="1600" b="1" dirty="0">
              <a:solidFill>
                <a:schemeClr val="accent1"/>
              </a:solidFill>
              <a:latin typeface="+mj-lt"/>
            </a:endParaRPr>
          </a:p>
          <a:p>
            <a:endParaRPr lang="en-ZA" dirty="0"/>
          </a:p>
          <a:p>
            <a:endParaRPr kumimoji="0" lang="en-ZA" sz="2000" b="0" i="0" u="none" strike="noStrike" cap="none" normalizeH="0" baseline="0" dirty="0">
              <a:ln>
                <a:noFill/>
              </a:ln>
              <a:solidFill>
                <a:schemeClr val="tx1"/>
              </a:solidFill>
              <a:effectLst/>
              <a:latin typeface="+mn-lt"/>
            </a:endParaRPr>
          </a:p>
          <a:p>
            <a:endParaRPr lang="en-ZA" dirty="0"/>
          </a:p>
          <a:p>
            <a:endParaRPr lang="en-ZA" sz="2000" dirty="0">
              <a:latin typeface="+mj-lt"/>
            </a:endParaRPr>
          </a:p>
          <a:p>
            <a:endParaRPr lang="en-ZA" sz="2000" b="0" dirty="0">
              <a:solidFill>
                <a:srgbClr val="323232"/>
              </a:solidFill>
              <a:effectLst/>
              <a:latin typeface="+mj-lt"/>
              <a:ea typeface="Times New Roman" panose="02020603050405020304" pitchFamily="18" charset="0"/>
            </a:endParaRPr>
          </a:p>
        </p:txBody>
      </p:sp>
      <p:sp>
        <p:nvSpPr>
          <p:cNvPr id="3" name="Title 2">
            <a:extLst>
              <a:ext uri="{FF2B5EF4-FFF2-40B4-BE49-F238E27FC236}">
                <a16:creationId xmlns:a16="http://schemas.microsoft.com/office/drawing/2014/main" id="{8E6C7A4E-EEB9-4BEA-B8A5-EFD7A11040B2}"/>
              </a:ext>
            </a:extLst>
          </p:cNvPr>
          <p:cNvSpPr>
            <a:spLocks noGrp="1"/>
          </p:cNvSpPr>
          <p:nvPr>
            <p:ph type="title"/>
          </p:nvPr>
        </p:nvSpPr>
        <p:spPr>
          <a:xfrm>
            <a:off x="442913" y="1665294"/>
            <a:ext cx="5437187" cy="1763706"/>
          </a:xfrm>
        </p:spPr>
        <p:txBody>
          <a:bodyPr anchor="b">
            <a:normAutofit/>
          </a:bodyPr>
          <a:lstStyle/>
          <a:p>
            <a:r>
              <a:rPr lang="en-US" sz="2400" dirty="0"/>
              <a:t>SA has strategies to reduce stigma and discrimination as well as facilitate access to justice for PLHIV and key populations</a:t>
            </a:r>
            <a:endParaRPr lang="en-ZA" sz="2400" dirty="0"/>
          </a:p>
        </p:txBody>
      </p:sp>
      <p:graphicFrame>
        <p:nvGraphicFramePr>
          <p:cNvPr id="12" name="Text Placeholder 1">
            <a:extLst>
              <a:ext uri="{FF2B5EF4-FFF2-40B4-BE49-F238E27FC236}">
                <a16:creationId xmlns:a16="http://schemas.microsoft.com/office/drawing/2014/main" id="{0195419A-7C65-4960-AF35-2B0F3250DB07}"/>
              </a:ext>
            </a:extLst>
          </p:cNvPr>
          <p:cNvGraphicFramePr>
            <a:graphicFrameLocks noGrp="1"/>
          </p:cNvGraphicFramePr>
          <p:nvPr>
            <p:ph sz="quarter" idx="14"/>
            <p:extLst>
              <p:ext uri="{D42A27DB-BD31-4B8C-83A1-F6EECF244321}">
                <p14:modId xmlns:p14="http://schemas.microsoft.com/office/powerpoint/2010/main" val="3402998842"/>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31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DD5A0EF-888B-4C92-B2EA-91D01A164A5A}"/>
              </a:ext>
            </a:extLst>
          </p:cNvPr>
          <p:cNvSpPr>
            <a:spLocks noGrp="1"/>
          </p:cNvSpPr>
          <p:nvPr>
            <p:ph type="body" sz="quarter" idx="13"/>
          </p:nvPr>
        </p:nvSpPr>
        <p:spPr>
          <a:xfrm>
            <a:off x="535258" y="4114799"/>
            <a:ext cx="5166425" cy="1193877"/>
          </a:xfrm>
        </p:spPr>
        <p:txBody>
          <a:bodyPr>
            <a:normAutofit/>
          </a:bodyPr>
          <a:lstStyle/>
          <a:p>
            <a:r>
              <a:rPr lang="en-US" sz="1800" b="1" dirty="0">
                <a:solidFill>
                  <a:schemeClr val="accent1"/>
                </a:solidFill>
                <a:effectLst/>
                <a:latin typeface="+mj-lt"/>
                <a:ea typeface="Calibri" panose="020F0502020204030204" pitchFamily="34" charset="0"/>
                <a:cs typeface="Times New Roman" panose="02020603050405020304" pitchFamily="18" charset="0"/>
              </a:rPr>
              <a:t>VMMC is supported mainly by international entities</a:t>
            </a:r>
            <a:endParaRPr lang="en-US" dirty="0">
              <a:solidFill>
                <a:schemeClr val="accent1"/>
              </a:solidFill>
            </a:endParaRPr>
          </a:p>
        </p:txBody>
      </p:sp>
      <p:sp>
        <p:nvSpPr>
          <p:cNvPr id="5" name="Title 4">
            <a:extLst>
              <a:ext uri="{FF2B5EF4-FFF2-40B4-BE49-F238E27FC236}">
                <a16:creationId xmlns:a16="http://schemas.microsoft.com/office/drawing/2014/main" id="{5C6EEFBF-E660-4D0A-BC25-1CFC3644FF09}"/>
              </a:ext>
            </a:extLst>
          </p:cNvPr>
          <p:cNvSpPr>
            <a:spLocks noGrp="1"/>
          </p:cNvSpPr>
          <p:nvPr>
            <p:ph type="title"/>
          </p:nvPr>
        </p:nvSpPr>
        <p:spPr>
          <a:xfrm>
            <a:off x="442909" y="1989617"/>
            <a:ext cx="5437187" cy="1439384"/>
          </a:xfrm>
        </p:spPr>
        <p:txBody>
          <a:bodyPr anchor="b">
            <a:normAutofit fontScale="90000"/>
          </a:bodyPr>
          <a:lstStyle/>
          <a:p>
            <a:br>
              <a:rPr lang="en-ZA" sz="3400" dirty="0"/>
            </a:br>
            <a:r>
              <a:rPr lang="en-ZA" sz="2700" dirty="0"/>
              <a:t>SA has  strategies to improve Voluntary Medical Male Circumcision uptake although there are gaps</a:t>
            </a:r>
          </a:p>
        </p:txBody>
      </p:sp>
      <p:graphicFrame>
        <p:nvGraphicFramePr>
          <p:cNvPr id="8" name="Text Placeholder 5">
            <a:extLst>
              <a:ext uri="{FF2B5EF4-FFF2-40B4-BE49-F238E27FC236}">
                <a16:creationId xmlns:a16="http://schemas.microsoft.com/office/drawing/2014/main" id="{22B5B11B-1C5E-8E8F-0D49-460B4EB70DE6}"/>
              </a:ext>
            </a:extLst>
          </p:cNvPr>
          <p:cNvGraphicFramePr/>
          <p:nvPr>
            <p:extLst>
              <p:ext uri="{D42A27DB-BD31-4B8C-83A1-F6EECF244321}">
                <p14:modId xmlns:p14="http://schemas.microsoft.com/office/powerpoint/2010/main" val="3836829206"/>
              </p:ext>
            </p:extLst>
          </p:nvPr>
        </p:nvGraphicFramePr>
        <p:xfrm>
          <a:off x="6311903" y="397417"/>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45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160AA9C-B839-7C8D-287B-69C82C4EE982}"/>
              </a:ext>
            </a:extLst>
          </p:cNvPr>
          <p:cNvSpPr>
            <a:spLocks noGrp="1"/>
          </p:cNvSpPr>
          <p:nvPr>
            <p:ph type="body" sz="quarter" idx="13"/>
          </p:nvPr>
        </p:nvSpPr>
        <p:spPr>
          <a:xfrm>
            <a:off x="442915" y="4275118"/>
            <a:ext cx="5437188" cy="798688"/>
          </a:xfrm>
        </p:spPr>
        <p:txBody>
          <a:bodyPr anchor="t">
            <a:normAutofit/>
          </a:bodyPr>
          <a:lstStyle/>
          <a:p>
            <a:r>
              <a:rPr lang="en-ZA" sz="1800" b="1" dirty="0">
                <a:solidFill>
                  <a:schemeClr val="accent1"/>
                </a:solidFill>
              </a:rPr>
              <a:t>The information management system includes: </a:t>
            </a:r>
            <a:r>
              <a:rPr lang="en-ZA" sz="1800" b="1" dirty="0" err="1">
                <a:solidFill>
                  <a:schemeClr val="accent1"/>
                </a:solidFill>
              </a:rPr>
              <a:t>Tier.Net</a:t>
            </a:r>
            <a:r>
              <a:rPr lang="en-ZA" sz="1800" b="1" dirty="0">
                <a:solidFill>
                  <a:schemeClr val="accent1"/>
                </a:solidFill>
              </a:rPr>
              <a:t>, </a:t>
            </a:r>
            <a:r>
              <a:rPr lang="en-ZA" sz="1800" b="1" dirty="0" err="1">
                <a:solidFill>
                  <a:schemeClr val="accent1"/>
                </a:solidFill>
              </a:rPr>
              <a:t>ETR.Net</a:t>
            </a:r>
            <a:r>
              <a:rPr lang="en-ZA" sz="1800" b="1" dirty="0">
                <a:solidFill>
                  <a:schemeClr val="accent1"/>
                </a:solidFill>
              </a:rPr>
              <a:t>, &amp; DHIS </a:t>
            </a:r>
          </a:p>
          <a:p>
            <a:pPr lvl="0"/>
            <a:endParaRPr lang="en-ZA" sz="1600" dirty="0"/>
          </a:p>
        </p:txBody>
      </p:sp>
      <p:sp>
        <p:nvSpPr>
          <p:cNvPr id="3" name="Title 2">
            <a:extLst>
              <a:ext uri="{FF2B5EF4-FFF2-40B4-BE49-F238E27FC236}">
                <a16:creationId xmlns:a16="http://schemas.microsoft.com/office/drawing/2014/main" id="{C824F305-B205-4F27-9D23-CE5C28557A4D}"/>
              </a:ext>
            </a:extLst>
          </p:cNvPr>
          <p:cNvSpPr>
            <a:spLocks noGrp="1"/>
          </p:cNvSpPr>
          <p:nvPr>
            <p:ph type="title"/>
          </p:nvPr>
        </p:nvSpPr>
        <p:spPr>
          <a:xfrm>
            <a:off x="442913" y="1665294"/>
            <a:ext cx="5437187" cy="2075433"/>
          </a:xfrm>
        </p:spPr>
        <p:txBody>
          <a:bodyPr anchor="b">
            <a:normAutofit/>
          </a:bodyPr>
          <a:lstStyle/>
          <a:p>
            <a:r>
              <a:rPr lang="en-ZA" sz="2400" dirty="0"/>
              <a:t>SA has an information management and monitoring system to ensure evidence-based decision-making and programming</a:t>
            </a:r>
          </a:p>
        </p:txBody>
      </p:sp>
      <p:graphicFrame>
        <p:nvGraphicFramePr>
          <p:cNvPr id="13" name="Text Placeholder 1">
            <a:extLst>
              <a:ext uri="{FF2B5EF4-FFF2-40B4-BE49-F238E27FC236}">
                <a16:creationId xmlns:a16="http://schemas.microsoft.com/office/drawing/2014/main" id="{FABD2E2F-55B6-9CB2-B03E-0ED43E7343BA}"/>
              </a:ext>
            </a:extLst>
          </p:cNvPr>
          <p:cNvGraphicFramePr>
            <a:graphicFrameLocks noGrp="1"/>
          </p:cNvGraphicFramePr>
          <p:nvPr>
            <p:ph sz="quarter" idx="14"/>
            <p:extLst>
              <p:ext uri="{D42A27DB-BD31-4B8C-83A1-F6EECF244321}">
                <p14:modId xmlns:p14="http://schemas.microsoft.com/office/powerpoint/2010/main" val="3735811769"/>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47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5ADD1882-9E4A-3E62-5F36-CF69CBCCE08A}"/>
              </a:ext>
            </a:extLst>
          </p:cNvPr>
          <p:cNvSpPr>
            <a:spLocks noGrp="1"/>
          </p:cNvSpPr>
          <p:nvPr>
            <p:ph type="body" sz="quarter" idx="13"/>
          </p:nvPr>
        </p:nvSpPr>
        <p:spPr>
          <a:xfrm>
            <a:off x="442915" y="3233855"/>
            <a:ext cx="5437188" cy="2319452"/>
          </a:xfrm>
        </p:spPr>
        <p:txBody>
          <a:bodyPr>
            <a:noAutofit/>
          </a:bodyPr>
          <a:lstStyle/>
          <a:p>
            <a:r>
              <a:rPr lang="en-ZA" sz="1800" b="1" dirty="0">
                <a:solidFill>
                  <a:schemeClr val="accent1"/>
                </a:solidFill>
              </a:rPr>
              <a:t>Finalization of national prevention targets, standard operating procedures and guidelines is critical for  effective implementation of the range of policies developed to achieve epidemic control by 2030</a:t>
            </a:r>
          </a:p>
          <a:p>
            <a:r>
              <a:rPr lang="en-ZA" sz="1600" dirty="0">
                <a:solidFill>
                  <a:schemeClr val="accent1"/>
                </a:solidFill>
              </a:rPr>
              <a:t> </a:t>
            </a:r>
            <a:endParaRPr lang="en-US" sz="1600" dirty="0"/>
          </a:p>
        </p:txBody>
      </p:sp>
      <p:sp>
        <p:nvSpPr>
          <p:cNvPr id="4" name="Title 3">
            <a:extLst>
              <a:ext uri="{FF2B5EF4-FFF2-40B4-BE49-F238E27FC236}">
                <a16:creationId xmlns:a16="http://schemas.microsoft.com/office/drawing/2014/main" id="{7243CA3E-50AB-491B-B1E7-4E13B4194D87}"/>
              </a:ext>
            </a:extLst>
          </p:cNvPr>
          <p:cNvSpPr>
            <a:spLocks noGrp="1"/>
          </p:cNvSpPr>
          <p:nvPr>
            <p:ph type="title"/>
          </p:nvPr>
        </p:nvSpPr>
        <p:spPr>
          <a:xfrm>
            <a:off x="442913" y="1665295"/>
            <a:ext cx="5437187" cy="1077906"/>
          </a:xfrm>
        </p:spPr>
        <p:txBody>
          <a:bodyPr anchor="b">
            <a:normAutofit/>
          </a:bodyPr>
          <a:lstStyle/>
          <a:p>
            <a:r>
              <a:rPr lang="en-ZA" sz="3600" dirty="0"/>
              <a:t>Conclusion</a:t>
            </a:r>
          </a:p>
        </p:txBody>
      </p:sp>
      <p:graphicFrame>
        <p:nvGraphicFramePr>
          <p:cNvPr id="6" name="Content Placeholder 1">
            <a:extLst>
              <a:ext uri="{FF2B5EF4-FFF2-40B4-BE49-F238E27FC236}">
                <a16:creationId xmlns:a16="http://schemas.microsoft.com/office/drawing/2014/main" id="{A8060F6E-7968-F4E5-E6AF-E4069561FAF0}"/>
              </a:ext>
            </a:extLst>
          </p:cNvPr>
          <p:cNvGraphicFramePr/>
          <p:nvPr>
            <p:extLst>
              <p:ext uri="{D42A27DB-BD31-4B8C-83A1-F6EECF244321}">
                <p14:modId xmlns:p14="http://schemas.microsoft.com/office/powerpoint/2010/main" val="2474068533"/>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58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B3A52C-DFEF-4EC3-B82F-1A6E4460575C}"/>
              </a:ext>
            </a:extLst>
          </p:cNvPr>
          <p:cNvSpPr>
            <a:spLocks noGrp="1"/>
          </p:cNvSpPr>
          <p:nvPr>
            <p:ph sz="quarter" idx="13"/>
          </p:nvPr>
        </p:nvSpPr>
        <p:spPr>
          <a:xfrm>
            <a:off x="442918" y="2097091"/>
            <a:ext cx="6203210" cy="3690193"/>
          </a:xfrm>
        </p:spPr>
        <p:txBody>
          <a:bodyPr>
            <a:normAutofit fontScale="92500" lnSpcReduction="10000"/>
          </a:bodyPr>
          <a:lstStyle/>
          <a:p>
            <a:r>
              <a:rPr lang="en-US" sz="2000" dirty="0">
                <a:solidFill>
                  <a:schemeClr val="accent1"/>
                </a:solidFill>
              </a:rPr>
              <a:t>Prof </a:t>
            </a:r>
            <a:r>
              <a:rPr lang="en-US" sz="2000" dirty="0" err="1">
                <a:solidFill>
                  <a:schemeClr val="accent1"/>
                </a:solidFill>
              </a:rPr>
              <a:t>Phaswana</a:t>
            </a:r>
            <a:r>
              <a:rPr lang="en-US" sz="2000" dirty="0">
                <a:solidFill>
                  <a:schemeClr val="accent1"/>
                </a:solidFill>
              </a:rPr>
              <a:t>—</a:t>
            </a:r>
            <a:r>
              <a:rPr lang="en-US" sz="2000" dirty="0" err="1">
                <a:solidFill>
                  <a:schemeClr val="accent1"/>
                </a:solidFill>
              </a:rPr>
              <a:t>Mafuya</a:t>
            </a:r>
            <a:r>
              <a:rPr lang="en-US" sz="2000" dirty="0">
                <a:solidFill>
                  <a:schemeClr val="accent1"/>
                </a:solidFill>
              </a:rPr>
              <a:t> has been supported by the South African Medical Research Council (SAMRC), the SAMRC Mid-Career Scientist </a:t>
            </a:r>
            <a:r>
              <a:rPr lang="en-US" sz="2000" dirty="0" err="1">
                <a:solidFill>
                  <a:schemeClr val="accent1"/>
                </a:solidFill>
              </a:rPr>
              <a:t>Programme</a:t>
            </a:r>
            <a:r>
              <a:rPr lang="en-US" sz="2000" dirty="0">
                <a:solidFill>
                  <a:schemeClr val="accent1"/>
                </a:solidFill>
              </a:rPr>
              <a:t>; the University of Johannesburg (UJ) Faculty of Health Sciences and the UJ Global Excellence Stature 4.0 to attend this conference</a:t>
            </a:r>
          </a:p>
          <a:p>
            <a:r>
              <a:rPr lang="en-US" sz="2000" dirty="0">
                <a:solidFill>
                  <a:schemeClr val="accent1"/>
                </a:solidFill>
              </a:rPr>
              <a:t> </a:t>
            </a:r>
          </a:p>
          <a:p>
            <a:r>
              <a:rPr lang="en-ZA" dirty="0">
                <a:solidFill>
                  <a:schemeClr val="accent1"/>
                </a:solidFill>
                <a:effectLst/>
                <a:latin typeface="+mj-lt"/>
                <a:ea typeface="Times New Roman" panose="02020603050405020304" pitchFamily="18" charset="0"/>
                <a:cs typeface="Times New Roman" panose="02020603050405020304" pitchFamily="18" charset="0"/>
              </a:rPr>
              <a:t>South African National AIDS Council - CEO, Dr Thembisile Xulu, SANAC; </a:t>
            </a:r>
            <a:r>
              <a:rPr lang="en-ZA" dirty="0" err="1">
                <a:solidFill>
                  <a:schemeClr val="accent1"/>
                </a:solidFill>
                <a:effectLst/>
                <a:latin typeface="+mj-lt"/>
                <a:ea typeface="Times New Roman" panose="02020603050405020304" pitchFamily="18" charset="0"/>
                <a:cs typeface="Times New Roman" panose="02020603050405020304" pitchFamily="18" charset="0"/>
              </a:rPr>
              <a:t>Pholokgolo</a:t>
            </a:r>
            <a:r>
              <a:rPr lang="en-ZA" dirty="0">
                <a:solidFill>
                  <a:schemeClr val="accent1"/>
                </a:solidFill>
                <a:effectLst/>
                <a:latin typeface="+mj-lt"/>
                <a:ea typeface="Times New Roman" panose="02020603050405020304" pitchFamily="18" charset="0"/>
                <a:cs typeface="Times New Roman" panose="02020603050405020304" pitchFamily="18" charset="0"/>
              </a:rPr>
              <a:t> Ramothwala, Technical Lead: Human Rights SANAC; Lifutso Motsieloa</a:t>
            </a:r>
            <a:r>
              <a:rPr lang="en-ZA" dirty="0">
                <a:solidFill>
                  <a:schemeClr val="accent1"/>
                </a:solidFill>
                <a:latin typeface="+mj-lt"/>
                <a:ea typeface="Times New Roman" panose="02020603050405020304" pitchFamily="18" charset="0"/>
                <a:cs typeface="Times New Roman" panose="02020603050405020304" pitchFamily="18" charset="0"/>
              </a:rPr>
              <a:t>, Technical Lead: M&amp;E, SANAC; XXX, Technical Lead: </a:t>
            </a:r>
            <a:r>
              <a:rPr lang="en-ZA" dirty="0">
                <a:solidFill>
                  <a:schemeClr val="accent1"/>
                </a:solidFill>
                <a:effectLst/>
                <a:latin typeface="+mj-lt"/>
                <a:ea typeface="Times New Roman" panose="02020603050405020304" pitchFamily="18" charset="0"/>
                <a:cs typeface="Times New Roman" panose="02020603050405020304" pitchFamily="18" charset="0"/>
              </a:rPr>
              <a:t>Key Populations, SANAC</a:t>
            </a:r>
            <a:endParaRPr lang="en-ZA" dirty="0">
              <a:solidFill>
                <a:schemeClr val="accent1"/>
              </a:solidFill>
            </a:endParaRPr>
          </a:p>
        </p:txBody>
      </p:sp>
      <p:sp>
        <p:nvSpPr>
          <p:cNvPr id="3" name="Title 2">
            <a:extLst>
              <a:ext uri="{FF2B5EF4-FFF2-40B4-BE49-F238E27FC236}">
                <a16:creationId xmlns:a16="http://schemas.microsoft.com/office/drawing/2014/main" id="{3E7025CB-9C1A-4280-A68C-9211F8E5FF19}"/>
              </a:ext>
            </a:extLst>
          </p:cNvPr>
          <p:cNvSpPr>
            <a:spLocks noGrp="1"/>
          </p:cNvSpPr>
          <p:nvPr>
            <p:ph type="title"/>
          </p:nvPr>
        </p:nvSpPr>
        <p:spPr>
          <a:xfrm>
            <a:off x="2398371" y="580740"/>
            <a:ext cx="7632700" cy="1223964"/>
          </a:xfrm>
        </p:spPr>
        <p:txBody>
          <a:bodyPr>
            <a:normAutofit/>
          </a:bodyPr>
          <a:lstStyle/>
          <a:p>
            <a:r>
              <a:rPr lang="en-ZA" dirty="0"/>
              <a:t>Acknowledgments</a:t>
            </a:r>
          </a:p>
        </p:txBody>
      </p:sp>
      <p:grpSp>
        <p:nvGrpSpPr>
          <p:cNvPr id="4" name="Group 3">
            <a:extLst>
              <a:ext uri="{FF2B5EF4-FFF2-40B4-BE49-F238E27FC236}">
                <a16:creationId xmlns:a16="http://schemas.microsoft.com/office/drawing/2014/main" id="{E686D548-E412-45DE-8BCE-90AB2F51B848}"/>
              </a:ext>
            </a:extLst>
          </p:cNvPr>
          <p:cNvGrpSpPr/>
          <p:nvPr/>
        </p:nvGrpSpPr>
        <p:grpSpPr>
          <a:xfrm>
            <a:off x="9021012" y="288352"/>
            <a:ext cx="2020117" cy="1310417"/>
            <a:chOff x="1687513" y="1223963"/>
            <a:chExt cx="4832350" cy="3992562"/>
          </a:xfrm>
          <a:effectLst>
            <a:outerShdw blurRad="76200" dist="12700" dir="2700000" sy="-23000" kx="-800400" algn="bl" rotWithShape="0">
              <a:prstClr val="black">
                <a:alpha val="20000"/>
              </a:prstClr>
            </a:outerShdw>
          </a:effectLst>
        </p:grpSpPr>
        <p:sp>
          <p:nvSpPr>
            <p:cNvPr id="5" name="Freeform 3">
              <a:extLst>
                <a:ext uri="{FF2B5EF4-FFF2-40B4-BE49-F238E27FC236}">
                  <a16:creationId xmlns:a16="http://schemas.microsoft.com/office/drawing/2014/main" id="{8FF6FAD9-E90C-488C-A78F-9D0C3A5627D2}"/>
                </a:ext>
              </a:extLst>
            </p:cNvPr>
            <p:cNvSpPr>
              <a:spLocks/>
            </p:cNvSpPr>
            <p:nvPr/>
          </p:nvSpPr>
          <p:spPr bwMode="auto">
            <a:xfrm>
              <a:off x="1890713" y="3263900"/>
              <a:ext cx="1814512" cy="1952625"/>
            </a:xfrm>
            <a:custGeom>
              <a:avLst/>
              <a:gdLst>
                <a:gd name="T0" fmla="*/ 0 w 1143"/>
                <a:gd name="T1" fmla="*/ 255 h 1230"/>
                <a:gd name="T2" fmla="*/ 317 w 1143"/>
                <a:gd name="T3" fmla="*/ 177 h 1230"/>
                <a:gd name="T4" fmla="*/ 416 w 1143"/>
                <a:gd name="T5" fmla="*/ 216 h 1230"/>
                <a:gd name="T6" fmla="*/ 583 w 1143"/>
                <a:gd name="T7" fmla="*/ 571 h 1230"/>
                <a:gd name="T8" fmla="*/ 749 w 1143"/>
                <a:gd name="T9" fmla="*/ 71 h 1230"/>
                <a:gd name="T10" fmla="*/ 1044 w 1143"/>
                <a:gd name="T11" fmla="*/ 0 h 1230"/>
                <a:gd name="T12" fmla="*/ 1143 w 1143"/>
                <a:gd name="T13" fmla="*/ 37 h 1230"/>
                <a:gd name="T14" fmla="*/ 778 w 1143"/>
                <a:gd name="T15" fmla="*/ 726 h 1230"/>
                <a:gd name="T16" fmla="*/ 766 w 1143"/>
                <a:gd name="T17" fmla="*/ 753 h 1230"/>
                <a:gd name="T18" fmla="*/ 756 w 1143"/>
                <a:gd name="T19" fmla="*/ 787 h 1230"/>
                <a:gd name="T20" fmla="*/ 747 w 1143"/>
                <a:gd name="T21" fmla="*/ 825 h 1230"/>
                <a:gd name="T22" fmla="*/ 739 w 1143"/>
                <a:gd name="T23" fmla="*/ 869 h 1230"/>
                <a:gd name="T24" fmla="*/ 731 w 1143"/>
                <a:gd name="T25" fmla="*/ 927 h 1230"/>
                <a:gd name="T26" fmla="*/ 723 w 1143"/>
                <a:gd name="T27" fmla="*/ 989 h 1230"/>
                <a:gd name="T28" fmla="*/ 716 w 1143"/>
                <a:gd name="T29" fmla="*/ 1055 h 1230"/>
                <a:gd name="T30" fmla="*/ 708 w 1143"/>
                <a:gd name="T31" fmla="*/ 1123 h 1230"/>
                <a:gd name="T32" fmla="*/ 696 w 1143"/>
                <a:gd name="T33" fmla="*/ 1167 h 1230"/>
                <a:gd name="T34" fmla="*/ 683 w 1143"/>
                <a:gd name="T35" fmla="*/ 1198 h 1230"/>
                <a:gd name="T36" fmla="*/ 669 w 1143"/>
                <a:gd name="T37" fmla="*/ 1220 h 1230"/>
                <a:gd name="T38" fmla="*/ 652 w 1143"/>
                <a:gd name="T39" fmla="*/ 1230 h 1230"/>
                <a:gd name="T40" fmla="*/ 642 w 1143"/>
                <a:gd name="T41" fmla="*/ 1230 h 1230"/>
                <a:gd name="T42" fmla="*/ 628 w 1143"/>
                <a:gd name="T43" fmla="*/ 1226 h 1230"/>
                <a:gd name="T44" fmla="*/ 615 w 1143"/>
                <a:gd name="T45" fmla="*/ 1220 h 1230"/>
                <a:gd name="T46" fmla="*/ 599 w 1143"/>
                <a:gd name="T47" fmla="*/ 1212 h 1230"/>
                <a:gd name="T48" fmla="*/ 583 w 1143"/>
                <a:gd name="T49" fmla="*/ 1203 h 1230"/>
                <a:gd name="T50" fmla="*/ 572 w 1143"/>
                <a:gd name="T51" fmla="*/ 1197 h 1230"/>
                <a:gd name="T52" fmla="*/ 560 w 1143"/>
                <a:gd name="T53" fmla="*/ 1193 h 1230"/>
                <a:gd name="T54" fmla="*/ 552 w 1143"/>
                <a:gd name="T55" fmla="*/ 1192 h 1230"/>
                <a:gd name="T56" fmla="*/ 539 w 1143"/>
                <a:gd name="T57" fmla="*/ 1192 h 1230"/>
                <a:gd name="T58" fmla="*/ 527 w 1143"/>
                <a:gd name="T59" fmla="*/ 1185 h 1230"/>
                <a:gd name="T60" fmla="*/ 515 w 1143"/>
                <a:gd name="T61" fmla="*/ 1169 h 1230"/>
                <a:gd name="T62" fmla="*/ 506 w 1143"/>
                <a:gd name="T63" fmla="*/ 1147 h 1230"/>
                <a:gd name="T64" fmla="*/ 494 w 1143"/>
                <a:gd name="T65" fmla="*/ 1118 h 1230"/>
                <a:gd name="T66" fmla="*/ 484 w 1143"/>
                <a:gd name="T67" fmla="*/ 1081 h 1230"/>
                <a:gd name="T68" fmla="*/ 477 w 1143"/>
                <a:gd name="T69" fmla="*/ 1037 h 1230"/>
                <a:gd name="T70" fmla="*/ 469 w 1143"/>
                <a:gd name="T71" fmla="*/ 985 h 1230"/>
                <a:gd name="T72" fmla="*/ 465 w 1143"/>
                <a:gd name="T73" fmla="*/ 958 h 1230"/>
                <a:gd name="T74" fmla="*/ 461 w 1143"/>
                <a:gd name="T75" fmla="*/ 929 h 1230"/>
                <a:gd name="T76" fmla="*/ 455 w 1143"/>
                <a:gd name="T77" fmla="*/ 901 h 1230"/>
                <a:gd name="T78" fmla="*/ 451 w 1143"/>
                <a:gd name="T79" fmla="*/ 873 h 1230"/>
                <a:gd name="T80" fmla="*/ 442 w 1143"/>
                <a:gd name="T81" fmla="*/ 837 h 1230"/>
                <a:gd name="T82" fmla="*/ 430 w 1143"/>
                <a:gd name="T83" fmla="*/ 805 h 1230"/>
                <a:gd name="T84" fmla="*/ 418 w 1143"/>
                <a:gd name="T85" fmla="*/ 779 h 1230"/>
                <a:gd name="T86" fmla="*/ 407 w 1143"/>
                <a:gd name="T87" fmla="*/ 758 h 1230"/>
                <a:gd name="T88" fmla="*/ 0 w 1143"/>
                <a:gd name="T89" fmla="*/ 255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1230">
                  <a:moveTo>
                    <a:pt x="0" y="255"/>
                  </a:moveTo>
                  <a:lnTo>
                    <a:pt x="317" y="177"/>
                  </a:lnTo>
                  <a:lnTo>
                    <a:pt x="416" y="216"/>
                  </a:lnTo>
                  <a:lnTo>
                    <a:pt x="583" y="571"/>
                  </a:lnTo>
                  <a:lnTo>
                    <a:pt x="749" y="71"/>
                  </a:lnTo>
                  <a:lnTo>
                    <a:pt x="1044" y="0"/>
                  </a:lnTo>
                  <a:lnTo>
                    <a:pt x="1143" y="37"/>
                  </a:lnTo>
                  <a:lnTo>
                    <a:pt x="778" y="726"/>
                  </a:lnTo>
                  <a:lnTo>
                    <a:pt x="766" y="753"/>
                  </a:lnTo>
                  <a:lnTo>
                    <a:pt x="756" y="787"/>
                  </a:lnTo>
                  <a:lnTo>
                    <a:pt x="747" y="825"/>
                  </a:lnTo>
                  <a:lnTo>
                    <a:pt x="739" y="869"/>
                  </a:lnTo>
                  <a:lnTo>
                    <a:pt x="731" y="927"/>
                  </a:lnTo>
                  <a:lnTo>
                    <a:pt x="723" y="989"/>
                  </a:lnTo>
                  <a:lnTo>
                    <a:pt x="716" y="1055"/>
                  </a:lnTo>
                  <a:lnTo>
                    <a:pt x="708" y="1123"/>
                  </a:lnTo>
                  <a:lnTo>
                    <a:pt x="696" y="1167"/>
                  </a:lnTo>
                  <a:lnTo>
                    <a:pt x="683" y="1198"/>
                  </a:lnTo>
                  <a:lnTo>
                    <a:pt x="669" y="1220"/>
                  </a:lnTo>
                  <a:lnTo>
                    <a:pt x="652" y="1230"/>
                  </a:lnTo>
                  <a:lnTo>
                    <a:pt x="642" y="1230"/>
                  </a:lnTo>
                  <a:lnTo>
                    <a:pt x="628" y="1226"/>
                  </a:lnTo>
                  <a:lnTo>
                    <a:pt x="615" y="1220"/>
                  </a:lnTo>
                  <a:lnTo>
                    <a:pt x="599" y="1212"/>
                  </a:lnTo>
                  <a:lnTo>
                    <a:pt x="583" y="1203"/>
                  </a:lnTo>
                  <a:lnTo>
                    <a:pt x="572" y="1197"/>
                  </a:lnTo>
                  <a:lnTo>
                    <a:pt x="560" y="1193"/>
                  </a:lnTo>
                  <a:lnTo>
                    <a:pt x="552" y="1192"/>
                  </a:lnTo>
                  <a:lnTo>
                    <a:pt x="539" y="1192"/>
                  </a:lnTo>
                  <a:lnTo>
                    <a:pt x="527" y="1185"/>
                  </a:lnTo>
                  <a:lnTo>
                    <a:pt x="515" y="1169"/>
                  </a:lnTo>
                  <a:lnTo>
                    <a:pt x="506" y="1147"/>
                  </a:lnTo>
                  <a:lnTo>
                    <a:pt x="494" y="1118"/>
                  </a:lnTo>
                  <a:lnTo>
                    <a:pt x="484" y="1081"/>
                  </a:lnTo>
                  <a:lnTo>
                    <a:pt x="477" y="1037"/>
                  </a:lnTo>
                  <a:lnTo>
                    <a:pt x="469" y="985"/>
                  </a:lnTo>
                  <a:lnTo>
                    <a:pt x="465" y="958"/>
                  </a:lnTo>
                  <a:lnTo>
                    <a:pt x="461" y="929"/>
                  </a:lnTo>
                  <a:lnTo>
                    <a:pt x="455" y="901"/>
                  </a:lnTo>
                  <a:lnTo>
                    <a:pt x="451" y="873"/>
                  </a:lnTo>
                  <a:lnTo>
                    <a:pt x="442" y="837"/>
                  </a:lnTo>
                  <a:lnTo>
                    <a:pt x="430" y="805"/>
                  </a:lnTo>
                  <a:lnTo>
                    <a:pt x="418" y="779"/>
                  </a:lnTo>
                  <a:lnTo>
                    <a:pt x="407" y="758"/>
                  </a:lnTo>
                  <a:lnTo>
                    <a:pt x="0" y="255"/>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 name="Freeform 4">
              <a:extLst>
                <a:ext uri="{FF2B5EF4-FFF2-40B4-BE49-F238E27FC236}">
                  <a16:creationId xmlns:a16="http://schemas.microsoft.com/office/drawing/2014/main" id="{CC4392EB-8564-47B4-B0AC-41C19E3BFB4C}"/>
                </a:ext>
              </a:extLst>
            </p:cNvPr>
            <p:cNvSpPr>
              <a:spLocks/>
            </p:cNvSpPr>
            <p:nvPr/>
          </p:nvSpPr>
          <p:spPr bwMode="auto">
            <a:xfrm>
              <a:off x="3471863" y="3097213"/>
              <a:ext cx="1527175" cy="1797050"/>
            </a:xfrm>
            <a:custGeom>
              <a:avLst/>
              <a:gdLst>
                <a:gd name="T0" fmla="*/ 163 w 962"/>
                <a:gd name="T1" fmla="*/ 1049 h 1132"/>
                <a:gd name="T2" fmla="*/ 130 w 962"/>
                <a:gd name="T3" fmla="*/ 1021 h 1132"/>
                <a:gd name="T4" fmla="*/ 97 w 962"/>
                <a:gd name="T5" fmla="*/ 987 h 1132"/>
                <a:gd name="T6" fmla="*/ 37 w 962"/>
                <a:gd name="T7" fmla="*/ 885 h 1132"/>
                <a:gd name="T8" fmla="*/ 5 w 962"/>
                <a:gd name="T9" fmla="*/ 761 h 1132"/>
                <a:gd name="T10" fmla="*/ 2 w 962"/>
                <a:gd name="T11" fmla="*/ 619 h 1132"/>
                <a:gd name="T12" fmla="*/ 27 w 962"/>
                <a:gd name="T13" fmla="*/ 474 h 1132"/>
                <a:gd name="T14" fmla="*/ 85 w 962"/>
                <a:gd name="T15" fmla="*/ 328 h 1132"/>
                <a:gd name="T16" fmla="*/ 147 w 962"/>
                <a:gd name="T17" fmla="*/ 227 h 1132"/>
                <a:gd name="T18" fmla="*/ 200 w 962"/>
                <a:gd name="T19" fmla="*/ 159 h 1132"/>
                <a:gd name="T20" fmla="*/ 258 w 962"/>
                <a:gd name="T21" fmla="*/ 103 h 1132"/>
                <a:gd name="T22" fmla="*/ 320 w 962"/>
                <a:gd name="T23" fmla="*/ 60 h 1132"/>
                <a:gd name="T24" fmla="*/ 390 w 962"/>
                <a:gd name="T25" fmla="*/ 29 h 1132"/>
                <a:gd name="T26" fmla="*/ 458 w 962"/>
                <a:gd name="T27" fmla="*/ 10 h 1132"/>
                <a:gd name="T28" fmla="*/ 511 w 962"/>
                <a:gd name="T29" fmla="*/ 2 h 1132"/>
                <a:gd name="T30" fmla="*/ 560 w 962"/>
                <a:gd name="T31" fmla="*/ 1 h 1132"/>
                <a:gd name="T32" fmla="*/ 731 w 962"/>
                <a:gd name="T33" fmla="*/ 38 h 1132"/>
                <a:gd name="T34" fmla="*/ 803 w 962"/>
                <a:gd name="T35" fmla="*/ 72 h 1132"/>
                <a:gd name="T36" fmla="*/ 863 w 962"/>
                <a:gd name="T37" fmla="*/ 129 h 1132"/>
                <a:gd name="T38" fmla="*/ 915 w 962"/>
                <a:gd name="T39" fmla="*/ 221 h 1132"/>
                <a:gd name="T40" fmla="*/ 950 w 962"/>
                <a:gd name="T41" fmla="*/ 343 h 1132"/>
                <a:gd name="T42" fmla="*/ 962 w 962"/>
                <a:gd name="T43" fmla="*/ 489 h 1132"/>
                <a:gd name="T44" fmla="*/ 946 w 962"/>
                <a:gd name="T45" fmla="*/ 629 h 1132"/>
                <a:gd name="T46" fmla="*/ 900 w 962"/>
                <a:gd name="T47" fmla="*/ 766 h 1132"/>
                <a:gd name="T48" fmla="*/ 838 w 962"/>
                <a:gd name="T49" fmla="*/ 882 h 1132"/>
                <a:gd name="T50" fmla="*/ 785 w 962"/>
                <a:gd name="T51" fmla="*/ 952 h 1132"/>
                <a:gd name="T52" fmla="*/ 729 w 962"/>
                <a:gd name="T53" fmla="*/ 1010 h 1132"/>
                <a:gd name="T54" fmla="*/ 665 w 962"/>
                <a:gd name="T55" fmla="*/ 1056 h 1132"/>
                <a:gd name="T56" fmla="*/ 596 w 962"/>
                <a:gd name="T57" fmla="*/ 1093 h 1132"/>
                <a:gd name="T58" fmla="*/ 523 w 962"/>
                <a:gd name="T59" fmla="*/ 1118 h 1132"/>
                <a:gd name="T60" fmla="*/ 449 w 962"/>
                <a:gd name="T61" fmla="*/ 1131 h 1132"/>
                <a:gd name="T62" fmla="*/ 381 w 962"/>
                <a:gd name="T63" fmla="*/ 1129 h 1132"/>
                <a:gd name="T64" fmla="*/ 326 w 962"/>
                <a:gd name="T65" fmla="*/ 1118 h 1132"/>
                <a:gd name="T66" fmla="*/ 264 w 962"/>
                <a:gd name="T67" fmla="*/ 1095 h 1132"/>
                <a:gd name="T68" fmla="*/ 202 w 962"/>
                <a:gd name="T69" fmla="*/ 1070 h 1132"/>
                <a:gd name="T70" fmla="*/ 344 w 962"/>
                <a:gd name="T71" fmla="*/ 1017 h 1132"/>
                <a:gd name="T72" fmla="*/ 385 w 962"/>
                <a:gd name="T73" fmla="*/ 1015 h 1132"/>
                <a:gd name="T74" fmla="*/ 427 w 962"/>
                <a:gd name="T75" fmla="*/ 1008 h 1132"/>
                <a:gd name="T76" fmla="*/ 511 w 962"/>
                <a:gd name="T77" fmla="*/ 979 h 1132"/>
                <a:gd name="T78" fmla="*/ 598 w 962"/>
                <a:gd name="T79" fmla="*/ 915 h 1132"/>
                <a:gd name="T80" fmla="*/ 670 w 962"/>
                <a:gd name="T81" fmla="*/ 818 h 1132"/>
                <a:gd name="T82" fmla="*/ 711 w 962"/>
                <a:gd name="T83" fmla="*/ 725 h 1132"/>
                <a:gd name="T84" fmla="*/ 733 w 962"/>
                <a:gd name="T85" fmla="*/ 626 h 1132"/>
                <a:gd name="T86" fmla="*/ 735 w 962"/>
                <a:gd name="T87" fmla="*/ 519 h 1132"/>
                <a:gd name="T88" fmla="*/ 717 w 962"/>
                <a:gd name="T89" fmla="*/ 413 h 1132"/>
                <a:gd name="T90" fmla="*/ 674 w 962"/>
                <a:gd name="T91" fmla="*/ 334 h 1132"/>
                <a:gd name="T92" fmla="*/ 645 w 962"/>
                <a:gd name="T93" fmla="*/ 304 h 1132"/>
                <a:gd name="T94" fmla="*/ 624 w 962"/>
                <a:gd name="T95" fmla="*/ 294 h 1132"/>
                <a:gd name="T96" fmla="*/ 587 w 962"/>
                <a:gd name="T97" fmla="*/ 295 h 1132"/>
                <a:gd name="T98" fmla="*/ 546 w 962"/>
                <a:gd name="T99" fmla="*/ 301 h 1132"/>
                <a:gd name="T100" fmla="*/ 468 w 962"/>
                <a:gd name="T101" fmla="*/ 326 h 1132"/>
                <a:gd name="T102" fmla="*/ 385 w 962"/>
                <a:gd name="T103" fmla="*/ 379 h 1132"/>
                <a:gd name="T104" fmla="*/ 320 w 962"/>
                <a:gd name="T105" fmla="*/ 454 h 1132"/>
                <a:gd name="T106" fmla="*/ 276 w 962"/>
                <a:gd name="T107" fmla="*/ 550 h 1132"/>
                <a:gd name="T108" fmla="*/ 250 w 962"/>
                <a:gd name="T109" fmla="*/ 662 h 1132"/>
                <a:gd name="T110" fmla="*/ 248 w 962"/>
                <a:gd name="T111" fmla="*/ 794 h 1132"/>
                <a:gd name="T112" fmla="*/ 268 w 962"/>
                <a:gd name="T113" fmla="*/ 913 h 1132"/>
                <a:gd name="T114" fmla="*/ 313 w 962"/>
                <a:gd name="T115" fmla="*/ 99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1132">
                  <a:moveTo>
                    <a:pt x="188" y="1064"/>
                  </a:moveTo>
                  <a:lnTo>
                    <a:pt x="177" y="1056"/>
                  </a:lnTo>
                  <a:lnTo>
                    <a:pt x="163" y="1049"/>
                  </a:lnTo>
                  <a:lnTo>
                    <a:pt x="151" y="1041"/>
                  </a:lnTo>
                  <a:lnTo>
                    <a:pt x="140" y="1031"/>
                  </a:lnTo>
                  <a:lnTo>
                    <a:pt x="130" y="1021"/>
                  </a:lnTo>
                  <a:lnTo>
                    <a:pt x="118" y="1011"/>
                  </a:lnTo>
                  <a:lnTo>
                    <a:pt x="107" y="1000"/>
                  </a:lnTo>
                  <a:lnTo>
                    <a:pt x="97" y="987"/>
                  </a:lnTo>
                  <a:lnTo>
                    <a:pt x="74" y="955"/>
                  </a:lnTo>
                  <a:lnTo>
                    <a:pt x="54" y="921"/>
                  </a:lnTo>
                  <a:lnTo>
                    <a:pt x="37" y="885"/>
                  </a:lnTo>
                  <a:lnTo>
                    <a:pt x="23" y="846"/>
                  </a:lnTo>
                  <a:lnTo>
                    <a:pt x="13" y="805"/>
                  </a:lnTo>
                  <a:lnTo>
                    <a:pt x="5" y="761"/>
                  </a:lnTo>
                  <a:lnTo>
                    <a:pt x="2" y="716"/>
                  </a:lnTo>
                  <a:lnTo>
                    <a:pt x="0" y="668"/>
                  </a:lnTo>
                  <a:lnTo>
                    <a:pt x="2" y="619"/>
                  </a:lnTo>
                  <a:lnTo>
                    <a:pt x="5" y="571"/>
                  </a:lnTo>
                  <a:lnTo>
                    <a:pt x="15" y="522"/>
                  </a:lnTo>
                  <a:lnTo>
                    <a:pt x="27" y="474"/>
                  </a:lnTo>
                  <a:lnTo>
                    <a:pt x="42" y="425"/>
                  </a:lnTo>
                  <a:lnTo>
                    <a:pt x="62" y="377"/>
                  </a:lnTo>
                  <a:lnTo>
                    <a:pt x="85" y="328"/>
                  </a:lnTo>
                  <a:lnTo>
                    <a:pt x="112" y="280"/>
                  </a:lnTo>
                  <a:lnTo>
                    <a:pt x="130" y="252"/>
                  </a:lnTo>
                  <a:lnTo>
                    <a:pt x="147" y="227"/>
                  </a:lnTo>
                  <a:lnTo>
                    <a:pt x="165" y="203"/>
                  </a:lnTo>
                  <a:lnTo>
                    <a:pt x="182" y="180"/>
                  </a:lnTo>
                  <a:lnTo>
                    <a:pt x="200" y="159"/>
                  </a:lnTo>
                  <a:lnTo>
                    <a:pt x="219" y="140"/>
                  </a:lnTo>
                  <a:lnTo>
                    <a:pt x="239" y="121"/>
                  </a:lnTo>
                  <a:lnTo>
                    <a:pt x="258" y="103"/>
                  </a:lnTo>
                  <a:lnTo>
                    <a:pt x="278" y="88"/>
                  </a:lnTo>
                  <a:lnTo>
                    <a:pt x="299" y="74"/>
                  </a:lnTo>
                  <a:lnTo>
                    <a:pt x="320" y="60"/>
                  </a:lnTo>
                  <a:lnTo>
                    <a:pt x="344" y="49"/>
                  </a:lnTo>
                  <a:lnTo>
                    <a:pt x="367" y="38"/>
                  </a:lnTo>
                  <a:lnTo>
                    <a:pt x="390" y="29"/>
                  </a:lnTo>
                  <a:lnTo>
                    <a:pt x="416" y="21"/>
                  </a:lnTo>
                  <a:lnTo>
                    <a:pt x="441" y="14"/>
                  </a:lnTo>
                  <a:lnTo>
                    <a:pt x="458" y="10"/>
                  </a:lnTo>
                  <a:lnTo>
                    <a:pt x="476" y="6"/>
                  </a:lnTo>
                  <a:lnTo>
                    <a:pt x="493" y="4"/>
                  </a:lnTo>
                  <a:lnTo>
                    <a:pt x="511" y="2"/>
                  </a:lnTo>
                  <a:lnTo>
                    <a:pt x="528" y="1"/>
                  </a:lnTo>
                  <a:lnTo>
                    <a:pt x="544" y="0"/>
                  </a:lnTo>
                  <a:lnTo>
                    <a:pt x="560" y="1"/>
                  </a:lnTo>
                  <a:lnTo>
                    <a:pt x="575" y="2"/>
                  </a:lnTo>
                  <a:lnTo>
                    <a:pt x="703" y="33"/>
                  </a:lnTo>
                  <a:lnTo>
                    <a:pt x="731" y="38"/>
                  </a:lnTo>
                  <a:lnTo>
                    <a:pt x="756" y="47"/>
                  </a:lnTo>
                  <a:lnTo>
                    <a:pt x="779" y="58"/>
                  </a:lnTo>
                  <a:lnTo>
                    <a:pt x="803" y="72"/>
                  </a:lnTo>
                  <a:lnTo>
                    <a:pt x="824" y="88"/>
                  </a:lnTo>
                  <a:lnTo>
                    <a:pt x="843" y="107"/>
                  </a:lnTo>
                  <a:lnTo>
                    <a:pt x="863" y="129"/>
                  </a:lnTo>
                  <a:lnTo>
                    <a:pt x="880" y="152"/>
                  </a:lnTo>
                  <a:lnTo>
                    <a:pt x="900" y="185"/>
                  </a:lnTo>
                  <a:lnTo>
                    <a:pt x="915" y="221"/>
                  </a:lnTo>
                  <a:lnTo>
                    <a:pt x="931" y="260"/>
                  </a:lnTo>
                  <a:lnTo>
                    <a:pt x="943" y="300"/>
                  </a:lnTo>
                  <a:lnTo>
                    <a:pt x="950" y="343"/>
                  </a:lnTo>
                  <a:lnTo>
                    <a:pt x="956" y="389"/>
                  </a:lnTo>
                  <a:lnTo>
                    <a:pt x="960" y="437"/>
                  </a:lnTo>
                  <a:lnTo>
                    <a:pt x="962" y="489"/>
                  </a:lnTo>
                  <a:lnTo>
                    <a:pt x="960" y="536"/>
                  </a:lnTo>
                  <a:lnTo>
                    <a:pt x="954" y="582"/>
                  </a:lnTo>
                  <a:lnTo>
                    <a:pt x="946" y="629"/>
                  </a:lnTo>
                  <a:lnTo>
                    <a:pt x="935" y="676"/>
                  </a:lnTo>
                  <a:lnTo>
                    <a:pt x="919" y="721"/>
                  </a:lnTo>
                  <a:lnTo>
                    <a:pt x="900" y="766"/>
                  </a:lnTo>
                  <a:lnTo>
                    <a:pt x="878" y="812"/>
                  </a:lnTo>
                  <a:lnTo>
                    <a:pt x="853" y="857"/>
                  </a:lnTo>
                  <a:lnTo>
                    <a:pt x="838" y="882"/>
                  </a:lnTo>
                  <a:lnTo>
                    <a:pt x="820" y="906"/>
                  </a:lnTo>
                  <a:lnTo>
                    <a:pt x="803" y="930"/>
                  </a:lnTo>
                  <a:lnTo>
                    <a:pt x="785" y="952"/>
                  </a:lnTo>
                  <a:lnTo>
                    <a:pt x="768" y="972"/>
                  </a:lnTo>
                  <a:lnTo>
                    <a:pt x="748" y="991"/>
                  </a:lnTo>
                  <a:lnTo>
                    <a:pt x="729" y="1010"/>
                  </a:lnTo>
                  <a:lnTo>
                    <a:pt x="707" y="1026"/>
                  </a:lnTo>
                  <a:lnTo>
                    <a:pt x="686" y="1042"/>
                  </a:lnTo>
                  <a:lnTo>
                    <a:pt x="665" y="1056"/>
                  </a:lnTo>
                  <a:lnTo>
                    <a:pt x="643" y="1070"/>
                  </a:lnTo>
                  <a:lnTo>
                    <a:pt x="620" y="1082"/>
                  </a:lnTo>
                  <a:lnTo>
                    <a:pt x="596" y="1093"/>
                  </a:lnTo>
                  <a:lnTo>
                    <a:pt x="573" y="1103"/>
                  </a:lnTo>
                  <a:lnTo>
                    <a:pt x="548" y="1111"/>
                  </a:lnTo>
                  <a:lnTo>
                    <a:pt x="523" y="1118"/>
                  </a:lnTo>
                  <a:lnTo>
                    <a:pt x="497" y="1123"/>
                  </a:lnTo>
                  <a:lnTo>
                    <a:pt x="472" y="1128"/>
                  </a:lnTo>
                  <a:lnTo>
                    <a:pt x="449" y="1131"/>
                  </a:lnTo>
                  <a:lnTo>
                    <a:pt x="425" y="1132"/>
                  </a:lnTo>
                  <a:lnTo>
                    <a:pt x="402" y="1132"/>
                  </a:lnTo>
                  <a:lnTo>
                    <a:pt x="381" y="1129"/>
                  </a:lnTo>
                  <a:lnTo>
                    <a:pt x="359" y="1127"/>
                  </a:lnTo>
                  <a:lnTo>
                    <a:pt x="340" y="1122"/>
                  </a:lnTo>
                  <a:lnTo>
                    <a:pt x="326" y="1118"/>
                  </a:lnTo>
                  <a:lnTo>
                    <a:pt x="309" y="1112"/>
                  </a:lnTo>
                  <a:lnTo>
                    <a:pt x="287" y="1104"/>
                  </a:lnTo>
                  <a:lnTo>
                    <a:pt x="264" y="1095"/>
                  </a:lnTo>
                  <a:lnTo>
                    <a:pt x="241" y="1087"/>
                  </a:lnTo>
                  <a:lnTo>
                    <a:pt x="219" y="1078"/>
                  </a:lnTo>
                  <a:lnTo>
                    <a:pt x="202" y="1070"/>
                  </a:lnTo>
                  <a:lnTo>
                    <a:pt x="188" y="1064"/>
                  </a:lnTo>
                  <a:lnTo>
                    <a:pt x="332" y="1016"/>
                  </a:lnTo>
                  <a:lnTo>
                    <a:pt x="344" y="1017"/>
                  </a:lnTo>
                  <a:lnTo>
                    <a:pt x="357" y="1017"/>
                  </a:lnTo>
                  <a:lnTo>
                    <a:pt x="371" y="1016"/>
                  </a:lnTo>
                  <a:lnTo>
                    <a:pt x="385" y="1015"/>
                  </a:lnTo>
                  <a:lnTo>
                    <a:pt x="398" y="1013"/>
                  </a:lnTo>
                  <a:lnTo>
                    <a:pt x="414" y="1011"/>
                  </a:lnTo>
                  <a:lnTo>
                    <a:pt x="427" y="1008"/>
                  </a:lnTo>
                  <a:lnTo>
                    <a:pt x="443" y="1005"/>
                  </a:lnTo>
                  <a:lnTo>
                    <a:pt x="478" y="993"/>
                  </a:lnTo>
                  <a:lnTo>
                    <a:pt x="511" y="979"/>
                  </a:lnTo>
                  <a:lnTo>
                    <a:pt x="542" y="962"/>
                  </a:lnTo>
                  <a:lnTo>
                    <a:pt x="571" y="939"/>
                  </a:lnTo>
                  <a:lnTo>
                    <a:pt x="598" y="915"/>
                  </a:lnTo>
                  <a:lnTo>
                    <a:pt x="626" y="886"/>
                  </a:lnTo>
                  <a:lnTo>
                    <a:pt x="649" y="853"/>
                  </a:lnTo>
                  <a:lnTo>
                    <a:pt x="670" y="818"/>
                  </a:lnTo>
                  <a:lnTo>
                    <a:pt x="686" y="787"/>
                  </a:lnTo>
                  <a:lnTo>
                    <a:pt x="700" y="756"/>
                  </a:lnTo>
                  <a:lnTo>
                    <a:pt x="711" y="725"/>
                  </a:lnTo>
                  <a:lnTo>
                    <a:pt x="721" y="692"/>
                  </a:lnTo>
                  <a:lnTo>
                    <a:pt x="727" y="659"/>
                  </a:lnTo>
                  <a:lnTo>
                    <a:pt x="733" y="626"/>
                  </a:lnTo>
                  <a:lnTo>
                    <a:pt x="735" y="594"/>
                  </a:lnTo>
                  <a:lnTo>
                    <a:pt x="736" y="560"/>
                  </a:lnTo>
                  <a:lnTo>
                    <a:pt x="735" y="519"/>
                  </a:lnTo>
                  <a:lnTo>
                    <a:pt x="731" y="481"/>
                  </a:lnTo>
                  <a:lnTo>
                    <a:pt x="725" y="446"/>
                  </a:lnTo>
                  <a:lnTo>
                    <a:pt x="717" y="413"/>
                  </a:lnTo>
                  <a:lnTo>
                    <a:pt x="705" y="384"/>
                  </a:lnTo>
                  <a:lnTo>
                    <a:pt x="690" y="358"/>
                  </a:lnTo>
                  <a:lnTo>
                    <a:pt x="674" y="334"/>
                  </a:lnTo>
                  <a:lnTo>
                    <a:pt x="655" y="313"/>
                  </a:lnTo>
                  <a:lnTo>
                    <a:pt x="651" y="308"/>
                  </a:lnTo>
                  <a:lnTo>
                    <a:pt x="645" y="304"/>
                  </a:lnTo>
                  <a:lnTo>
                    <a:pt x="641" y="299"/>
                  </a:lnTo>
                  <a:lnTo>
                    <a:pt x="635" y="295"/>
                  </a:lnTo>
                  <a:lnTo>
                    <a:pt x="624" y="294"/>
                  </a:lnTo>
                  <a:lnTo>
                    <a:pt x="612" y="294"/>
                  </a:lnTo>
                  <a:lnTo>
                    <a:pt x="598" y="295"/>
                  </a:lnTo>
                  <a:lnTo>
                    <a:pt x="587" y="295"/>
                  </a:lnTo>
                  <a:lnTo>
                    <a:pt x="573" y="296"/>
                  </a:lnTo>
                  <a:lnTo>
                    <a:pt x="560" y="299"/>
                  </a:lnTo>
                  <a:lnTo>
                    <a:pt x="546" y="301"/>
                  </a:lnTo>
                  <a:lnTo>
                    <a:pt x="532" y="305"/>
                  </a:lnTo>
                  <a:lnTo>
                    <a:pt x="499" y="315"/>
                  </a:lnTo>
                  <a:lnTo>
                    <a:pt x="468" y="326"/>
                  </a:lnTo>
                  <a:lnTo>
                    <a:pt x="437" y="342"/>
                  </a:lnTo>
                  <a:lnTo>
                    <a:pt x="410" y="359"/>
                  </a:lnTo>
                  <a:lnTo>
                    <a:pt x="385" y="379"/>
                  </a:lnTo>
                  <a:lnTo>
                    <a:pt x="361" y="401"/>
                  </a:lnTo>
                  <a:lnTo>
                    <a:pt x="340" y="426"/>
                  </a:lnTo>
                  <a:lnTo>
                    <a:pt x="320" y="454"/>
                  </a:lnTo>
                  <a:lnTo>
                    <a:pt x="303" y="484"/>
                  </a:lnTo>
                  <a:lnTo>
                    <a:pt x="289" y="516"/>
                  </a:lnTo>
                  <a:lnTo>
                    <a:pt x="276" y="550"/>
                  </a:lnTo>
                  <a:lnTo>
                    <a:pt x="266" y="585"/>
                  </a:lnTo>
                  <a:lnTo>
                    <a:pt x="256" y="623"/>
                  </a:lnTo>
                  <a:lnTo>
                    <a:pt x="250" y="662"/>
                  </a:lnTo>
                  <a:lnTo>
                    <a:pt x="248" y="703"/>
                  </a:lnTo>
                  <a:lnTo>
                    <a:pt x="247" y="746"/>
                  </a:lnTo>
                  <a:lnTo>
                    <a:pt x="248" y="794"/>
                  </a:lnTo>
                  <a:lnTo>
                    <a:pt x="252" y="838"/>
                  </a:lnTo>
                  <a:lnTo>
                    <a:pt x="258" y="877"/>
                  </a:lnTo>
                  <a:lnTo>
                    <a:pt x="268" y="913"/>
                  </a:lnTo>
                  <a:lnTo>
                    <a:pt x="280" y="945"/>
                  </a:lnTo>
                  <a:lnTo>
                    <a:pt x="295" y="973"/>
                  </a:lnTo>
                  <a:lnTo>
                    <a:pt x="313" y="996"/>
                  </a:lnTo>
                  <a:lnTo>
                    <a:pt x="332" y="1016"/>
                  </a:lnTo>
                  <a:lnTo>
                    <a:pt x="188" y="1064"/>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7" name="Freeform 5">
              <a:extLst>
                <a:ext uri="{FF2B5EF4-FFF2-40B4-BE49-F238E27FC236}">
                  <a16:creationId xmlns:a16="http://schemas.microsoft.com/office/drawing/2014/main" id="{F7EF8DE0-0862-456E-91E2-FA158BA9F2E1}"/>
                </a:ext>
              </a:extLst>
            </p:cNvPr>
            <p:cNvSpPr>
              <a:spLocks/>
            </p:cNvSpPr>
            <p:nvPr/>
          </p:nvSpPr>
          <p:spPr bwMode="auto">
            <a:xfrm>
              <a:off x="3625850" y="3143250"/>
              <a:ext cx="1373187" cy="1751012"/>
            </a:xfrm>
            <a:custGeom>
              <a:avLst/>
              <a:gdLst>
                <a:gd name="T0" fmla="*/ 375 w 865"/>
                <a:gd name="T1" fmla="*/ 1099 h 1103"/>
                <a:gd name="T2" fmla="*/ 303 w 865"/>
                <a:gd name="T3" fmla="*/ 1103 h 1103"/>
                <a:gd name="T4" fmla="*/ 239 w 865"/>
                <a:gd name="T5" fmla="*/ 1093 h 1103"/>
                <a:gd name="T6" fmla="*/ 181 w 865"/>
                <a:gd name="T7" fmla="*/ 1068 h 1103"/>
                <a:gd name="T8" fmla="*/ 128 w 865"/>
                <a:gd name="T9" fmla="*/ 1030 h 1103"/>
                <a:gd name="T10" fmla="*/ 74 w 865"/>
                <a:gd name="T11" fmla="*/ 964 h 1103"/>
                <a:gd name="T12" fmla="*/ 25 w 865"/>
                <a:gd name="T13" fmla="*/ 856 h 1103"/>
                <a:gd name="T14" fmla="*/ 2 w 865"/>
                <a:gd name="T15" fmla="*/ 725 h 1103"/>
                <a:gd name="T16" fmla="*/ 8 w 865"/>
                <a:gd name="T17" fmla="*/ 580 h 1103"/>
                <a:gd name="T18" fmla="*/ 45 w 865"/>
                <a:gd name="T19" fmla="*/ 435 h 1103"/>
                <a:gd name="T20" fmla="*/ 115 w 865"/>
                <a:gd name="T21" fmla="*/ 290 h 1103"/>
                <a:gd name="T22" fmla="*/ 167 w 865"/>
                <a:gd name="T23" fmla="*/ 212 h 1103"/>
                <a:gd name="T24" fmla="*/ 225 w 865"/>
                <a:gd name="T25" fmla="*/ 146 h 1103"/>
                <a:gd name="T26" fmla="*/ 288 w 865"/>
                <a:gd name="T27" fmla="*/ 92 h 1103"/>
                <a:gd name="T28" fmla="*/ 358 w 865"/>
                <a:gd name="T29" fmla="*/ 50 h 1103"/>
                <a:gd name="T30" fmla="*/ 431 w 865"/>
                <a:gd name="T31" fmla="*/ 21 h 1103"/>
                <a:gd name="T32" fmla="*/ 511 w 865"/>
                <a:gd name="T33" fmla="*/ 4 h 1103"/>
                <a:gd name="T34" fmla="*/ 585 w 865"/>
                <a:gd name="T35" fmla="*/ 1 h 1103"/>
                <a:gd name="T36" fmla="*/ 649 w 865"/>
                <a:gd name="T37" fmla="*/ 14 h 1103"/>
                <a:gd name="T38" fmla="*/ 706 w 865"/>
                <a:gd name="T39" fmla="*/ 42 h 1103"/>
                <a:gd name="T40" fmla="*/ 756 w 865"/>
                <a:gd name="T41" fmla="*/ 86 h 1103"/>
                <a:gd name="T42" fmla="*/ 803 w 865"/>
                <a:gd name="T43" fmla="*/ 156 h 1103"/>
                <a:gd name="T44" fmla="*/ 846 w 865"/>
                <a:gd name="T45" fmla="*/ 271 h 1103"/>
                <a:gd name="T46" fmla="*/ 863 w 865"/>
                <a:gd name="T47" fmla="*/ 408 h 1103"/>
                <a:gd name="T48" fmla="*/ 857 w 865"/>
                <a:gd name="T49" fmla="*/ 553 h 1103"/>
                <a:gd name="T50" fmla="*/ 822 w 865"/>
                <a:gd name="T51" fmla="*/ 692 h 1103"/>
                <a:gd name="T52" fmla="*/ 756 w 865"/>
                <a:gd name="T53" fmla="*/ 828 h 1103"/>
                <a:gd name="T54" fmla="*/ 706 w 865"/>
                <a:gd name="T55" fmla="*/ 901 h 1103"/>
                <a:gd name="T56" fmla="*/ 651 w 865"/>
                <a:gd name="T57" fmla="*/ 962 h 1103"/>
                <a:gd name="T58" fmla="*/ 589 w 865"/>
                <a:gd name="T59" fmla="*/ 1013 h 1103"/>
                <a:gd name="T60" fmla="*/ 523 w 865"/>
                <a:gd name="T61" fmla="*/ 1053 h 1103"/>
                <a:gd name="T62" fmla="*/ 451 w 865"/>
                <a:gd name="T63" fmla="*/ 1082 h 1103"/>
                <a:gd name="T64" fmla="*/ 480 w 865"/>
                <a:gd name="T65" fmla="*/ 1002 h 1103"/>
                <a:gd name="T66" fmla="*/ 573 w 865"/>
                <a:gd name="T67" fmla="*/ 949 h 1103"/>
                <a:gd name="T68" fmla="*/ 649 w 865"/>
                <a:gd name="T69" fmla="*/ 863 h 1103"/>
                <a:gd name="T70" fmla="*/ 700 w 865"/>
                <a:gd name="T71" fmla="*/ 765 h 1103"/>
                <a:gd name="T72" fmla="*/ 729 w 865"/>
                <a:gd name="T73" fmla="*/ 669 h 1103"/>
                <a:gd name="T74" fmla="*/ 739 w 865"/>
                <a:gd name="T75" fmla="*/ 570 h 1103"/>
                <a:gd name="T76" fmla="*/ 727 w 865"/>
                <a:gd name="T77" fmla="*/ 455 h 1103"/>
                <a:gd name="T78" fmla="*/ 692 w 865"/>
                <a:gd name="T79" fmla="*/ 367 h 1103"/>
                <a:gd name="T80" fmla="*/ 636 w 865"/>
                <a:gd name="T81" fmla="*/ 302 h 1103"/>
                <a:gd name="T82" fmla="*/ 562 w 865"/>
                <a:gd name="T83" fmla="*/ 270 h 1103"/>
                <a:gd name="T84" fmla="*/ 470 w 865"/>
                <a:gd name="T85" fmla="*/ 268 h 1103"/>
                <a:gd name="T86" fmla="*/ 371 w 865"/>
                <a:gd name="T87" fmla="*/ 297 h 1103"/>
                <a:gd name="T88" fmla="*/ 288 w 865"/>
                <a:gd name="T89" fmla="*/ 350 h 1103"/>
                <a:gd name="T90" fmla="*/ 223 w 865"/>
                <a:gd name="T91" fmla="*/ 425 h 1103"/>
                <a:gd name="T92" fmla="*/ 179 w 865"/>
                <a:gd name="T93" fmla="*/ 521 h 1103"/>
                <a:gd name="T94" fmla="*/ 153 w 865"/>
                <a:gd name="T95" fmla="*/ 633 h 1103"/>
                <a:gd name="T96" fmla="*/ 153 w 865"/>
                <a:gd name="T97" fmla="*/ 803 h 1103"/>
                <a:gd name="T98" fmla="*/ 223 w 865"/>
                <a:gd name="T99" fmla="*/ 977 h 1103"/>
                <a:gd name="T100" fmla="*/ 375 w 865"/>
                <a:gd name="T101" fmla="*/ 102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1103">
                  <a:moveTo>
                    <a:pt x="426" y="1089"/>
                  </a:moveTo>
                  <a:lnTo>
                    <a:pt x="400" y="1095"/>
                  </a:lnTo>
                  <a:lnTo>
                    <a:pt x="375" y="1099"/>
                  </a:lnTo>
                  <a:lnTo>
                    <a:pt x="350" y="1102"/>
                  </a:lnTo>
                  <a:lnTo>
                    <a:pt x="326" y="1103"/>
                  </a:lnTo>
                  <a:lnTo>
                    <a:pt x="303" y="1103"/>
                  </a:lnTo>
                  <a:lnTo>
                    <a:pt x="282" y="1100"/>
                  </a:lnTo>
                  <a:lnTo>
                    <a:pt x="260" y="1098"/>
                  </a:lnTo>
                  <a:lnTo>
                    <a:pt x="239" y="1093"/>
                  </a:lnTo>
                  <a:lnTo>
                    <a:pt x="220" y="1087"/>
                  </a:lnTo>
                  <a:lnTo>
                    <a:pt x="200" y="1078"/>
                  </a:lnTo>
                  <a:lnTo>
                    <a:pt x="181" y="1068"/>
                  </a:lnTo>
                  <a:lnTo>
                    <a:pt x="163" y="1056"/>
                  </a:lnTo>
                  <a:lnTo>
                    <a:pt x="146" y="1044"/>
                  </a:lnTo>
                  <a:lnTo>
                    <a:pt x="128" y="1030"/>
                  </a:lnTo>
                  <a:lnTo>
                    <a:pt x="113" y="1013"/>
                  </a:lnTo>
                  <a:lnTo>
                    <a:pt x="97" y="996"/>
                  </a:lnTo>
                  <a:lnTo>
                    <a:pt x="74" y="964"/>
                  </a:lnTo>
                  <a:lnTo>
                    <a:pt x="54" y="930"/>
                  </a:lnTo>
                  <a:lnTo>
                    <a:pt x="39" y="895"/>
                  </a:lnTo>
                  <a:lnTo>
                    <a:pt x="25" y="856"/>
                  </a:lnTo>
                  <a:lnTo>
                    <a:pt x="13" y="814"/>
                  </a:lnTo>
                  <a:lnTo>
                    <a:pt x="6" y="771"/>
                  </a:lnTo>
                  <a:lnTo>
                    <a:pt x="2" y="725"/>
                  </a:lnTo>
                  <a:lnTo>
                    <a:pt x="0" y="677"/>
                  </a:lnTo>
                  <a:lnTo>
                    <a:pt x="2" y="628"/>
                  </a:lnTo>
                  <a:lnTo>
                    <a:pt x="8" y="580"/>
                  </a:lnTo>
                  <a:lnTo>
                    <a:pt x="15" y="531"/>
                  </a:lnTo>
                  <a:lnTo>
                    <a:pt x="29" y="483"/>
                  </a:lnTo>
                  <a:lnTo>
                    <a:pt x="45" y="435"/>
                  </a:lnTo>
                  <a:lnTo>
                    <a:pt x="64" y="387"/>
                  </a:lnTo>
                  <a:lnTo>
                    <a:pt x="87" y="338"/>
                  </a:lnTo>
                  <a:lnTo>
                    <a:pt x="115" y="290"/>
                  </a:lnTo>
                  <a:lnTo>
                    <a:pt x="132" y="262"/>
                  </a:lnTo>
                  <a:lnTo>
                    <a:pt x="150" y="237"/>
                  </a:lnTo>
                  <a:lnTo>
                    <a:pt x="167" y="212"/>
                  </a:lnTo>
                  <a:lnTo>
                    <a:pt x="185" y="188"/>
                  </a:lnTo>
                  <a:lnTo>
                    <a:pt x="204" y="166"/>
                  </a:lnTo>
                  <a:lnTo>
                    <a:pt x="225" y="146"/>
                  </a:lnTo>
                  <a:lnTo>
                    <a:pt x="245" y="126"/>
                  </a:lnTo>
                  <a:lnTo>
                    <a:pt x="266" y="108"/>
                  </a:lnTo>
                  <a:lnTo>
                    <a:pt x="288" y="92"/>
                  </a:lnTo>
                  <a:lnTo>
                    <a:pt x="311" y="77"/>
                  </a:lnTo>
                  <a:lnTo>
                    <a:pt x="334" y="63"/>
                  </a:lnTo>
                  <a:lnTo>
                    <a:pt x="358" y="50"/>
                  </a:lnTo>
                  <a:lnTo>
                    <a:pt x="381" y="39"/>
                  </a:lnTo>
                  <a:lnTo>
                    <a:pt x="406" y="29"/>
                  </a:lnTo>
                  <a:lnTo>
                    <a:pt x="431" y="21"/>
                  </a:lnTo>
                  <a:lnTo>
                    <a:pt x="459" y="14"/>
                  </a:lnTo>
                  <a:lnTo>
                    <a:pt x="486" y="7"/>
                  </a:lnTo>
                  <a:lnTo>
                    <a:pt x="511" y="4"/>
                  </a:lnTo>
                  <a:lnTo>
                    <a:pt x="536" y="1"/>
                  </a:lnTo>
                  <a:lnTo>
                    <a:pt x="562" y="0"/>
                  </a:lnTo>
                  <a:lnTo>
                    <a:pt x="585" y="1"/>
                  </a:lnTo>
                  <a:lnTo>
                    <a:pt x="606" y="4"/>
                  </a:lnTo>
                  <a:lnTo>
                    <a:pt x="628" y="7"/>
                  </a:lnTo>
                  <a:lnTo>
                    <a:pt x="649" y="14"/>
                  </a:lnTo>
                  <a:lnTo>
                    <a:pt x="669" y="21"/>
                  </a:lnTo>
                  <a:lnTo>
                    <a:pt x="688" y="31"/>
                  </a:lnTo>
                  <a:lnTo>
                    <a:pt x="706" y="42"/>
                  </a:lnTo>
                  <a:lnTo>
                    <a:pt x="723" y="55"/>
                  </a:lnTo>
                  <a:lnTo>
                    <a:pt x="741" y="69"/>
                  </a:lnTo>
                  <a:lnTo>
                    <a:pt x="756" y="86"/>
                  </a:lnTo>
                  <a:lnTo>
                    <a:pt x="770" y="103"/>
                  </a:lnTo>
                  <a:lnTo>
                    <a:pt x="783" y="123"/>
                  </a:lnTo>
                  <a:lnTo>
                    <a:pt x="803" y="156"/>
                  </a:lnTo>
                  <a:lnTo>
                    <a:pt x="818" y="192"/>
                  </a:lnTo>
                  <a:lnTo>
                    <a:pt x="834" y="231"/>
                  </a:lnTo>
                  <a:lnTo>
                    <a:pt x="846" y="271"/>
                  </a:lnTo>
                  <a:lnTo>
                    <a:pt x="853" y="314"/>
                  </a:lnTo>
                  <a:lnTo>
                    <a:pt x="859" y="360"/>
                  </a:lnTo>
                  <a:lnTo>
                    <a:pt x="863" y="408"/>
                  </a:lnTo>
                  <a:lnTo>
                    <a:pt x="865" y="460"/>
                  </a:lnTo>
                  <a:lnTo>
                    <a:pt x="863" y="507"/>
                  </a:lnTo>
                  <a:lnTo>
                    <a:pt x="857" y="553"/>
                  </a:lnTo>
                  <a:lnTo>
                    <a:pt x="849" y="600"/>
                  </a:lnTo>
                  <a:lnTo>
                    <a:pt x="838" y="647"/>
                  </a:lnTo>
                  <a:lnTo>
                    <a:pt x="822" y="692"/>
                  </a:lnTo>
                  <a:lnTo>
                    <a:pt x="803" y="737"/>
                  </a:lnTo>
                  <a:lnTo>
                    <a:pt x="781" y="783"/>
                  </a:lnTo>
                  <a:lnTo>
                    <a:pt x="756" y="828"/>
                  </a:lnTo>
                  <a:lnTo>
                    <a:pt x="741" y="853"/>
                  </a:lnTo>
                  <a:lnTo>
                    <a:pt x="723" y="877"/>
                  </a:lnTo>
                  <a:lnTo>
                    <a:pt x="706" y="901"/>
                  </a:lnTo>
                  <a:lnTo>
                    <a:pt x="688" y="923"/>
                  </a:lnTo>
                  <a:lnTo>
                    <a:pt x="671" y="943"/>
                  </a:lnTo>
                  <a:lnTo>
                    <a:pt x="651" y="962"/>
                  </a:lnTo>
                  <a:lnTo>
                    <a:pt x="632" y="981"/>
                  </a:lnTo>
                  <a:lnTo>
                    <a:pt x="610" y="997"/>
                  </a:lnTo>
                  <a:lnTo>
                    <a:pt x="589" y="1013"/>
                  </a:lnTo>
                  <a:lnTo>
                    <a:pt x="568" y="1027"/>
                  </a:lnTo>
                  <a:lnTo>
                    <a:pt x="546" y="1041"/>
                  </a:lnTo>
                  <a:lnTo>
                    <a:pt x="523" y="1053"/>
                  </a:lnTo>
                  <a:lnTo>
                    <a:pt x="499" y="1064"/>
                  </a:lnTo>
                  <a:lnTo>
                    <a:pt x="476" y="1074"/>
                  </a:lnTo>
                  <a:lnTo>
                    <a:pt x="451" y="1082"/>
                  </a:lnTo>
                  <a:lnTo>
                    <a:pt x="426" y="1089"/>
                  </a:lnTo>
                  <a:lnTo>
                    <a:pt x="445" y="1013"/>
                  </a:lnTo>
                  <a:lnTo>
                    <a:pt x="480" y="1002"/>
                  </a:lnTo>
                  <a:lnTo>
                    <a:pt x="513" y="988"/>
                  </a:lnTo>
                  <a:lnTo>
                    <a:pt x="544" y="971"/>
                  </a:lnTo>
                  <a:lnTo>
                    <a:pt x="573" y="949"/>
                  </a:lnTo>
                  <a:lnTo>
                    <a:pt x="601" y="924"/>
                  </a:lnTo>
                  <a:lnTo>
                    <a:pt x="626" y="895"/>
                  </a:lnTo>
                  <a:lnTo>
                    <a:pt x="649" y="863"/>
                  </a:lnTo>
                  <a:lnTo>
                    <a:pt x="671" y="827"/>
                  </a:lnTo>
                  <a:lnTo>
                    <a:pt x="686" y="795"/>
                  </a:lnTo>
                  <a:lnTo>
                    <a:pt x="700" y="765"/>
                  </a:lnTo>
                  <a:lnTo>
                    <a:pt x="711" y="734"/>
                  </a:lnTo>
                  <a:lnTo>
                    <a:pt x="721" y="701"/>
                  </a:lnTo>
                  <a:lnTo>
                    <a:pt x="729" y="669"/>
                  </a:lnTo>
                  <a:lnTo>
                    <a:pt x="735" y="637"/>
                  </a:lnTo>
                  <a:lnTo>
                    <a:pt x="737" y="602"/>
                  </a:lnTo>
                  <a:lnTo>
                    <a:pt x="739" y="570"/>
                  </a:lnTo>
                  <a:lnTo>
                    <a:pt x="737" y="528"/>
                  </a:lnTo>
                  <a:lnTo>
                    <a:pt x="733" y="490"/>
                  </a:lnTo>
                  <a:lnTo>
                    <a:pt x="727" y="455"/>
                  </a:lnTo>
                  <a:lnTo>
                    <a:pt x="719" y="422"/>
                  </a:lnTo>
                  <a:lnTo>
                    <a:pt x="707" y="393"/>
                  </a:lnTo>
                  <a:lnTo>
                    <a:pt x="692" y="367"/>
                  </a:lnTo>
                  <a:lnTo>
                    <a:pt x="676" y="343"/>
                  </a:lnTo>
                  <a:lnTo>
                    <a:pt x="657" y="321"/>
                  </a:lnTo>
                  <a:lnTo>
                    <a:pt x="636" y="302"/>
                  </a:lnTo>
                  <a:lnTo>
                    <a:pt x="612" y="289"/>
                  </a:lnTo>
                  <a:lnTo>
                    <a:pt x="587" y="277"/>
                  </a:lnTo>
                  <a:lnTo>
                    <a:pt x="562" y="270"/>
                  </a:lnTo>
                  <a:lnTo>
                    <a:pt x="533" y="266"/>
                  </a:lnTo>
                  <a:lnTo>
                    <a:pt x="501" y="266"/>
                  </a:lnTo>
                  <a:lnTo>
                    <a:pt x="470" y="268"/>
                  </a:lnTo>
                  <a:lnTo>
                    <a:pt x="435" y="276"/>
                  </a:lnTo>
                  <a:lnTo>
                    <a:pt x="402" y="286"/>
                  </a:lnTo>
                  <a:lnTo>
                    <a:pt x="371" y="297"/>
                  </a:lnTo>
                  <a:lnTo>
                    <a:pt x="340" y="313"/>
                  </a:lnTo>
                  <a:lnTo>
                    <a:pt x="313" y="330"/>
                  </a:lnTo>
                  <a:lnTo>
                    <a:pt x="288" y="350"/>
                  </a:lnTo>
                  <a:lnTo>
                    <a:pt x="264" y="372"/>
                  </a:lnTo>
                  <a:lnTo>
                    <a:pt x="243" y="397"/>
                  </a:lnTo>
                  <a:lnTo>
                    <a:pt x="223" y="425"/>
                  </a:lnTo>
                  <a:lnTo>
                    <a:pt x="206" y="455"/>
                  </a:lnTo>
                  <a:lnTo>
                    <a:pt x="192" y="487"/>
                  </a:lnTo>
                  <a:lnTo>
                    <a:pt x="179" y="521"/>
                  </a:lnTo>
                  <a:lnTo>
                    <a:pt x="169" y="556"/>
                  </a:lnTo>
                  <a:lnTo>
                    <a:pt x="159" y="594"/>
                  </a:lnTo>
                  <a:lnTo>
                    <a:pt x="153" y="633"/>
                  </a:lnTo>
                  <a:lnTo>
                    <a:pt x="151" y="674"/>
                  </a:lnTo>
                  <a:lnTo>
                    <a:pt x="150" y="717"/>
                  </a:lnTo>
                  <a:lnTo>
                    <a:pt x="153" y="803"/>
                  </a:lnTo>
                  <a:lnTo>
                    <a:pt x="169" y="875"/>
                  </a:lnTo>
                  <a:lnTo>
                    <a:pt x="190" y="933"/>
                  </a:lnTo>
                  <a:lnTo>
                    <a:pt x="223" y="977"/>
                  </a:lnTo>
                  <a:lnTo>
                    <a:pt x="266" y="1007"/>
                  </a:lnTo>
                  <a:lnTo>
                    <a:pt x="317" y="1024"/>
                  </a:lnTo>
                  <a:lnTo>
                    <a:pt x="375" y="1025"/>
                  </a:lnTo>
                  <a:lnTo>
                    <a:pt x="445" y="1013"/>
                  </a:lnTo>
                  <a:lnTo>
                    <a:pt x="426" y="1089"/>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8" name="Freeform 6">
              <a:extLst>
                <a:ext uri="{FF2B5EF4-FFF2-40B4-BE49-F238E27FC236}">
                  <a16:creationId xmlns:a16="http://schemas.microsoft.com/office/drawing/2014/main" id="{623920CD-FD6E-42D5-91EB-5B3E093EA841}"/>
                </a:ext>
              </a:extLst>
            </p:cNvPr>
            <p:cNvSpPr>
              <a:spLocks/>
            </p:cNvSpPr>
            <p:nvPr/>
          </p:nvSpPr>
          <p:spPr bwMode="auto">
            <a:xfrm>
              <a:off x="5081588" y="2570163"/>
              <a:ext cx="1438275" cy="1919287"/>
            </a:xfrm>
            <a:custGeom>
              <a:avLst/>
              <a:gdLst>
                <a:gd name="T0" fmla="*/ 4 w 906"/>
                <a:gd name="T1" fmla="*/ 198 h 1209"/>
                <a:gd name="T2" fmla="*/ 294 w 906"/>
                <a:gd name="T3" fmla="*/ 130 h 1209"/>
                <a:gd name="T4" fmla="*/ 321 w 906"/>
                <a:gd name="T5" fmla="*/ 140 h 1209"/>
                <a:gd name="T6" fmla="*/ 356 w 906"/>
                <a:gd name="T7" fmla="*/ 154 h 1209"/>
                <a:gd name="T8" fmla="*/ 382 w 906"/>
                <a:gd name="T9" fmla="*/ 166 h 1209"/>
                <a:gd name="T10" fmla="*/ 389 w 906"/>
                <a:gd name="T11" fmla="*/ 167 h 1209"/>
                <a:gd name="T12" fmla="*/ 393 w 906"/>
                <a:gd name="T13" fmla="*/ 176 h 1209"/>
                <a:gd name="T14" fmla="*/ 389 w 906"/>
                <a:gd name="T15" fmla="*/ 213 h 1209"/>
                <a:gd name="T16" fmla="*/ 366 w 906"/>
                <a:gd name="T17" fmla="*/ 333 h 1209"/>
                <a:gd name="T18" fmla="*/ 282 w 906"/>
                <a:gd name="T19" fmla="*/ 684 h 1209"/>
                <a:gd name="T20" fmla="*/ 255 w 906"/>
                <a:gd name="T21" fmla="*/ 821 h 1209"/>
                <a:gd name="T22" fmla="*/ 245 w 906"/>
                <a:gd name="T23" fmla="*/ 940 h 1209"/>
                <a:gd name="T24" fmla="*/ 247 w 906"/>
                <a:gd name="T25" fmla="*/ 971 h 1209"/>
                <a:gd name="T26" fmla="*/ 255 w 906"/>
                <a:gd name="T27" fmla="*/ 1015 h 1209"/>
                <a:gd name="T28" fmla="*/ 271 w 906"/>
                <a:gd name="T29" fmla="*/ 1053 h 1209"/>
                <a:gd name="T30" fmla="*/ 294 w 906"/>
                <a:gd name="T31" fmla="*/ 1085 h 1209"/>
                <a:gd name="T32" fmla="*/ 317 w 906"/>
                <a:gd name="T33" fmla="*/ 1100 h 1209"/>
                <a:gd name="T34" fmla="*/ 337 w 906"/>
                <a:gd name="T35" fmla="*/ 1098 h 1209"/>
                <a:gd name="T36" fmla="*/ 360 w 906"/>
                <a:gd name="T37" fmla="*/ 1096 h 1209"/>
                <a:gd name="T38" fmla="*/ 383 w 906"/>
                <a:gd name="T39" fmla="*/ 1092 h 1209"/>
                <a:gd name="T40" fmla="*/ 426 w 906"/>
                <a:gd name="T41" fmla="*/ 1081 h 1209"/>
                <a:gd name="T42" fmla="*/ 486 w 906"/>
                <a:gd name="T43" fmla="*/ 1058 h 1209"/>
                <a:gd name="T44" fmla="*/ 541 w 906"/>
                <a:gd name="T45" fmla="*/ 1029 h 1209"/>
                <a:gd name="T46" fmla="*/ 588 w 906"/>
                <a:gd name="T47" fmla="*/ 995 h 1209"/>
                <a:gd name="T48" fmla="*/ 628 w 906"/>
                <a:gd name="T49" fmla="*/ 955 h 1209"/>
                <a:gd name="T50" fmla="*/ 660 w 906"/>
                <a:gd name="T51" fmla="*/ 912 h 1209"/>
                <a:gd name="T52" fmla="*/ 681 w 906"/>
                <a:gd name="T53" fmla="*/ 866 h 1209"/>
                <a:gd name="T54" fmla="*/ 691 w 906"/>
                <a:gd name="T55" fmla="*/ 819 h 1209"/>
                <a:gd name="T56" fmla="*/ 693 w 906"/>
                <a:gd name="T57" fmla="*/ 784 h 1209"/>
                <a:gd name="T58" fmla="*/ 693 w 906"/>
                <a:gd name="T59" fmla="*/ 766 h 1209"/>
                <a:gd name="T60" fmla="*/ 683 w 906"/>
                <a:gd name="T61" fmla="*/ 713 h 1209"/>
                <a:gd name="T62" fmla="*/ 663 w 906"/>
                <a:gd name="T63" fmla="*/ 618 h 1209"/>
                <a:gd name="T64" fmla="*/ 636 w 906"/>
                <a:gd name="T65" fmla="*/ 516 h 1209"/>
                <a:gd name="T66" fmla="*/ 601 w 906"/>
                <a:gd name="T67" fmla="*/ 406 h 1209"/>
                <a:gd name="T68" fmla="*/ 564 w 906"/>
                <a:gd name="T69" fmla="*/ 297 h 1209"/>
                <a:gd name="T70" fmla="*/ 533 w 906"/>
                <a:gd name="T71" fmla="*/ 210 h 1209"/>
                <a:gd name="T72" fmla="*/ 516 w 906"/>
                <a:gd name="T73" fmla="*/ 147 h 1209"/>
                <a:gd name="T74" fmla="*/ 506 w 906"/>
                <a:gd name="T75" fmla="*/ 108 h 1209"/>
                <a:gd name="T76" fmla="*/ 504 w 906"/>
                <a:gd name="T77" fmla="*/ 89 h 1209"/>
                <a:gd name="T78" fmla="*/ 512 w 906"/>
                <a:gd name="T79" fmla="*/ 75 h 1209"/>
                <a:gd name="T80" fmla="*/ 807 w 906"/>
                <a:gd name="T81" fmla="*/ 0 h 1209"/>
                <a:gd name="T82" fmla="*/ 899 w 906"/>
                <a:gd name="T83" fmla="*/ 792 h 1209"/>
                <a:gd name="T84" fmla="*/ 891 w 906"/>
                <a:gd name="T85" fmla="*/ 856 h 1209"/>
                <a:gd name="T86" fmla="*/ 871 w 906"/>
                <a:gd name="T87" fmla="*/ 918 h 1209"/>
                <a:gd name="T88" fmla="*/ 836 w 906"/>
                <a:gd name="T89" fmla="*/ 977 h 1209"/>
                <a:gd name="T90" fmla="*/ 790 w 906"/>
                <a:gd name="T91" fmla="*/ 1035 h 1209"/>
                <a:gd name="T92" fmla="*/ 733 w 906"/>
                <a:gd name="T93" fmla="*/ 1087 h 1209"/>
                <a:gd name="T94" fmla="*/ 669 w 906"/>
                <a:gd name="T95" fmla="*/ 1130 h 1209"/>
                <a:gd name="T96" fmla="*/ 597 w 906"/>
                <a:gd name="T97" fmla="*/ 1164 h 1209"/>
                <a:gd name="T98" fmla="*/ 520 w 906"/>
                <a:gd name="T99" fmla="*/ 1189 h 1209"/>
                <a:gd name="T100" fmla="*/ 432 w 906"/>
                <a:gd name="T101" fmla="*/ 1206 h 1209"/>
                <a:gd name="T102" fmla="*/ 354 w 906"/>
                <a:gd name="T103" fmla="*/ 1209 h 1209"/>
                <a:gd name="T104" fmla="*/ 282 w 906"/>
                <a:gd name="T105" fmla="*/ 1202 h 1209"/>
                <a:gd name="T106" fmla="*/ 218 w 906"/>
                <a:gd name="T107" fmla="*/ 1180 h 1209"/>
                <a:gd name="T108" fmla="*/ 201 w 906"/>
                <a:gd name="T109" fmla="*/ 1174 h 1209"/>
                <a:gd name="T110" fmla="*/ 172 w 906"/>
                <a:gd name="T111" fmla="*/ 1163 h 1209"/>
                <a:gd name="T112" fmla="*/ 142 w 906"/>
                <a:gd name="T113" fmla="*/ 1151 h 1209"/>
                <a:gd name="T114" fmla="*/ 119 w 906"/>
                <a:gd name="T115" fmla="*/ 1143 h 1209"/>
                <a:gd name="T116" fmla="*/ 67 w 906"/>
                <a:gd name="T117" fmla="*/ 1110 h 1209"/>
                <a:gd name="T118" fmla="*/ 30 w 906"/>
                <a:gd name="T119" fmla="*/ 1068 h 1209"/>
                <a:gd name="T120" fmla="*/ 8 w 906"/>
                <a:gd name="T121" fmla="*/ 1015 h 1209"/>
                <a:gd name="T122" fmla="*/ 0 w 906"/>
                <a:gd name="T123" fmla="*/ 953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6" h="1209">
                  <a:moveTo>
                    <a:pt x="0" y="953"/>
                  </a:moveTo>
                  <a:lnTo>
                    <a:pt x="4" y="198"/>
                  </a:lnTo>
                  <a:lnTo>
                    <a:pt x="288" y="129"/>
                  </a:lnTo>
                  <a:lnTo>
                    <a:pt x="294" y="130"/>
                  </a:lnTo>
                  <a:lnTo>
                    <a:pt x="306" y="134"/>
                  </a:lnTo>
                  <a:lnTo>
                    <a:pt x="321" y="140"/>
                  </a:lnTo>
                  <a:lnTo>
                    <a:pt x="339" y="148"/>
                  </a:lnTo>
                  <a:lnTo>
                    <a:pt x="356" y="154"/>
                  </a:lnTo>
                  <a:lnTo>
                    <a:pt x="370" y="160"/>
                  </a:lnTo>
                  <a:lnTo>
                    <a:pt x="382" y="166"/>
                  </a:lnTo>
                  <a:lnTo>
                    <a:pt x="385" y="167"/>
                  </a:lnTo>
                  <a:lnTo>
                    <a:pt x="389" y="167"/>
                  </a:lnTo>
                  <a:lnTo>
                    <a:pt x="391" y="171"/>
                  </a:lnTo>
                  <a:lnTo>
                    <a:pt x="393" y="176"/>
                  </a:lnTo>
                  <a:lnTo>
                    <a:pt x="393" y="183"/>
                  </a:lnTo>
                  <a:lnTo>
                    <a:pt x="389" y="213"/>
                  </a:lnTo>
                  <a:lnTo>
                    <a:pt x="382" y="263"/>
                  </a:lnTo>
                  <a:lnTo>
                    <a:pt x="366" y="333"/>
                  </a:lnTo>
                  <a:lnTo>
                    <a:pt x="345" y="423"/>
                  </a:lnTo>
                  <a:lnTo>
                    <a:pt x="282" y="684"/>
                  </a:lnTo>
                  <a:lnTo>
                    <a:pt x="267" y="754"/>
                  </a:lnTo>
                  <a:lnTo>
                    <a:pt x="255" y="821"/>
                  </a:lnTo>
                  <a:lnTo>
                    <a:pt x="249" y="883"/>
                  </a:lnTo>
                  <a:lnTo>
                    <a:pt x="245" y="940"/>
                  </a:lnTo>
                  <a:lnTo>
                    <a:pt x="245" y="947"/>
                  </a:lnTo>
                  <a:lnTo>
                    <a:pt x="247" y="971"/>
                  </a:lnTo>
                  <a:lnTo>
                    <a:pt x="249" y="994"/>
                  </a:lnTo>
                  <a:lnTo>
                    <a:pt x="255" y="1015"/>
                  </a:lnTo>
                  <a:lnTo>
                    <a:pt x="261" y="1035"/>
                  </a:lnTo>
                  <a:lnTo>
                    <a:pt x="271" y="1053"/>
                  </a:lnTo>
                  <a:lnTo>
                    <a:pt x="280" y="1069"/>
                  </a:lnTo>
                  <a:lnTo>
                    <a:pt x="294" y="1085"/>
                  </a:lnTo>
                  <a:lnTo>
                    <a:pt x="308" y="1098"/>
                  </a:lnTo>
                  <a:lnTo>
                    <a:pt x="317" y="1100"/>
                  </a:lnTo>
                  <a:lnTo>
                    <a:pt x="327" y="1100"/>
                  </a:lnTo>
                  <a:lnTo>
                    <a:pt x="337" y="1098"/>
                  </a:lnTo>
                  <a:lnTo>
                    <a:pt x="348" y="1097"/>
                  </a:lnTo>
                  <a:lnTo>
                    <a:pt x="360" y="1096"/>
                  </a:lnTo>
                  <a:lnTo>
                    <a:pt x="372" y="1095"/>
                  </a:lnTo>
                  <a:lnTo>
                    <a:pt x="383" y="1092"/>
                  </a:lnTo>
                  <a:lnTo>
                    <a:pt x="395" y="1090"/>
                  </a:lnTo>
                  <a:lnTo>
                    <a:pt x="426" y="1081"/>
                  </a:lnTo>
                  <a:lnTo>
                    <a:pt x="457" y="1069"/>
                  </a:lnTo>
                  <a:lnTo>
                    <a:pt x="486" y="1058"/>
                  </a:lnTo>
                  <a:lnTo>
                    <a:pt x="514" y="1044"/>
                  </a:lnTo>
                  <a:lnTo>
                    <a:pt x="541" y="1029"/>
                  </a:lnTo>
                  <a:lnTo>
                    <a:pt x="564" y="1013"/>
                  </a:lnTo>
                  <a:lnTo>
                    <a:pt x="588" y="995"/>
                  </a:lnTo>
                  <a:lnTo>
                    <a:pt x="609" y="975"/>
                  </a:lnTo>
                  <a:lnTo>
                    <a:pt x="628" y="955"/>
                  </a:lnTo>
                  <a:lnTo>
                    <a:pt x="646" y="933"/>
                  </a:lnTo>
                  <a:lnTo>
                    <a:pt x="660" y="912"/>
                  </a:lnTo>
                  <a:lnTo>
                    <a:pt x="671" y="889"/>
                  </a:lnTo>
                  <a:lnTo>
                    <a:pt x="681" y="866"/>
                  </a:lnTo>
                  <a:lnTo>
                    <a:pt x="687" y="842"/>
                  </a:lnTo>
                  <a:lnTo>
                    <a:pt x="691" y="819"/>
                  </a:lnTo>
                  <a:lnTo>
                    <a:pt x="693" y="795"/>
                  </a:lnTo>
                  <a:lnTo>
                    <a:pt x="693" y="784"/>
                  </a:lnTo>
                  <a:lnTo>
                    <a:pt x="693" y="776"/>
                  </a:lnTo>
                  <a:lnTo>
                    <a:pt x="693" y="766"/>
                  </a:lnTo>
                  <a:lnTo>
                    <a:pt x="691" y="757"/>
                  </a:lnTo>
                  <a:lnTo>
                    <a:pt x="683" y="713"/>
                  </a:lnTo>
                  <a:lnTo>
                    <a:pt x="673" y="667"/>
                  </a:lnTo>
                  <a:lnTo>
                    <a:pt x="663" y="618"/>
                  </a:lnTo>
                  <a:lnTo>
                    <a:pt x="650" y="569"/>
                  </a:lnTo>
                  <a:lnTo>
                    <a:pt x="636" y="516"/>
                  </a:lnTo>
                  <a:lnTo>
                    <a:pt x="619" y="463"/>
                  </a:lnTo>
                  <a:lnTo>
                    <a:pt x="601" y="406"/>
                  </a:lnTo>
                  <a:lnTo>
                    <a:pt x="582" y="348"/>
                  </a:lnTo>
                  <a:lnTo>
                    <a:pt x="564" y="297"/>
                  </a:lnTo>
                  <a:lnTo>
                    <a:pt x="547" y="250"/>
                  </a:lnTo>
                  <a:lnTo>
                    <a:pt x="533" y="210"/>
                  </a:lnTo>
                  <a:lnTo>
                    <a:pt x="523" y="176"/>
                  </a:lnTo>
                  <a:lnTo>
                    <a:pt x="516" y="147"/>
                  </a:lnTo>
                  <a:lnTo>
                    <a:pt x="508" y="124"/>
                  </a:lnTo>
                  <a:lnTo>
                    <a:pt x="506" y="108"/>
                  </a:lnTo>
                  <a:lnTo>
                    <a:pt x="504" y="97"/>
                  </a:lnTo>
                  <a:lnTo>
                    <a:pt x="504" y="89"/>
                  </a:lnTo>
                  <a:lnTo>
                    <a:pt x="508" y="81"/>
                  </a:lnTo>
                  <a:lnTo>
                    <a:pt x="512" y="75"/>
                  </a:lnTo>
                  <a:lnTo>
                    <a:pt x="520" y="72"/>
                  </a:lnTo>
                  <a:lnTo>
                    <a:pt x="807" y="0"/>
                  </a:lnTo>
                  <a:lnTo>
                    <a:pt x="906" y="39"/>
                  </a:lnTo>
                  <a:lnTo>
                    <a:pt x="899" y="792"/>
                  </a:lnTo>
                  <a:lnTo>
                    <a:pt x="897" y="825"/>
                  </a:lnTo>
                  <a:lnTo>
                    <a:pt x="891" y="856"/>
                  </a:lnTo>
                  <a:lnTo>
                    <a:pt x="883" y="888"/>
                  </a:lnTo>
                  <a:lnTo>
                    <a:pt x="871" y="918"/>
                  </a:lnTo>
                  <a:lnTo>
                    <a:pt x="856" y="948"/>
                  </a:lnTo>
                  <a:lnTo>
                    <a:pt x="836" y="977"/>
                  </a:lnTo>
                  <a:lnTo>
                    <a:pt x="815" y="1006"/>
                  </a:lnTo>
                  <a:lnTo>
                    <a:pt x="790" y="1035"/>
                  </a:lnTo>
                  <a:lnTo>
                    <a:pt x="763" y="1062"/>
                  </a:lnTo>
                  <a:lnTo>
                    <a:pt x="733" y="1087"/>
                  </a:lnTo>
                  <a:lnTo>
                    <a:pt x="702" y="1110"/>
                  </a:lnTo>
                  <a:lnTo>
                    <a:pt x="669" y="1130"/>
                  </a:lnTo>
                  <a:lnTo>
                    <a:pt x="634" y="1148"/>
                  </a:lnTo>
                  <a:lnTo>
                    <a:pt x="597" y="1164"/>
                  </a:lnTo>
                  <a:lnTo>
                    <a:pt x="560" y="1178"/>
                  </a:lnTo>
                  <a:lnTo>
                    <a:pt x="520" y="1189"/>
                  </a:lnTo>
                  <a:lnTo>
                    <a:pt x="475" y="1199"/>
                  </a:lnTo>
                  <a:lnTo>
                    <a:pt x="432" y="1206"/>
                  </a:lnTo>
                  <a:lnTo>
                    <a:pt x="393" y="1209"/>
                  </a:lnTo>
                  <a:lnTo>
                    <a:pt x="354" y="1209"/>
                  </a:lnTo>
                  <a:lnTo>
                    <a:pt x="317" y="1207"/>
                  </a:lnTo>
                  <a:lnTo>
                    <a:pt x="282" y="1202"/>
                  </a:lnTo>
                  <a:lnTo>
                    <a:pt x="249" y="1193"/>
                  </a:lnTo>
                  <a:lnTo>
                    <a:pt x="218" y="1180"/>
                  </a:lnTo>
                  <a:lnTo>
                    <a:pt x="212" y="1178"/>
                  </a:lnTo>
                  <a:lnTo>
                    <a:pt x="201" y="1174"/>
                  </a:lnTo>
                  <a:lnTo>
                    <a:pt x="187" y="1169"/>
                  </a:lnTo>
                  <a:lnTo>
                    <a:pt x="172" y="1163"/>
                  </a:lnTo>
                  <a:lnTo>
                    <a:pt x="156" y="1158"/>
                  </a:lnTo>
                  <a:lnTo>
                    <a:pt x="142" y="1151"/>
                  </a:lnTo>
                  <a:lnTo>
                    <a:pt x="129" y="1146"/>
                  </a:lnTo>
                  <a:lnTo>
                    <a:pt x="119" y="1143"/>
                  </a:lnTo>
                  <a:lnTo>
                    <a:pt x="92" y="1127"/>
                  </a:lnTo>
                  <a:lnTo>
                    <a:pt x="67" y="1110"/>
                  </a:lnTo>
                  <a:lnTo>
                    <a:pt x="47" y="1091"/>
                  </a:lnTo>
                  <a:lnTo>
                    <a:pt x="30" y="1068"/>
                  </a:lnTo>
                  <a:lnTo>
                    <a:pt x="16" y="1043"/>
                  </a:lnTo>
                  <a:lnTo>
                    <a:pt x="8" y="1015"/>
                  </a:lnTo>
                  <a:lnTo>
                    <a:pt x="2" y="986"/>
                  </a:lnTo>
                  <a:lnTo>
                    <a:pt x="0" y="953"/>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9" name="Freeform 7">
              <a:extLst>
                <a:ext uri="{FF2B5EF4-FFF2-40B4-BE49-F238E27FC236}">
                  <a16:creationId xmlns:a16="http://schemas.microsoft.com/office/drawing/2014/main" id="{64E0B2F0-1B8B-4811-B031-675A8273D0FF}"/>
                </a:ext>
              </a:extLst>
            </p:cNvPr>
            <p:cNvSpPr>
              <a:spLocks/>
            </p:cNvSpPr>
            <p:nvPr/>
          </p:nvSpPr>
          <p:spPr bwMode="auto">
            <a:xfrm>
              <a:off x="5240338" y="2632075"/>
              <a:ext cx="1279525" cy="1857375"/>
            </a:xfrm>
            <a:custGeom>
              <a:avLst/>
              <a:gdLst>
                <a:gd name="T0" fmla="*/ 2 w 806"/>
                <a:gd name="T1" fmla="*/ 197 h 1170"/>
                <a:gd name="T2" fmla="*/ 289 w 806"/>
                <a:gd name="T3" fmla="*/ 128 h 1170"/>
                <a:gd name="T4" fmla="*/ 293 w 806"/>
                <a:gd name="T5" fmla="*/ 137 h 1170"/>
                <a:gd name="T6" fmla="*/ 289 w 806"/>
                <a:gd name="T7" fmla="*/ 174 h 1170"/>
                <a:gd name="T8" fmla="*/ 266 w 806"/>
                <a:gd name="T9" fmla="*/ 294 h 1170"/>
                <a:gd name="T10" fmla="*/ 182 w 806"/>
                <a:gd name="T11" fmla="*/ 645 h 1170"/>
                <a:gd name="T12" fmla="*/ 155 w 806"/>
                <a:gd name="T13" fmla="*/ 782 h 1170"/>
                <a:gd name="T14" fmla="*/ 145 w 806"/>
                <a:gd name="T15" fmla="*/ 901 h 1170"/>
                <a:gd name="T16" fmla="*/ 147 w 806"/>
                <a:gd name="T17" fmla="*/ 935 h 1170"/>
                <a:gd name="T18" fmla="*/ 155 w 806"/>
                <a:gd name="T19" fmla="*/ 980 h 1170"/>
                <a:gd name="T20" fmla="*/ 173 w 806"/>
                <a:gd name="T21" fmla="*/ 1020 h 1170"/>
                <a:gd name="T22" fmla="*/ 200 w 806"/>
                <a:gd name="T23" fmla="*/ 1052 h 1170"/>
                <a:gd name="T24" fmla="*/ 233 w 806"/>
                <a:gd name="T25" fmla="*/ 1077 h 1170"/>
                <a:gd name="T26" fmla="*/ 272 w 806"/>
                <a:gd name="T27" fmla="*/ 1093 h 1170"/>
                <a:gd name="T28" fmla="*/ 317 w 806"/>
                <a:gd name="T29" fmla="*/ 1098 h 1170"/>
                <a:gd name="T30" fmla="*/ 365 w 806"/>
                <a:gd name="T31" fmla="*/ 1095 h 1170"/>
                <a:gd name="T32" fmla="*/ 425 w 806"/>
                <a:gd name="T33" fmla="*/ 1080 h 1170"/>
                <a:gd name="T34" fmla="*/ 486 w 806"/>
                <a:gd name="T35" fmla="*/ 1057 h 1170"/>
                <a:gd name="T36" fmla="*/ 540 w 806"/>
                <a:gd name="T37" fmla="*/ 1028 h 1170"/>
                <a:gd name="T38" fmla="*/ 587 w 806"/>
                <a:gd name="T39" fmla="*/ 994 h 1170"/>
                <a:gd name="T40" fmla="*/ 628 w 806"/>
                <a:gd name="T41" fmla="*/ 953 h 1170"/>
                <a:gd name="T42" fmla="*/ 659 w 806"/>
                <a:gd name="T43" fmla="*/ 911 h 1170"/>
                <a:gd name="T44" fmla="*/ 680 w 806"/>
                <a:gd name="T45" fmla="*/ 865 h 1170"/>
                <a:gd name="T46" fmla="*/ 690 w 806"/>
                <a:gd name="T47" fmla="*/ 819 h 1170"/>
                <a:gd name="T48" fmla="*/ 692 w 806"/>
                <a:gd name="T49" fmla="*/ 785 h 1170"/>
                <a:gd name="T50" fmla="*/ 692 w 806"/>
                <a:gd name="T51" fmla="*/ 766 h 1170"/>
                <a:gd name="T52" fmla="*/ 682 w 806"/>
                <a:gd name="T53" fmla="*/ 711 h 1170"/>
                <a:gd name="T54" fmla="*/ 663 w 806"/>
                <a:gd name="T55" fmla="*/ 617 h 1170"/>
                <a:gd name="T56" fmla="*/ 633 w 806"/>
                <a:gd name="T57" fmla="*/ 515 h 1170"/>
                <a:gd name="T58" fmla="*/ 598 w 806"/>
                <a:gd name="T59" fmla="*/ 405 h 1170"/>
                <a:gd name="T60" fmla="*/ 561 w 806"/>
                <a:gd name="T61" fmla="*/ 295 h 1170"/>
                <a:gd name="T62" fmla="*/ 532 w 806"/>
                <a:gd name="T63" fmla="*/ 208 h 1170"/>
                <a:gd name="T64" fmla="*/ 513 w 806"/>
                <a:gd name="T65" fmla="*/ 147 h 1170"/>
                <a:gd name="T66" fmla="*/ 503 w 806"/>
                <a:gd name="T67" fmla="*/ 108 h 1170"/>
                <a:gd name="T68" fmla="*/ 503 w 806"/>
                <a:gd name="T69" fmla="*/ 87 h 1170"/>
                <a:gd name="T70" fmla="*/ 511 w 806"/>
                <a:gd name="T71" fmla="*/ 74 h 1170"/>
                <a:gd name="T72" fmla="*/ 806 w 806"/>
                <a:gd name="T73" fmla="*/ 0 h 1170"/>
                <a:gd name="T74" fmla="*/ 797 w 806"/>
                <a:gd name="T75" fmla="*/ 786 h 1170"/>
                <a:gd name="T76" fmla="*/ 783 w 806"/>
                <a:gd name="T77" fmla="*/ 849 h 1170"/>
                <a:gd name="T78" fmla="*/ 756 w 806"/>
                <a:gd name="T79" fmla="*/ 909 h 1170"/>
                <a:gd name="T80" fmla="*/ 715 w 806"/>
                <a:gd name="T81" fmla="*/ 967 h 1170"/>
                <a:gd name="T82" fmla="*/ 663 w 806"/>
                <a:gd name="T83" fmla="*/ 1023 h 1170"/>
                <a:gd name="T84" fmla="*/ 602 w 806"/>
                <a:gd name="T85" fmla="*/ 1071 h 1170"/>
                <a:gd name="T86" fmla="*/ 534 w 806"/>
                <a:gd name="T87" fmla="*/ 1109 h 1170"/>
                <a:gd name="T88" fmla="*/ 460 w 806"/>
                <a:gd name="T89" fmla="*/ 1139 h 1170"/>
                <a:gd name="T90" fmla="*/ 375 w 806"/>
                <a:gd name="T91" fmla="*/ 1160 h 1170"/>
                <a:gd name="T92" fmla="*/ 293 w 806"/>
                <a:gd name="T93" fmla="*/ 1170 h 1170"/>
                <a:gd name="T94" fmla="*/ 217 w 806"/>
                <a:gd name="T95" fmla="*/ 1168 h 1170"/>
                <a:gd name="T96" fmla="*/ 149 w 806"/>
                <a:gd name="T97" fmla="*/ 1154 h 1170"/>
                <a:gd name="T98" fmla="*/ 91 w 806"/>
                <a:gd name="T99" fmla="*/ 1126 h 1170"/>
                <a:gd name="T100" fmla="*/ 46 w 806"/>
                <a:gd name="T101" fmla="*/ 1090 h 1170"/>
                <a:gd name="T102" fmla="*/ 15 w 806"/>
                <a:gd name="T103" fmla="*/ 1042 h 1170"/>
                <a:gd name="T104" fmla="*/ 2 w 806"/>
                <a:gd name="T105" fmla="*/ 985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6" h="1170">
                  <a:moveTo>
                    <a:pt x="0" y="953"/>
                  </a:moveTo>
                  <a:lnTo>
                    <a:pt x="2" y="197"/>
                  </a:lnTo>
                  <a:lnTo>
                    <a:pt x="285" y="128"/>
                  </a:lnTo>
                  <a:lnTo>
                    <a:pt x="289" y="128"/>
                  </a:lnTo>
                  <a:lnTo>
                    <a:pt x="291" y="132"/>
                  </a:lnTo>
                  <a:lnTo>
                    <a:pt x="293" y="137"/>
                  </a:lnTo>
                  <a:lnTo>
                    <a:pt x="293" y="144"/>
                  </a:lnTo>
                  <a:lnTo>
                    <a:pt x="289" y="174"/>
                  </a:lnTo>
                  <a:lnTo>
                    <a:pt x="282" y="224"/>
                  </a:lnTo>
                  <a:lnTo>
                    <a:pt x="266" y="294"/>
                  </a:lnTo>
                  <a:lnTo>
                    <a:pt x="245" y="384"/>
                  </a:lnTo>
                  <a:lnTo>
                    <a:pt x="182" y="645"/>
                  </a:lnTo>
                  <a:lnTo>
                    <a:pt x="167" y="715"/>
                  </a:lnTo>
                  <a:lnTo>
                    <a:pt x="155" y="782"/>
                  </a:lnTo>
                  <a:lnTo>
                    <a:pt x="149" y="844"/>
                  </a:lnTo>
                  <a:lnTo>
                    <a:pt x="145" y="901"/>
                  </a:lnTo>
                  <a:lnTo>
                    <a:pt x="145" y="908"/>
                  </a:lnTo>
                  <a:lnTo>
                    <a:pt x="147" y="935"/>
                  </a:lnTo>
                  <a:lnTo>
                    <a:pt x="149" y="959"/>
                  </a:lnTo>
                  <a:lnTo>
                    <a:pt x="155" y="980"/>
                  </a:lnTo>
                  <a:lnTo>
                    <a:pt x="163" y="1001"/>
                  </a:lnTo>
                  <a:lnTo>
                    <a:pt x="173" y="1020"/>
                  </a:lnTo>
                  <a:lnTo>
                    <a:pt x="184" y="1037"/>
                  </a:lnTo>
                  <a:lnTo>
                    <a:pt x="200" y="1052"/>
                  </a:lnTo>
                  <a:lnTo>
                    <a:pt x="215" y="1066"/>
                  </a:lnTo>
                  <a:lnTo>
                    <a:pt x="233" y="1077"/>
                  </a:lnTo>
                  <a:lnTo>
                    <a:pt x="252" y="1086"/>
                  </a:lnTo>
                  <a:lnTo>
                    <a:pt x="272" y="1093"/>
                  </a:lnTo>
                  <a:lnTo>
                    <a:pt x="293" y="1097"/>
                  </a:lnTo>
                  <a:lnTo>
                    <a:pt x="317" y="1098"/>
                  </a:lnTo>
                  <a:lnTo>
                    <a:pt x="340" y="1097"/>
                  </a:lnTo>
                  <a:lnTo>
                    <a:pt x="365" y="1095"/>
                  </a:lnTo>
                  <a:lnTo>
                    <a:pt x="392" y="1088"/>
                  </a:lnTo>
                  <a:lnTo>
                    <a:pt x="425" y="1080"/>
                  </a:lnTo>
                  <a:lnTo>
                    <a:pt x="456" y="1068"/>
                  </a:lnTo>
                  <a:lnTo>
                    <a:pt x="486" y="1057"/>
                  </a:lnTo>
                  <a:lnTo>
                    <a:pt x="513" y="1043"/>
                  </a:lnTo>
                  <a:lnTo>
                    <a:pt x="540" y="1028"/>
                  </a:lnTo>
                  <a:lnTo>
                    <a:pt x="563" y="1011"/>
                  </a:lnTo>
                  <a:lnTo>
                    <a:pt x="587" y="994"/>
                  </a:lnTo>
                  <a:lnTo>
                    <a:pt x="608" y="974"/>
                  </a:lnTo>
                  <a:lnTo>
                    <a:pt x="628" y="953"/>
                  </a:lnTo>
                  <a:lnTo>
                    <a:pt x="645" y="932"/>
                  </a:lnTo>
                  <a:lnTo>
                    <a:pt x="659" y="911"/>
                  </a:lnTo>
                  <a:lnTo>
                    <a:pt x="670" y="888"/>
                  </a:lnTo>
                  <a:lnTo>
                    <a:pt x="680" y="865"/>
                  </a:lnTo>
                  <a:lnTo>
                    <a:pt x="686" y="843"/>
                  </a:lnTo>
                  <a:lnTo>
                    <a:pt x="690" y="819"/>
                  </a:lnTo>
                  <a:lnTo>
                    <a:pt x="692" y="795"/>
                  </a:lnTo>
                  <a:lnTo>
                    <a:pt x="692" y="785"/>
                  </a:lnTo>
                  <a:lnTo>
                    <a:pt x="692" y="774"/>
                  </a:lnTo>
                  <a:lnTo>
                    <a:pt x="692" y="766"/>
                  </a:lnTo>
                  <a:lnTo>
                    <a:pt x="690" y="756"/>
                  </a:lnTo>
                  <a:lnTo>
                    <a:pt x="682" y="711"/>
                  </a:lnTo>
                  <a:lnTo>
                    <a:pt x="672" y="666"/>
                  </a:lnTo>
                  <a:lnTo>
                    <a:pt x="663" y="617"/>
                  </a:lnTo>
                  <a:lnTo>
                    <a:pt x="649" y="568"/>
                  </a:lnTo>
                  <a:lnTo>
                    <a:pt x="633" y="515"/>
                  </a:lnTo>
                  <a:lnTo>
                    <a:pt x="618" y="462"/>
                  </a:lnTo>
                  <a:lnTo>
                    <a:pt x="598" y="405"/>
                  </a:lnTo>
                  <a:lnTo>
                    <a:pt x="579" y="347"/>
                  </a:lnTo>
                  <a:lnTo>
                    <a:pt x="561" y="295"/>
                  </a:lnTo>
                  <a:lnTo>
                    <a:pt x="546" y="249"/>
                  </a:lnTo>
                  <a:lnTo>
                    <a:pt x="532" y="208"/>
                  </a:lnTo>
                  <a:lnTo>
                    <a:pt x="521" y="174"/>
                  </a:lnTo>
                  <a:lnTo>
                    <a:pt x="513" y="147"/>
                  </a:lnTo>
                  <a:lnTo>
                    <a:pt x="507" y="124"/>
                  </a:lnTo>
                  <a:lnTo>
                    <a:pt x="503" y="108"/>
                  </a:lnTo>
                  <a:lnTo>
                    <a:pt x="501" y="98"/>
                  </a:lnTo>
                  <a:lnTo>
                    <a:pt x="503" y="87"/>
                  </a:lnTo>
                  <a:lnTo>
                    <a:pt x="505" y="80"/>
                  </a:lnTo>
                  <a:lnTo>
                    <a:pt x="511" y="74"/>
                  </a:lnTo>
                  <a:lnTo>
                    <a:pt x="517" y="71"/>
                  </a:lnTo>
                  <a:lnTo>
                    <a:pt x="806" y="0"/>
                  </a:lnTo>
                  <a:lnTo>
                    <a:pt x="799" y="753"/>
                  </a:lnTo>
                  <a:lnTo>
                    <a:pt x="797" y="786"/>
                  </a:lnTo>
                  <a:lnTo>
                    <a:pt x="791" y="817"/>
                  </a:lnTo>
                  <a:lnTo>
                    <a:pt x="783" y="849"/>
                  </a:lnTo>
                  <a:lnTo>
                    <a:pt x="771" y="879"/>
                  </a:lnTo>
                  <a:lnTo>
                    <a:pt x="756" y="909"/>
                  </a:lnTo>
                  <a:lnTo>
                    <a:pt x="736" y="938"/>
                  </a:lnTo>
                  <a:lnTo>
                    <a:pt x="715" y="967"/>
                  </a:lnTo>
                  <a:lnTo>
                    <a:pt x="690" y="996"/>
                  </a:lnTo>
                  <a:lnTo>
                    <a:pt x="663" y="1023"/>
                  </a:lnTo>
                  <a:lnTo>
                    <a:pt x="633" y="1048"/>
                  </a:lnTo>
                  <a:lnTo>
                    <a:pt x="602" y="1071"/>
                  </a:lnTo>
                  <a:lnTo>
                    <a:pt x="569" y="1091"/>
                  </a:lnTo>
                  <a:lnTo>
                    <a:pt x="534" y="1109"/>
                  </a:lnTo>
                  <a:lnTo>
                    <a:pt x="497" y="1125"/>
                  </a:lnTo>
                  <a:lnTo>
                    <a:pt x="460" y="1139"/>
                  </a:lnTo>
                  <a:lnTo>
                    <a:pt x="420" y="1150"/>
                  </a:lnTo>
                  <a:lnTo>
                    <a:pt x="375" y="1160"/>
                  </a:lnTo>
                  <a:lnTo>
                    <a:pt x="332" y="1167"/>
                  </a:lnTo>
                  <a:lnTo>
                    <a:pt x="293" y="1170"/>
                  </a:lnTo>
                  <a:lnTo>
                    <a:pt x="254" y="1170"/>
                  </a:lnTo>
                  <a:lnTo>
                    <a:pt x="217" y="1168"/>
                  </a:lnTo>
                  <a:lnTo>
                    <a:pt x="182" y="1163"/>
                  </a:lnTo>
                  <a:lnTo>
                    <a:pt x="149" y="1154"/>
                  </a:lnTo>
                  <a:lnTo>
                    <a:pt x="118" y="1141"/>
                  </a:lnTo>
                  <a:lnTo>
                    <a:pt x="91" y="1126"/>
                  </a:lnTo>
                  <a:lnTo>
                    <a:pt x="66" y="1109"/>
                  </a:lnTo>
                  <a:lnTo>
                    <a:pt x="46" y="1090"/>
                  </a:lnTo>
                  <a:lnTo>
                    <a:pt x="29" y="1067"/>
                  </a:lnTo>
                  <a:lnTo>
                    <a:pt x="15" y="1042"/>
                  </a:lnTo>
                  <a:lnTo>
                    <a:pt x="7" y="1015"/>
                  </a:lnTo>
                  <a:lnTo>
                    <a:pt x="2" y="985"/>
                  </a:lnTo>
                  <a:lnTo>
                    <a:pt x="0" y="953"/>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0" name="Freeform 8">
              <a:extLst>
                <a:ext uri="{FF2B5EF4-FFF2-40B4-BE49-F238E27FC236}">
                  <a16:creationId xmlns:a16="http://schemas.microsoft.com/office/drawing/2014/main" id="{673449C7-6505-48EC-88AC-FE39A7320246}"/>
                </a:ext>
              </a:extLst>
            </p:cNvPr>
            <p:cNvSpPr>
              <a:spLocks/>
            </p:cNvSpPr>
            <p:nvPr/>
          </p:nvSpPr>
          <p:spPr bwMode="auto">
            <a:xfrm>
              <a:off x="2047875" y="3322638"/>
              <a:ext cx="1657350" cy="1893887"/>
            </a:xfrm>
            <a:custGeom>
              <a:avLst/>
              <a:gdLst>
                <a:gd name="T0" fmla="*/ 551 w 1044"/>
                <a:gd name="T1" fmla="*/ 671 h 1193"/>
                <a:gd name="T2" fmla="*/ 749 w 1044"/>
                <a:gd name="T3" fmla="*/ 73 h 1193"/>
                <a:gd name="T4" fmla="*/ 1044 w 1044"/>
                <a:gd name="T5" fmla="*/ 0 h 1193"/>
                <a:gd name="T6" fmla="*/ 679 w 1044"/>
                <a:gd name="T7" fmla="*/ 689 h 1193"/>
                <a:gd name="T8" fmla="*/ 667 w 1044"/>
                <a:gd name="T9" fmla="*/ 716 h 1193"/>
                <a:gd name="T10" fmla="*/ 657 w 1044"/>
                <a:gd name="T11" fmla="*/ 750 h 1193"/>
                <a:gd name="T12" fmla="*/ 648 w 1044"/>
                <a:gd name="T13" fmla="*/ 788 h 1193"/>
                <a:gd name="T14" fmla="*/ 640 w 1044"/>
                <a:gd name="T15" fmla="*/ 832 h 1193"/>
                <a:gd name="T16" fmla="*/ 632 w 1044"/>
                <a:gd name="T17" fmla="*/ 890 h 1193"/>
                <a:gd name="T18" fmla="*/ 624 w 1044"/>
                <a:gd name="T19" fmla="*/ 952 h 1193"/>
                <a:gd name="T20" fmla="*/ 617 w 1044"/>
                <a:gd name="T21" fmla="*/ 1018 h 1193"/>
                <a:gd name="T22" fmla="*/ 609 w 1044"/>
                <a:gd name="T23" fmla="*/ 1086 h 1193"/>
                <a:gd name="T24" fmla="*/ 597 w 1044"/>
                <a:gd name="T25" fmla="*/ 1130 h 1193"/>
                <a:gd name="T26" fmla="*/ 584 w 1044"/>
                <a:gd name="T27" fmla="*/ 1161 h 1193"/>
                <a:gd name="T28" fmla="*/ 570 w 1044"/>
                <a:gd name="T29" fmla="*/ 1183 h 1193"/>
                <a:gd name="T30" fmla="*/ 553 w 1044"/>
                <a:gd name="T31" fmla="*/ 1193 h 1193"/>
                <a:gd name="T32" fmla="*/ 539 w 1044"/>
                <a:gd name="T33" fmla="*/ 1193 h 1193"/>
                <a:gd name="T34" fmla="*/ 527 w 1044"/>
                <a:gd name="T35" fmla="*/ 1185 h 1193"/>
                <a:gd name="T36" fmla="*/ 516 w 1044"/>
                <a:gd name="T37" fmla="*/ 1170 h 1193"/>
                <a:gd name="T38" fmla="*/ 504 w 1044"/>
                <a:gd name="T39" fmla="*/ 1149 h 1193"/>
                <a:gd name="T40" fmla="*/ 494 w 1044"/>
                <a:gd name="T41" fmla="*/ 1119 h 1193"/>
                <a:gd name="T42" fmla="*/ 484 w 1044"/>
                <a:gd name="T43" fmla="*/ 1082 h 1193"/>
                <a:gd name="T44" fmla="*/ 477 w 1044"/>
                <a:gd name="T45" fmla="*/ 1038 h 1193"/>
                <a:gd name="T46" fmla="*/ 469 w 1044"/>
                <a:gd name="T47" fmla="*/ 986 h 1193"/>
                <a:gd name="T48" fmla="*/ 465 w 1044"/>
                <a:gd name="T49" fmla="*/ 958 h 1193"/>
                <a:gd name="T50" fmla="*/ 459 w 1044"/>
                <a:gd name="T51" fmla="*/ 931 h 1193"/>
                <a:gd name="T52" fmla="*/ 455 w 1044"/>
                <a:gd name="T53" fmla="*/ 903 h 1193"/>
                <a:gd name="T54" fmla="*/ 449 w 1044"/>
                <a:gd name="T55" fmla="*/ 875 h 1193"/>
                <a:gd name="T56" fmla="*/ 440 w 1044"/>
                <a:gd name="T57" fmla="*/ 837 h 1193"/>
                <a:gd name="T58" fmla="*/ 430 w 1044"/>
                <a:gd name="T59" fmla="*/ 806 h 1193"/>
                <a:gd name="T60" fmla="*/ 418 w 1044"/>
                <a:gd name="T61" fmla="*/ 781 h 1193"/>
                <a:gd name="T62" fmla="*/ 405 w 1044"/>
                <a:gd name="T63" fmla="*/ 761 h 1193"/>
                <a:gd name="T64" fmla="*/ 0 w 1044"/>
                <a:gd name="T65" fmla="*/ 256 h 1193"/>
                <a:gd name="T66" fmla="*/ 317 w 1044"/>
                <a:gd name="T67" fmla="*/ 179 h 1193"/>
                <a:gd name="T68" fmla="*/ 551 w 1044"/>
                <a:gd name="T69" fmla="*/ 67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1193">
                  <a:moveTo>
                    <a:pt x="551" y="671"/>
                  </a:moveTo>
                  <a:lnTo>
                    <a:pt x="749" y="73"/>
                  </a:lnTo>
                  <a:lnTo>
                    <a:pt x="1044" y="0"/>
                  </a:lnTo>
                  <a:lnTo>
                    <a:pt x="679" y="689"/>
                  </a:lnTo>
                  <a:lnTo>
                    <a:pt x="667" y="716"/>
                  </a:lnTo>
                  <a:lnTo>
                    <a:pt x="657" y="750"/>
                  </a:lnTo>
                  <a:lnTo>
                    <a:pt x="648" y="788"/>
                  </a:lnTo>
                  <a:lnTo>
                    <a:pt x="640" y="832"/>
                  </a:lnTo>
                  <a:lnTo>
                    <a:pt x="632" y="890"/>
                  </a:lnTo>
                  <a:lnTo>
                    <a:pt x="624" y="952"/>
                  </a:lnTo>
                  <a:lnTo>
                    <a:pt x="617" y="1018"/>
                  </a:lnTo>
                  <a:lnTo>
                    <a:pt x="609" y="1086"/>
                  </a:lnTo>
                  <a:lnTo>
                    <a:pt x="597" y="1130"/>
                  </a:lnTo>
                  <a:lnTo>
                    <a:pt x="584" y="1161"/>
                  </a:lnTo>
                  <a:lnTo>
                    <a:pt x="570" y="1183"/>
                  </a:lnTo>
                  <a:lnTo>
                    <a:pt x="553" y="1193"/>
                  </a:lnTo>
                  <a:lnTo>
                    <a:pt x="539" y="1193"/>
                  </a:lnTo>
                  <a:lnTo>
                    <a:pt x="527" y="1185"/>
                  </a:lnTo>
                  <a:lnTo>
                    <a:pt x="516" y="1170"/>
                  </a:lnTo>
                  <a:lnTo>
                    <a:pt x="504" y="1149"/>
                  </a:lnTo>
                  <a:lnTo>
                    <a:pt x="494" y="1119"/>
                  </a:lnTo>
                  <a:lnTo>
                    <a:pt x="484" y="1082"/>
                  </a:lnTo>
                  <a:lnTo>
                    <a:pt x="477" y="1038"/>
                  </a:lnTo>
                  <a:lnTo>
                    <a:pt x="469" y="986"/>
                  </a:lnTo>
                  <a:lnTo>
                    <a:pt x="465" y="958"/>
                  </a:lnTo>
                  <a:lnTo>
                    <a:pt x="459" y="931"/>
                  </a:lnTo>
                  <a:lnTo>
                    <a:pt x="455" y="903"/>
                  </a:lnTo>
                  <a:lnTo>
                    <a:pt x="449" y="875"/>
                  </a:lnTo>
                  <a:lnTo>
                    <a:pt x="440" y="837"/>
                  </a:lnTo>
                  <a:lnTo>
                    <a:pt x="430" y="806"/>
                  </a:lnTo>
                  <a:lnTo>
                    <a:pt x="418" y="781"/>
                  </a:lnTo>
                  <a:lnTo>
                    <a:pt x="405" y="761"/>
                  </a:lnTo>
                  <a:lnTo>
                    <a:pt x="0" y="256"/>
                  </a:lnTo>
                  <a:lnTo>
                    <a:pt x="317" y="179"/>
                  </a:lnTo>
                  <a:lnTo>
                    <a:pt x="551" y="671"/>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1" name="Freeform 9">
              <a:extLst>
                <a:ext uri="{FF2B5EF4-FFF2-40B4-BE49-F238E27FC236}">
                  <a16:creationId xmlns:a16="http://schemas.microsoft.com/office/drawing/2014/main" id="{32A82AD6-3260-4F03-8501-05A4EDB6304D}"/>
                </a:ext>
              </a:extLst>
            </p:cNvPr>
            <p:cNvSpPr>
              <a:spLocks/>
            </p:cNvSpPr>
            <p:nvPr/>
          </p:nvSpPr>
          <p:spPr bwMode="auto">
            <a:xfrm>
              <a:off x="1890713" y="3544888"/>
              <a:ext cx="660400" cy="184150"/>
            </a:xfrm>
            <a:custGeom>
              <a:avLst/>
              <a:gdLst>
                <a:gd name="T0" fmla="*/ 317 w 416"/>
                <a:gd name="T1" fmla="*/ 0 h 116"/>
                <a:gd name="T2" fmla="*/ 416 w 416"/>
                <a:gd name="T3" fmla="*/ 39 h 116"/>
                <a:gd name="T4" fmla="*/ 99 w 416"/>
                <a:gd name="T5" fmla="*/ 116 h 116"/>
                <a:gd name="T6" fmla="*/ 0 w 416"/>
                <a:gd name="T7" fmla="*/ 78 h 116"/>
                <a:gd name="T8" fmla="*/ 317 w 416"/>
                <a:gd name="T9" fmla="*/ 0 h 116"/>
              </a:gdLst>
              <a:ahLst/>
              <a:cxnLst>
                <a:cxn ang="0">
                  <a:pos x="T0" y="T1"/>
                </a:cxn>
                <a:cxn ang="0">
                  <a:pos x="T2" y="T3"/>
                </a:cxn>
                <a:cxn ang="0">
                  <a:pos x="T4" y="T5"/>
                </a:cxn>
                <a:cxn ang="0">
                  <a:pos x="T6" y="T7"/>
                </a:cxn>
                <a:cxn ang="0">
                  <a:pos x="T8" y="T9"/>
                </a:cxn>
              </a:cxnLst>
              <a:rect l="0" t="0" r="r" b="b"/>
              <a:pathLst>
                <a:path w="416" h="116">
                  <a:moveTo>
                    <a:pt x="317" y="0"/>
                  </a:moveTo>
                  <a:lnTo>
                    <a:pt x="416" y="39"/>
                  </a:lnTo>
                  <a:lnTo>
                    <a:pt x="99" y="116"/>
                  </a:lnTo>
                  <a:lnTo>
                    <a:pt x="0" y="78"/>
                  </a:lnTo>
                  <a:lnTo>
                    <a:pt x="317"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2" name="Freeform 10">
              <a:extLst>
                <a:ext uri="{FF2B5EF4-FFF2-40B4-BE49-F238E27FC236}">
                  <a16:creationId xmlns:a16="http://schemas.microsoft.com/office/drawing/2014/main" id="{2F89B505-60A3-4BE3-8831-936FE9DEC618}"/>
                </a:ext>
              </a:extLst>
            </p:cNvPr>
            <p:cNvSpPr>
              <a:spLocks/>
            </p:cNvSpPr>
            <p:nvPr/>
          </p:nvSpPr>
          <p:spPr bwMode="auto">
            <a:xfrm>
              <a:off x="3079750" y="3263900"/>
              <a:ext cx="625475" cy="174625"/>
            </a:xfrm>
            <a:custGeom>
              <a:avLst/>
              <a:gdLst>
                <a:gd name="T0" fmla="*/ 295 w 394"/>
                <a:gd name="T1" fmla="*/ 0 h 110"/>
                <a:gd name="T2" fmla="*/ 394 w 394"/>
                <a:gd name="T3" fmla="*/ 37 h 110"/>
                <a:gd name="T4" fmla="*/ 99 w 394"/>
                <a:gd name="T5" fmla="*/ 110 h 110"/>
                <a:gd name="T6" fmla="*/ 0 w 394"/>
                <a:gd name="T7" fmla="*/ 71 h 110"/>
                <a:gd name="T8" fmla="*/ 295 w 394"/>
                <a:gd name="T9" fmla="*/ 0 h 110"/>
              </a:gdLst>
              <a:ahLst/>
              <a:cxnLst>
                <a:cxn ang="0">
                  <a:pos x="T0" y="T1"/>
                </a:cxn>
                <a:cxn ang="0">
                  <a:pos x="T2" y="T3"/>
                </a:cxn>
                <a:cxn ang="0">
                  <a:pos x="T4" y="T5"/>
                </a:cxn>
                <a:cxn ang="0">
                  <a:pos x="T6" y="T7"/>
                </a:cxn>
                <a:cxn ang="0">
                  <a:pos x="T8" y="T9"/>
                </a:cxn>
              </a:cxnLst>
              <a:rect l="0" t="0" r="r" b="b"/>
              <a:pathLst>
                <a:path w="394" h="110">
                  <a:moveTo>
                    <a:pt x="295" y="0"/>
                  </a:moveTo>
                  <a:lnTo>
                    <a:pt x="394" y="37"/>
                  </a:lnTo>
                  <a:lnTo>
                    <a:pt x="99" y="110"/>
                  </a:lnTo>
                  <a:lnTo>
                    <a:pt x="0" y="71"/>
                  </a:lnTo>
                  <a:lnTo>
                    <a:pt x="295"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3" name="Freeform 11">
              <a:extLst>
                <a:ext uri="{FF2B5EF4-FFF2-40B4-BE49-F238E27FC236}">
                  <a16:creationId xmlns:a16="http://schemas.microsoft.com/office/drawing/2014/main" id="{4A5C832F-10DB-42F9-BB20-E2A17BD504FD}"/>
                </a:ext>
              </a:extLst>
            </p:cNvPr>
            <p:cNvSpPr>
              <a:spLocks/>
            </p:cNvSpPr>
            <p:nvPr/>
          </p:nvSpPr>
          <p:spPr bwMode="auto">
            <a:xfrm>
              <a:off x="2922588" y="3322638"/>
              <a:ext cx="782637" cy="1162050"/>
            </a:xfrm>
            <a:custGeom>
              <a:avLst/>
              <a:gdLst>
                <a:gd name="T0" fmla="*/ 0 w 493"/>
                <a:gd name="T1" fmla="*/ 671 h 732"/>
                <a:gd name="T2" fmla="*/ 198 w 493"/>
                <a:gd name="T3" fmla="*/ 73 h 732"/>
                <a:gd name="T4" fmla="*/ 493 w 493"/>
                <a:gd name="T5" fmla="*/ 0 h 732"/>
                <a:gd name="T6" fmla="*/ 478 w 493"/>
                <a:gd name="T7" fmla="*/ 28 h 732"/>
                <a:gd name="T8" fmla="*/ 243 w 493"/>
                <a:gd name="T9" fmla="*/ 86 h 732"/>
                <a:gd name="T10" fmla="*/ 27 w 493"/>
                <a:gd name="T11" fmla="*/ 732 h 732"/>
                <a:gd name="T12" fmla="*/ 0 w 493"/>
                <a:gd name="T13" fmla="*/ 671 h 732"/>
              </a:gdLst>
              <a:ahLst/>
              <a:cxnLst>
                <a:cxn ang="0">
                  <a:pos x="T0" y="T1"/>
                </a:cxn>
                <a:cxn ang="0">
                  <a:pos x="T2" y="T3"/>
                </a:cxn>
                <a:cxn ang="0">
                  <a:pos x="T4" y="T5"/>
                </a:cxn>
                <a:cxn ang="0">
                  <a:pos x="T6" y="T7"/>
                </a:cxn>
                <a:cxn ang="0">
                  <a:pos x="T8" y="T9"/>
                </a:cxn>
                <a:cxn ang="0">
                  <a:pos x="T10" y="T11"/>
                </a:cxn>
                <a:cxn ang="0">
                  <a:pos x="T12" y="T13"/>
                </a:cxn>
              </a:cxnLst>
              <a:rect l="0" t="0" r="r" b="b"/>
              <a:pathLst>
                <a:path w="493" h="732">
                  <a:moveTo>
                    <a:pt x="0" y="671"/>
                  </a:moveTo>
                  <a:lnTo>
                    <a:pt x="198" y="73"/>
                  </a:lnTo>
                  <a:lnTo>
                    <a:pt x="493" y="0"/>
                  </a:lnTo>
                  <a:lnTo>
                    <a:pt x="478" y="28"/>
                  </a:lnTo>
                  <a:lnTo>
                    <a:pt x="243" y="86"/>
                  </a:lnTo>
                  <a:lnTo>
                    <a:pt x="27" y="732"/>
                  </a:lnTo>
                  <a:lnTo>
                    <a:pt x="0" y="6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4" name="Freeform 12">
              <a:extLst>
                <a:ext uri="{FF2B5EF4-FFF2-40B4-BE49-F238E27FC236}">
                  <a16:creationId xmlns:a16="http://schemas.microsoft.com/office/drawing/2014/main" id="{E4DA88B1-BE5C-4C5A-9576-4E8A8E86BC4C}"/>
                </a:ext>
              </a:extLst>
            </p:cNvPr>
            <p:cNvSpPr>
              <a:spLocks/>
            </p:cNvSpPr>
            <p:nvPr/>
          </p:nvSpPr>
          <p:spPr bwMode="auto">
            <a:xfrm>
              <a:off x="2047875" y="3606800"/>
              <a:ext cx="892175" cy="1609725"/>
            </a:xfrm>
            <a:custGeom>
              <a:avLst/>
              <a:gdLst>
                <a:gd name="T0" fmla="*/ 562 w 562"/>
                <a:gd name="T1" fmla="*/ 1009 h 1014"/>
                <a:gd name="T2" fmla="*/ 560 w 562"/>
                <a:gd name="T3" fmla="*/ 1010 h 1014"/>
                <a:gd name="T4" fmla="*/ 558 w 562"/>
                <a:gd name="T5" fmla="*/ 1011 h 1014"/>
                <a:gd name="T6" fmla="*/ 554 w 562"/>
                <a:gd name="T7" fmla="*/ 1013 h 1014"/>
                <a:gd name="T8" fmla="*/ 553 w 562"/>
                <a:gd name="T9" fmla="*/ 1014 h 1014"/>
                <a:gd name="T10" fmla="*/ 539 w 562"/>
                <a:gd name="T11" fmla="*/ 1014 h 1014"/>
                <a:gd name="T12" fmla="*/ 527 w 562"/>
                <a:gd name="T13" fmla="*/ 1006 h 1014"/>
                <a:gd name="T14" fmla="*/ 516 w 562"/>
                <a:gd name="T15" fmla="*/ 991 h 1014"/>
                <a:gd name="T16" fmla="*/ 504 w 562"/>
                <a:gd name="T17" fmla="*/ 970 h 1014"/>
                <a:gd name="T18" fmla="*/ 494 w 562"/>
                <a:gd name="T19" fmla="*/ 940 h 1014"/>
                <a:gd name="T20" fmla="*/ 484 w 562"/>
                <a:gd name="T21" fmla="*/ 903 h 1014"/>
                <a:gd name="T22" fmla="*/ 477 w 562"/>
                <a:gd name="T23" fmla="*/ 859 h 1014"/>
                <a:gd name="T24" fmla="*/ 469 w 562"/>
                <a:gd name="T25" fmla="*/ 807 h 1014"/>
                <a:gd name="T26" fmla="*/ 465 w 562"/>
                <a:gd name="T27" fmla="*/ 779 h 1014"/>
                <a:gd name="T28" fmla="*/ 459 w 562"/>
                <a:gd name="T29" fmla="*/ 752 h 1014"/>
                <a:gd name="T30" fmla="*/ 455 w 562"/>
                <a:gd name="T31" fmla="*/ 724 h 1014"/>
                <a:gd name="T32" fmla="*/ 449 w 562"/>
                <a:gd name="T33" fmla="*/ 696 h 1014"/>
                <a:gd name="T34" fmla="*/ 440 w 562"/>
                <a:gd name="T35" fmla="*/ 658 h 1014"/>
                <a:gd name="T36" fmla="*/ 430 w 562"/>
                <a:gd name="T37" fmla="*/ 627 h 1014"/>
                <a:gd name="T38" fmla="*/ 418 w 562"/>
                <a:gd name="T39" fmla="*/ 602 h 1014"/>
                <a:gd name="T40" fmla="*/ 405 w 562"/>
                <a:gd name="T41" fmla="*/ 582 h 1014"/>
                <a:gd name="T42" fmla="*/ 0 w 562"/>
                <a:gd name="T43" fmla="*/ 77 h 1014"/>
                <a:gd name="T44" fmla="*/ 317 w 562"/>
                <a:gd name="T45" fmla="*/ 0 h 1014"/>
                <a:gd name="T46" fmla="*/ 327 w 562"/>
                <a:gd name="T47" fmla="*/ 22 h 1014"/>
                <a:gd name="T48" fmla="*/ 45 w 562"/>
                <a:gd name="T49" fmla="*/ 90 h 1014"/>
                <a:gd name="T50" fmla="*/ 449 w 562"/>
                <a:gd name="T51" fmla="*/ 594 h 1014"/>
                <a:gd name="T52" fmla="*/ 463 w 562"/>
                <a:gd name="T53" fmla="*/ 614 h 1014"/>
                <a:gd name="T54" fmla="*/ 475 w 562"/>
                <a:gd name="T55" fmla="*/ 640 h 1014"/>
                <a:gd name="T56" fmla="*/ 484 w 562"/>
                <a:gd name="T57" fmla="*/ 672 h 1014"/>
                <a:gd name="T58" fmla="*/ 494 w 562"/>
                <a:gd name="T59" fmla="*/ 709 h 1014"/>
                <a:gd name="T60" fmla="*/ 500 w 562"/>
                <a:gd name="T61" fmla="*/ 737 h 1014"/>
                <a:gd name="T62" fmla="*/ 504 w 562"/>
                <a:gd name="T63" fmla="*/ 764 h 1014"/>
                <a:gd name="T64" fmla="*/ 510 w 562"/>
                <a:gd name="T65" fmla="*/ 792 h 1014"/>
                <a:gd name="T66" fmla="*/ 514 w 562"/>
                <a:gd name="T67" fmla="*/ 820 h 1014"/>
                <a:gd name="T68" fmla="*/ 523 w 562"/>
                <a:gd name="T69" fmla="*/ 887 h 1014"/>
                <a:gd name="T70" fmla="*/ 535 w 562"/>
                <a:gd name="T71" fmla="*/ 941 h 1014"/>
                <a:gd name="T72" fmla="*/ 549 w 562"/>
                <a:gd name="T73" fmla="*/ 981 h 1014"/>
                <a:gd name="T74" fmla="*/ 562 w 562"/>
                <a:gd name="T75" fmla="*/ 100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2" h="1014">
                  <a:moveTo>
                    <a:pt x="562" y="1009"/>
                  </a:moveTo>
                  <a:lnTo>
                    <a:pt x="560" y="1010"/>
                  </a:lnTo>
                  <a:lnTo>
                    <a:pt x="558" y="1011"/>
                  </a:lnTo>
                  <a:lnTo>
                    <a:pt x="554" y="1013"/>
                  </a:lnTo>
                  <a:lnTo>
                    <a:pt x="553" y="1014"/>
                  </a:lnTo>
                  <a:lnTo>
                    <a:pt x="539" y="1014"/>
                  </a:lnTo>
                  <a:lnTo>
                    <a:pt x="527" y="1006"/>
                  </a:lnTo>
                  <a:lnTo>
                    <a:pt x="516" y="991"/>
                  </a:lnTo>
                  <a:lnTo>
                    <a:pt x="504" y="970"/>
                  </a:lnTo>
                  <a:lnTo>
                    <a:pt x="494" y="940"/>
                  </a:lnTo>
                  <a:lnTo>
                    <a:pt x="484" y="903"/>
                  </a:lnTo>
                  <a:lnTo>
                    <a:pt x="477" y="859"/>
                  </a:lnTo>
                  <a:lnTo>
                    <a:pt x="469" y="807"/>
                  </a:lnTo>
                  <a:lnTo>
                    <a:pt x="465" y="779"/>
                  </a:lnTo>
                  <a:lnTo>
                    <a:pt x="459" y="752"/>
                  </a:lnTo>
                  <a:lnTo>
                    <a:pt x="455" y="724"/>
                  </a:lnTo>
                  <a:lnTo>
                    <a:pt x="449" y="696"/>
                  </a:lnTo>
                  <a:lnTo>
                    <a:pt x="440" y="658"/>
                  </a:lnTo>
                  <a:lnTo>
                    <a:pt x="430" y="627"/>
                  </a:lnTo>
                  <a:lnTo>
                    <a:pt x="418" y="602"/>
                  </a:lnTo>
                  <a:lnTo>
                    <a:pt x="405" y="582"/>
                  </a:lnTo>
                  <a:lnTo>
                    <a:pt x="0" y="77"/>
                  </a:lnTo>
                  <a:lnTo>
                    <a:pt x="317" y="0"/>
                  </a:lnTo>
                  <a:lnTo>
                    <a:pt x="327" y="22"/>
                  </a:lnTo>
                  <a:lnTo>
                    <a:pt x="45" y="90"/>
                  </a:lnTo>
                  <a:lnTo>
                    <a:pt x="449" y="594"/>
                  </a:lnTo>
                  <a:lnTo>
                    <a:pt x="463" y="614"/>
                  </a:lnTo>
                  <a:lnTo>
                    <a:pt x="475" y="640"/>
                  </a:lnTo>
                  <a:lnTo>
                    <a:pt x="484" y="672"/>
                  </a:lnTo>
                  <a:lnTo>
                    <a:pt x="494" y="709"/>
                  </a:lnTo>
                  <a:lnTo>
                    <a:pt x="500" y="737"/>
                  </a:lnTo>
                  <a:lnTo>
                    <a:pt x="504" y="764"/>
                  </a:lnTo>
                  <a:lnTo>
                    <a:pt x="510" y="792"/>
                  </a:lnTo>
                  <a:lnTo>
                    <a:pt x="514" y="820"/>
                  </a:lnTo>
                  <a:lnTo>
                    <a:pt x="523" y="887"/>
                  </a:lnTo>
                  <a:lnTo>
                    <a:pt x="535" y="941"/>
                  </a:lnTo>
                  <a:lnTo>
                    <a:pt x="549" y="981"/>
                  </a:lnTo>
                  <a:lnTo>
                    <a:pt x="562"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5" name="Freeform 13">
              <a:extLst>
                <a:ext uri="{FF2B5EF4-FFF2-40B4-BE49-F238E27FC236}">
                  <a16:creationId xmlns:a16="http://schemas.microsoft.com/office/drawing/2014/main" id="{33FA3B38-17BE-4412-A5C4-224A437F81AE}"/>
                </a:ext>
              </a:extLst>
            </p:cNvPr>
            <p:cNvSpPr>
              <a:spLocks/>
            </p:cNvSpPr>
            <p:nvPr/>
          </p:nvSpPr>
          <p:spPr bwMode="auto">
            <a:xfrm>
              <a:off x="3625850" y="3143250"/>
              <a:ext cx="1120775" cy="1712912"/>
            </a:xfrm>
            <a:custGeom>
              <a:avLst/>
              <a:gdLst>
                <a:gd name="T0" fmla="*/ 186 w 706"/>
                <a:gd name="T1" fmla="*/ 1071 h 1079"/>
                <a:gd name="T2" fmla="*/ 159 w 706"/>
                <a:gd name="T3" fmla="*/ 1054 h 1079"/>
                <a:gd name="T4" fmla="*/ 134 w 706"/>
                <a:gd name="T5" fmla="*/ 1034 h 1079"/>
                <a:gd name="T6" fmla="*/ 109 w 706"/>
                <a:gd name="T7" fmla="*/ 1010 h 1079"/>
                <a:gd name="T8" fmla="*/ 74 w 706"/>
                <a:gd name="T9" fmla="*/ 964 h 1079"/>
                <a:gd name="T10" fmla="*/ 39 w 706"/>
                <a:gd name="T11" fmla="*/ 895 h 1079"/>
                <a:gd name="T12" fmla="*/ 13 w 706"/>
                <a:gd name="T13" fmla="*/ 814 h 1079"/>
                <a:gd name="T14" fmla="*/ 2 w 706"/>
                <a:gd name="T15" fmla="*/ 725 h 1079"/>
                <a:gd name="T16" fmla="*/ 2 w 706"/>
                <a:gd name="T17" fmla="*/ 628 h 1079"/>
                <a:gd name="T18" fmla="*/ 15 w 706"/>
                <a:gd name="T19" fmla="*/ 531 h 1079"/>
                <a:gd name="T20" fmla="*/ 45 w 706"/>
                <a:gd name="T21" fmla="*/ 435 h 1079"/>
                <a:gd name="T22" fmla="*/ 87 w 706"/>
                <a:gd name="T23" fmla="*/ 338 h 1079"/>
                <a:gd name="T24" fmla="*/ 132 w 706"/>
                <a:gd name="T25" fmla="*/ 262 h 1079"/>
                <a:gd name="T26" fmla="*/ 167 w 706"/>
                <a:gd name="T27" fmla="*/ 212 h 1079"/>
                <a:gd name="T28" fmla="*/ 204 w 706"/>
                <a:gd name="T29" fmla="*/ 166 h 1079"/>
                <a:gd name="T30" fmla="*/ 245 w 706"/>
                <a:gd name="T31" fmla="*/ 126 h 1079"/>
                <a:gd name="T32" fmla="*/ 288 w 706"/>
                <a:gd name="T33" fmla="*/ 92 h 1079"/>
                <a:gd name="T34" fmla="*/ 334 w 706"/>
                <a:gd name="T35" fmla="*/ 63 h 1079"/>
                <a:gd name="T36" fmla="*/ 381 w 706"/>
                <a:gd name="T37" fmla="*/ 39 h 1079"/>
                <a:gd name="T38" fmla="*/ 431 w 706"/>
                <a:gd name="T39" fmla="*/ 21 h 1079"/>
                <a:gd name="T40" fmla="*/ 496 w 706"/>
                <a:gd name="T41" fmla="*/ 6 h 1079"/>
                <a:gd name="T42" fmla="*/ 564 w 706"/>
                <a:gd name="T43" fmla="*/ 0 h 1079"/>
                <a:gd name="T44" fmla="*/ 624 w 706"/>
                <a:gd name="T45" fmla="*/ 7 h 1079"/>
                <a:gd name="T46" fmla="*/ 680 w 706"/>
                <a:gd name="T47" fmla="*/ 26 h 1079"/>
                <a:gd name="T48" fmla="*/ 682 w 706"/>
                <a:gd name="T49" fmla="*/ 33 h 1079"/>
                <a:gd name="T50" fmla="*/ 634 w 706"/>
                <a:gd name="T51" fmla="*/ 21 h 1079"/>
                <a:gd name="T52" fmla="*/ 581 w 706"/>
                <a:gd name="T53" fmla="*/ 20 h 1079"/>
                <a:gd name="T54" fmla="*/ 523 w 706"/>
                <a:gd name="T55" fmla="*/ 26 h 1079"/>
                <a:gd name="T56" fmla="*/ 466 w 706"/>
                <a:gd name="T57" fmla="*/ 40 h 1079"/>
                <a:gd name="T58" fmla="*/ 416 w 706"/>
                <a:gd name="T59" fmla="*/ 58 h 1079"/>
                <a:gd name="T60" fmla="*/ 367 w 706"/>
                <a:gd name="T61" fmla="*/ 82 h 1079"/>
                <a:gd name="T62" fmla="*/ 323 w 706"/>
                <a:gd name="T63" fmla="*/ 111 h 1079"/>
                <a:gd name="T64" fmla="*/ 280 w 706"/>
                <a:gd name="T65" fmla="*/ 145 h 1079"/>
                <a:gd name="T66" fmla="*/ 239 w 706"/>
                <a:gd name="T67" fmla="*/ 185 h 1079"/>
                <a:gd name="T68" fmla="*/ 200 w 706"/>
                <a:gd name="T69" fmla="*/ 231 h 1079"/>
                <a:gd name="T70" fmla="*/ 165 w 706"/>
                <a:gd name="T71" fmla="*/ 281 h 1079"/>
                <a:gd name="T72" fmla="*/ 120 w 706"/>
                <a:gd name="T73" fmla="*/ 357 h 1079"/>
                <a:gd name="T74" fmla="*/ 80 w 706"/>
                <a:gd name="T75" fmla="*/ 454 h 1079"/>
                <a:gd name="T76" fmla="*/ 50 w 706"/>
                <a:gd name="T77" fmla="*/ 551 h 1079"/>
                <a:gd name="T78" fmla="*/ 37 w 706"/>
                <a:gd name="T79" fmla="*/ 648 h 1079"/>
                <a:gd name="T80" fmla="*/ 37 w 706"/>
                <a:gd name="T81" fmla="*/ 745 h 1079"/>
                <a:gd name="T82" fmla="*/ 48 w 706"/>
                <a:gd name="T83" fmla="*/ 834 h 1079"/>
                <a:gd name="T84" fmla="*/ 74 w 706"/>
                <a:gd name="T85" fmla="*/ 914 h 1079"/>
                <a:gd name="T86" fmla="*/ 109 w 706"/>
                <a:gd name="T87" fmla="*/ 983 h 1079"/>
                <a:gd name="T88" fmla="*/ 140 w 706"/>
                <a:gd name="T89" fmla="*/ 1025 h 1079"/>
                <a:gd name="T90" fmla="*/ 155 w 706"/>
                <a:gd name="T91" fmla="*/ 1042 h 1079"/>
                <a:gd name="T92" fmla="*/ 173 w 706"/>
                <a:gd name="T93" fmla="*/ 1059 h 1079"/>
                <a:gd name="T94" fmla="*/ 190 w 706"/>
                <a:gd name="T95" fmla="*/ 1073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1079">
                  <a:moveTo>
                    <a:pt x="200" y="1079"/>
                  </a:moveTo>
                  <a:lnTo>
                    <a:pt x="186" y="1071"/>
                  </a:lnTo>
                  <a:lnTo>
                    <a:pt x="173" y="1064"/>
                  </a:lnTo>
                  <a:lnTo>
                    <a:pt x="159" y="1054"/>
                  </a:lnTo>
                  <a:lnTo>
                    <a:pt x="146" y="1045"/>
                  </a:lnTo>
                  <a:lnTo>
                    <a:pt x="134" y="1034"/>
                  </a:lnTo>
                  <a:lnTo>
                    <a:pt x="120" y="1022"/>
                  </a:lnTo>
                  <a:lnTo>
                    <a:pt x="109" y="1010"/>
                  </a:lnTo>
                  <a:lnTo>
                    <a:pt x="97" y="996"/>
                  </a:lnTo>
                  <a:lnTo>
                    <a:pt x="74" y="964"/>
                  </a:lnTo>
                  <a:lnTo>
                    <a:pt x="54" y="930"/>
                  </a:lnTo>
                  <a:lnTo>
                    <a:pt x="39" y="895"/>
                  </a:lnTo>
                  <a:lnTo>
                    <a:pt x="25" y="856"/>
                  </a:lnTo>
                  <a:lnTo>
                    <a:pt x="13" y="814"/>
                  </a:lnTo>
                  <a:lnTo>
                    <a:pt x="6" y="771"/>
                  </a:lnTo>
                  <a:lnTo>
                    <a:pt x="2" y="725"/>
                  </a:lnTo>
                  <a:lnTo>
                    <a:pt x="0" y="677"/>
                  </a:lnTo>
                  <a:lnTo>
                    <a:pt x="2" y="628"/>
                  </a:lnTo>
                  <a:lnTo>
                    <a:pt x="8" y="580"/>
                  </a:lnTo>
                  <a:lnTo>
                    <a:pt x="15" y="531"/>
                  </a:lnTo>
                  <a:lnTo>
                    <a:pt x="29" y="483"/>
                  </a:lnTo>
                  <a:lnTo>
                    <a:pt x="45" y="435"/>
                  </a:lnTo>
                  <a:lnTo>
                    <a:pt x="64" y="387"/>
                  </a:lnTo>
                  <a:lnTo>
                    <a:pt x="87" y="338"/>
                  </a:lnTo>
                  <a:lnTo>
                    <a:pt x="115" y="290"/>
                  </a:lnTo>
                  <a:lnTo>
                    <a:pt x="132" y="262"/>
                  </a:lnTo>
                  <a:lnTo>
                    <a:pt x="150" y="237"/>
                  </a:lnTo>
                  <a:lnTo>
                    <a:pt x="167" y="212"/>
                  </a:lnTo>
                  <a:lnTo>
                    <a:pt x="185" y="188"/>
                  </a:lnTo>
                  <a:lnTo>
                    <a:pt x="204" y="166"/>
                  </a:lnTo>
                  <a:lnTo>
                    <a:pt x="225" y="146"/>
                  </a:lnTo>
                  <a:lnTo>
                    <a:pt x="245" y="126"/>
                  </a:lnTo>
                  <a:lnTo>
                    <a:pt x="266" y="108"/>
                  </a:lnTo>
                  <a:lnTo>
                    <a:pt x="288" y="92"/>
                  </a:lnTo>
                  <a:lnTo>
                    <a:pt x="311" y="77"/>
                  </a:lnTo>
                  <a:lnTo>
                    <a:pt x="334" y="63"/>
                  </a:lnTo>
                  <a:lnTo>
                    <a:pt x="358" y="50"/>
                  </a:lnTo>
                  <a:lnTo>
                    <a:pt x="381" y="39"/>
                  </a:lnTo>
                  <a:lnTo>
                    <a:pt x="406" y="29"/>
                  </a:lnTo>
                  <a:lnTo>
                    <a:pt x="431" y="21"/>
                  </a:lnTo>
                  <a:lnTo>
                    <a:pt x="459" y="14"/>
                  </a:lnTo>
                  <a:lnTo>
                    <a:pt x="496" y="6"/>
                  </a:lnTo>
                  <a:lnTo>
                    <a:pt x="531" y="1"/>
                  </a:lnTo>
                  <a:lnTo>
                    <a:pt x="564" y="0"/>
                  </a:lnTo>
                  <a:lnTo>
                    <a:pt x="595" y="2"/>
                  </a:lnTo>
                  <a:lnTo>
                    <a:pt x="624" y="7"/>
                  </a:lnTo>
                  <a:lnTo>
                    <a:pt x="653" y="15"/>
                  </a:lnTo>
                  <a:lnTo>
                    <a:pt x="680" y="26"/>
                  </a:lnTo>
                  <a:lnTo>
                    <a:pt x="706" y="42"/>
                  </a:lnTo>
                  <a:lnTo>
                    <a:pt x="682" y="33"/>
                  </a:lnTo>
                  <a:lnTo>
                    <a:pt x="659" y="26"/>
                  </a:lnTo>
                  <a:lnTo>
                    <a:pt x="634" y="21"/>
                  </a:lnTo>
                  <a:lnTo>
                    <a:pt x="608" y="20"/>
                  </a:lnTo>
                  <a:lnTo>
                    <a:pt x="581" y="20"/>
                  </a:lnTo>
                  <a:lnTo>
                    <a:pt x="552" y="21"/>
                  </a:lnTo>
                  <a:lnTo>
                    <a:pt x="523" y="26"/>
                  </a:lnTo>
                  <a:lnTo>
                    <a:pt x="492" y="33"/>
                  </a:lnTo>
                  <a:lnTo>
                    <a:pt x="466" y="40"/>
                  </a:lnTo>
                  <a:lnTo>
                    <a:pt x="441" y="48"/>
                  </a:lnTo>
                  <a:lnTo>
                    <a:pt x="416" y="58"/>
                  </a:lnTo>
                  <a:lnTo>
                    <a:pt x="391" y="69"/>
                  </a:lnTo>
                  <a:lnTo>
                    <a:pt x="367" y="82"/>
                  </a:lnTo>
                  <a:lnTo>
                    <a:pt x="344" y="96"/>
                  </a:lnTo>
                  <a:lnTo>
                    <a:pt x="323" y="111"/>
                  </a:lnTo>
                  <a:lnTo>
                    <a:pt x="301" y="127"/>
                  </a:lnTo>
                  <a:lnTo>
                    <a:pt x="280" y="145"/>
                  </a:lnTo>
                  <a:lnTo>
                    <a:pt x="258" y="165"/>
                  </a:lnTo>
                  <a:lnTo>
                    <a:pt x="239" y="185"/>
                  </a:lnTo>
                  <a:lnTo>
                    <a:pt x="220" y="207"/>
                  </a:lnTo>
                  <a:lnTo>
                    <a:pt x="200" y="231"/>
                  </a:lnTo>
                  <a:lnTo>
                    <a:pt x="183" y="256"/>
                  </a:lnTo>
                  <a:lnTo>
                    <a:pt x="165" y="281"/>
                  </a:lnTo>
                  <a:lnTo>
                    <a:pt x="148" y="309"/>
                  </a:lnTo>
                  <a:lnTo>
                    <a:pt x="120" y="357"/>
                  </a:lnTo>
                  <a:lnTo>
                    <a:pt x="97" y="406"/>
                  </a:lnTo>
                  <a:lnTo>
                    <a:pt x="80" y="454"/>
                  </a:lnTo>
                  <a:lnTo>
                    <a:pt x="62" y="503"/>
                  </a:lnTo>
                  <a:lnTo>
                    <a:pt x="50" y="551"/>
                  </a:lnTo>
                  <a:lnTo>
                    <a:pt x="43" y="600"/>
                  </a:lnTo>
                  <a:lnTo>
                    <a:pt x="37" y="648"/>
                  </a:lnTo>
                  <a:lnTo>
                    <a:pt x="35" y="697"/>
                  </a:lnTo>
                  <a:lnTo>
                    <a:pt x="37" y="745"/>
                  </a:lnTo>
                  <a:lnTo>
                    <a:pt x="41" y="790"/>
                  </a:lnTo>
                  <a:lnTo>
                    <a:pt x="48" y="834"/>
                  </a:lnTo>
                  <a:lnTo>
                    <a:pt x="60" y="875"/>
                  </a:lnTo>
                  <a:lnTo>
                    <a:pt x="74" y="914"/>
                  </a:lnTo>
                  <a:lnTo>
                    <a:pt x="89" y="949"/>
                  </a:lnTo>
                  <a:lnTo>
                    <a:pt x="109" y="983"/>
                  </a:lnTo>
                  <a:lnTo>
                    <a:pt x="132" y="1015"/>
                  </a:lnTo>
                  <a:lnTo>
                    <a:pt x="140" y="1025"/>
                  </a:lnTo>
                  <a:lnTo>
                    <a:pt x="148" y="1034"/>
                  </a:lnTo>
                  <a:lnTo>
                    <a:pt x="155" y="1042"/>
                  </a:lnTo>
                  <a:lnTo>
                    <a:pt x="165" y="1050"/>
                  </a:lnTo>
                  <a:lnTo>
                    <a:pt x="173" y="1059"/>
                  </a:lnTo>
                  <a:lnTo>
                    <a:pt x="183" y="1065"/>
                  </a:lnTo>
                  <a:lnTo>
                    <a:pt x="190" y="1073"/>
                  </a:lnTo>
                  <a:lnTo>
                    <a:pt x="200" y="10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6" name="Freeform 14">
              <a:extLst>
                <a:ext uri="{FF2B5EF4-FFF2-40B4-BE49-F238E27FC236}">
                  <a16:creationId xmlns:a16="http://schemas.microsoft.com/office/drawing/2014/main" id="{BEEA2FC4-E21D-484C-9F93-6B934EE5129E}"/>
                </a:ext>
              </a:extLst>
            </p:cNvPr>
            <p:cNvSpPr>
              <a:spLocks/>
            </p:cNvSpPr>
            <p:nvPr/>
          </p:nvSpPr>
          <p:spPr bwMode="auto">
            <a:xfrm>
              <a:off x="4067175" y="3619500"/>
              <a:ext cx="787400" cy="1182687"/>
            </a:xfrm>
            <a:custGeom>
              <a:avLst/>
              <a:gdLst>
                <a:gd name="T0" fmla="*/ 202 w 496"/>
                <a:gd name="T1" fmla="*/ 702 h 745"/>
                <a:gd name="T2" fmla="*/ 266 w 496"/>
                <a:gd name="T3" fmla="*/ 671 h 745"/>
                <a:gd name="T4" fmla="*/ 323 w 496"/>
                <a:gd name="T5" fmla="*/ 624 h 745"/>
                <a:gd name="T6" fmla="*/ 371 w 496"/>
                <a:gd name="T7" fmla="*/ 563 h 745"/>
                <a:gd name="T8" fmla="*/ 408 w 496"/>
                <a:gd name="T9" fmla="*/ 495 h 745"/>
                <a:gd name="T10" fmla="*/ 433 w 496"/>
                <a:gd name="T11" fmla="*/ 434 h 745"/>
                <a:gd name="T12" fmla="*/ 451 w 496"/>
                <a:gd name="T13" fmla="*/ 369 h 745"/>
                <a:gd name="T14" fmla="*/ 459 w 496"/>
                <a:gd name="T15" fmla="*/ 302 h 745"/>
                <a:gd name="T16" fmla="*/ 459 w 496"/>
                <a:gd name="T17" fmla="*/ 228 h 745"/>
                <a:gd name="T18" fmla="*/ 449 w 496"/>
                <a:gd name="T19" fmla="*/ 155 h 745"/>
                <a:gd name="T20" fmla="*/ 429 w 496"/>
                <a:gd name="T21" fmla="*/ 93 h 745"/>
                <a:gd name="T22" fmla="*/ 398 w 496"/>
                <a:gd name="T23" fmla="*/ 43 h 745"/>
                <a:gd name="T24" fmla="*/ 373 w 496"/>
                <a:gd name="T25" fmla="*/ 16 h 745"/>
                <a:gd name="T26" fmla="*/ 360 w 496"/>
                <a:gd name="T27" fmla="*/ 5 h 745"/>
                <a:gd name="T28" fmla="*/ 361 w 496"/>
                <a:gd name="T29" fmla="*/ 4 h 745"/>
                <a:gd name="T30" fmla="*/ 377 w 496"/>
                <a:gd name="T31" fmla="*/ 13 h 745"/>
                <a:gd name="T32" fmla="*/ 393 w 496"/>
                <a:gd name="T33" fmla="*/ 23 h 745"/>
                <a:gd name="T34" fmla="*/ 406 w 496"/>
                <a:gd name="T35" fmla="*/ 34 h 745"/>
                <a:gd name="T36" fmla="*/ 433 w 496"/>
                <a:gd name="T37" fmla="*/ 62 h 745"/>
                <a:gd name="T38" fmla="*/ 464 w 496"/>
                <a:gd name="T39" fmla="*/ 112 h 745"/>
                <a:gd name="T40" fmla="*/ 484 w 496"/>
                <a:gd name="T41" fmla="*/ 175 h 745"/>
                <a:gd name="T42" fmla="*/ 494 w 496"/>
                <a:gd name="T43" fmla="*/ 248 h 745"/>
                <a:gd name="T44" fmla="*/ 494 w 496"/>
                <a:gd name="T45" fmla="*/ 321 h 745"/>
                <a:gd name="T46" fmla="*/ 486 w 496"/>
                <a:gd name="T47" fmla="*/ 388 h 745"/>
                <a:gd name="T48" fmla="*/ 468 w 496"/>
                <a:gd name="T49" fmla="*/ 453 h 745"/>
                <a:gd name="T50" fmla="*/ 443 w 496"/>
                <a:gd name="T51" fmla="*/ 514 h 745"/>
                <a:gd name="T52" fmla="*/ 406 w 496"/>
                <a:gd name="T53" fmla="*/ 582 h 745"/>
                <a:gd name="T54" fmla="*/ 358 w 496"/>
                <a:gd name="T55" fmla="*/ 643 h 745"/>
                <a:gd name="T56" fmla="*/ 301 w 496"/>
                <a:gd name="T57" fmla="*/ 690 h 745"/>
                <a:gd name="T58" fmla="*/ 237 w 496"/>
                <a:gd name="T59" fmla="*/ 721 h 745"/>
                <a:gd name="T60" fmla="*/ 171 w 496"/>
                <a:gd name="T61" fmla="*/ 740 h 745"/>
                <a:gd name="T62" fmla="*/ 113 w 496"/>
                <a:gd name="T63" fmla="*/ 745 h 745"/>
                <a:gd name="T64" fmla="*/ 62 w 496"/>
                <a:gd name="T65" fmla="*/ 741 h 745"/>
                <a:gd name="T66" fmla="*/ 19 w 496"/>
                <a:gd name="T67" fmla="*/ 725 h 745"/>
                <a:gd name="T68" fmla="*/ 17 w 496"/>
                <a:gd name="T69" fmla="*/ 718 h 745"/>
                <a:gd name="T70" fmla="*/ 54 w 496"/>
                <a:gd name="T71" fmla="*/ 726 h 745"/>
                <a:gd name="T72" fmla="*/ 95 w 496"/>
                <a:gd name="T73" fmla="*/ 726 h 745"/>
                <a:gd name="T74" fmla="*/ 142 w 496"/>
                <a:gd name="T75" fmla="*/ 72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 h="745">
                  <a:moveTo>
                    <a:pt x="167" y="713"/>
                  </a:moveTo>
                  <a:lnTo>
                    <a:pt x="202" y="702"/>
                  </a:lnTo>
                  <a:lnTo>
                    <a:pt x="235" y="688"/>
                  </a:lnTo>
                  <a:lnTo>
                    <a:pt x="266" y="671"/>
                  </a:lnTo>
                  <a:lnTo>
                    <a:pt x="295" y="649"/>
                  </a:lnTo>
                  <a:lnTo>
                    <a:pt x="323" y="624"/>
                  </a:lnTo>
                  <a:lnTo>
                    <a:pt x="348" y="595"/>
                  </a:lnTo>
                  <a:lnTo>
                    <a:pt x="371" y="563"/>
                  </a:lnTo>
                  <a:lnTo>
                    <a:pt x="393" y="527"/>
                  </a:lnTo>
                  <a:lnTo>
                    <a:pt x="408" y="495"/>
                  </a:lnTo>
                  <a:lnTo>
                    <a:pt x="422" y="465"/>
                  </a:lnTo>
                  <a:lnTo>
                    <a:pt x="433" y="434"/>
                  </a:lnTo>
                  <a:lnTo>
                    <a:pt x="443" y="401"/>
                  </a:lnTo>
                  <a:lnTo>
                    <a:pt x="451" y="369"/>
                  </a:lnTo>
                  <a:lnTo>
                    <a:pt x="457" y="337"/>
                  </a:lnTo>
                  <a:lnTo>
                    <a:pt x="459" y="302"/>
                  </a:lnTo>
                  <a:lnTo>
                    <a:pt x="461" y="270"/>
                  </a:lnTo>
                  <a:lnTo>
                    <a:pt x="459" y="228"/>
                  </a:lnTo>
                  <a:lnTo>
                    <a:pt x="455" y="190"/>
                  </a:lnTo>
                  <a:lnTo>
                    <a:pt x="449" y="155"/>
                  </a:lnTo>
                  <a:lnTo>
                    <a:pt x="441" y="122"/>
                  </a:lnTo>
                  <a:lnTo>
                    <a:pt x="429" y="93"/>
                  </a:lnTo>
                  <a:lnTo>
                    <a:pt x="414" y="67"/>
                  </a:lnTo>
                  <a:lnTo>
                    <a:pt x="398" y="43"/>
                  </a:lnTo>
                  <a:lnTo>
                    <a:pt x="379" y="21"/>
                  </a:lnTo>
                  <a:lnTo>
                    <a:pt x="373" y="16"/>
                  </a:lnTo>
                  <a:lnTo>
                    <a:pt x="367" y="10"/>
                  </a:lnTo>
                  <a:lnTo>
                    <a:pt x="360" y="5"/>
                  </a:lnTo>
                  <a:lnTo>
                    <a:pt x="354" y="0"/>
                  </a:lnTo>
                  <a:lnTo>
                    <a:pt x="361" y="4"/>
                  </a:lnTo>
                  <a:lnTo>
                    <a:pt x="369" y="8"/>
                  </a:lnTo>
                  <a:lnTo>
                    <a:pt x="377" y="13"/>
                  </a:lnTo>
                  <a:lnTo>
                    <a:pt x="385" y="16"/>
                  </a:lnTo>
                  <a:lnTo>
                    <a:pt x="393" y="23"/>
                  </a:lnTo>
                  <a:lnTo>
                    <a:pt x="398" y="28"/>
                  </a:lnTo>
                  <a:lnTo>
                    <a:pt x="406" y="34"/>
                  </a:lnTo>
                  <a:lnTo>
                    <a:pt x="414" y="40"/>
                  </a:lnTo>
                  <a:lnTo>
                    <a:pt x="433" y="62"/>
                  </a:lnTo>
                  <a:lnTo>
                    <a:pt x="449" y="86"/>
                  </a:lnTo>
                  <a:lnTo>
                    <a:pt x="464" y="112"/>
                  </a:lnTo>
                  <a:lnTo>
                    <a:pt x="476" y="142"/>
                  </a:lnTo>
                  <a:lnTo>
                    <a:pt x="484" y="175"/>
                  </a:lnTo>
                  <a:lnTo>
                    <a:pt x="490" y="210"/>
                  </a:lnTo>
                  <a:lnTo>
                    <a:pt x="494" y="248"/>
                  </a:lnTo>
                  <a:lnTo>
                    <a:pt x="496" y="289"/>
                  </a:lnTo>
                  <a:lnTo>
                    <a:pt x="494" y="321"/>
                  </a:lnTo>
                  <a:lnTo>
                    <a:pt x="492" y="355"/>
                  </a:lnTo>
                  <a:lnTo>
                    <a:pt x="486" y="388"/>
                  </a:lnTo>
                  <a:lnTo>
                    <a:pt x="478" y="420"/>
                  </a:lnTo>
                  <a:lnTo>
                    <a:pt x="468" y="453"/>
                  </a:lnTo>
                  <a:lnTo>
                    <a:pt x="457" y="484"/>
                  </a:lnTo>
                  <a:lnTo>
                    <a:pt x="443" y="514"/>
                  </a:lnTo>
                  <a:lnTo>
                    <a:pt x="428" y="546"/>
                  </a:lnTo>
                  <a:lnTo>
                    <a:pt x="406" y="582"/>
                  </a:lnTo>
                  <a:lnTo>
                    <a:pt x="383" y="614"/>
                  </a:lnTo>
                  <a:lnTo>
                    <a:pt x="358" y="643"/>
                  </a:lnTo>
                  <a:lnTo>
                    <a:pt x="330" y="668"/>
                  </a:lnTo>
                  <a:lnTo>
                    <a:pt x="301" y="690"/>
                  </a:lnTo>
                  <a:lnTo>
                    <a:pt x="270" y="707"/>
                  </a:lnTo>
                  <a:lnTo>
                    <a:pt x="237" y="721"/>
                  </a:lnTo>
                  <a:lnTo>
                    <a:pt x="202" y="732"/>
                  </a:lnTo>
                  <a:lnTo>
                    <a:pt x="171" y="740"/>
                  </a:lnTo>
                  <a:lnTo>
                    <a:pt x="140" y="744"/>
                  </a:lnTo>
                  <a:lnTo>
                    <a:pt x="113" y="745"/>
                  </a:lnTo>
                  <a:lnTo>
                    <a:pt x="87" y="745"/>
                  </a:lnTo>
                  <a:lnTo>
                    <a:pt x="62" y="741"/>
                  </a:lnTo>
                  <a:lnTo>
                    <a:pt x="39" y="734"/>
                  </a:lnTo>
                  <a:lnTo>
                    <a:pt x="19" y="725"/>
                  </a:lnTo>
                  <a:lnTo>
                    <a:pt x="0" y="712"/>
                  </a:lnTo>
                  <a:lnTo>
                    <a:pt x="17" y="718"/>
                  </a:lnTo>
                  <a:lnTo>
                    <a:pt x="35" y="722"/>
                  </a:lnTo>
                  <a:lnTo>
                    <a:pt x="54" y="726"/>
                  </a:lnTo>
                  <a:lnTo>
                    <a:pt x="76" y="726"/>
                  </a:lnTo>
                  <a:lnTo>
                    <a:pt x="95" y="726"/>
                  </a:lnTo>
                  <a:lnTo>
                    <a:pt x="118" y="724"/>
                  </a:lnTo>
                  <a:lnTo>
                    <a:pt x="142" y="720"/>
                  </a:lnTo>
                  <a:lnTo>
                    <a:pt x="167" y="7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7" name="Freeform 15">
              <a:extLst>
                <a:ext uri="{FF2B5EF4-FFF2-40B4-BE49-F238E27FC236}">
                  <a16:creationId xmlns:a16="http://schemas.microsoft.com/office/drawing/2014/main" id="{696BE609-0D69-428F-A166-F1A92204B450}"/>
                </a:ext>
              </a:extLst>
            </p:cNvPr>
            <p:cNvSpPr>
              <a:spLocks/>
            </p:cNvSpPr>
            <p:nvPr/>
          </p:nvSpPr>
          <p:spPr bwMode="auto">
            <a:xfrm>
              <a:off x="5240338" y="2835275"/>
              <a:ext cx="465137" cy="1627187"/>
            </a:xfrm>
            <a:custGeom>
              <a:avLst/>
              <a:gdLst>
                <a:gd name="T0" fmla="*/ 0 w 293"/>
                <a:gd name="T1" fmla="*/ 825 h 1025"/>
                <a:gd name="T2" fmla="*/ 2 w 293"/>
                <a:gd name="T3" fmla="*/ 69 h 1025"/>
                <a:gd name="T4" fmla="*/ 285 w 293"/>
                <a:gd name="T5" fmla="*/ 0 h 1025"/>
                <a:gd name="T6" fmla="*/ 289 w 293"/>
                <a:gd name="T7" fmla="*/ 0 h 1025"/>
                <a:gd name="T8" fmla="*/ 291 w 293"/>
                <a:gd name="T9" fmla="*/ 4 h 1025"/>
                <a:gd name="T10" fmla="*/ 293 w 293"/>
                <a:gd name="T11" fmla="*/ 9 h 1025"/>
                <a:gd name="T12" fmla="*/ 293 w 293"/>
                <a:gd name="T13" fmla="*/ 16 h 1025"/>
                <a:gd name="T14" fmla="*/ 293 w 293"/>
                <a:gd name="T15" fmla="*/ 19 h 1025"/>
                <a:gd name="T16" fmla="*/ 293 w 293"/>
                <a:gd name="T17" fmla="*/ 22 h 1025"/>
                <a:gd name="T18" fmla="*/ 293 w 293"/>
                <a:gd name="T19" fmla="*/ 25 h 1025"/>
                <a:gd name="T20" fmla="*/ 293 w 293"/>
                <a:gd name="T21" fmla="*/ 29 h 1025"/>
                <a:gd name="T22" fmla="*/ 46 w 293"/>
                <a:gd name="T23" fmla="*/ 89 h 1025"/>
                <a:gd name="T24" fmla="*/ 44 w 293"/>
                <a:gd name="T25" fmla="*/ 844 h 1025"/>
                <a:gd name="T26" fmla="*/ 46 w 293"/>
                <a:gd name="T27" fmla="*/ 875 h 1025"/>
                <a:gd name="T28" fmla="*/ 50 w 293"/>
                <a:gd name="T29" fmla="*/ 902 h 1025"/>
                <a:gd name="T30" fmla="*/ 58 w 293"/>
                <a:gd name="T31" fmla="*/ 928 h 1025"/>
                <a:gd name="T32" fmla="*/ 70 w 293"/>
                <a:gd name="T33" fmla="*/ 952 h 1025"/>
                <a:gd name="T34" fmla="*/ 83 w 293"/>
                <a:gd name="T35" fmla="*/ 973 h 1025"/>
                <a:gd name="T36" fmla="*/ 101 w 293"/>
                <a:gd name="T37" fmla="*/ 992 h 1025"/>
                <a:gd name="T38" fmla="*/ 122 w 293"/>
                <a:gd name="T39" fmla="*/ 1010 h 1025"/>
                <a:gd name="T40" fmla="*/ 147 w 293"/>
                <a:gd name="T41" fmla="*/ 1025 h 1025"/>
                <a:gd name="T42" fmla="*/ 140 w 293"/>
                <a:gd name="T43" fmla="*/ 1022 h 1025"/>
                <a:gd name="T44" fmla="*/ 132 w 293"/>
                <a:gd name="T45" fmla="*/ 1020 h 1025"/>
                <a:gd name="T46" fmla="*/ 126 w 293"/>
                <a:gd name="T47" fmla="*/ 1017 h 1025"/>
                <a:gd name="T48" fmla="*/ 118 w 293"/>
                <a:gd name="T49" fmla="*/ 1013 h 1025"/>
                <a:gd name="T50" fmla="*/ 91 w 293"/>
                <a:gd name="T51" fmla="*/ 998 h 1025"/>
                <a:gd name="T52" fmla="*/ 66 w 293"/>
                <a:gd name="T53" fmla="*/ 981 h 1025"/>
                <a:gd name="T54" fmla="*/ 46 w 293"/>
                <a:gd name="T55" fmla="*/ 962 h 1025"/>
                <a:gd name="T56" fmla="*/ 29 w 293"/>
                <a:gd name="T57" fmla="*/ 939 h 1025"/>
                <a:gd name="T58" fmla="*/ 15 w 293"/>
                <a:gd name="T59" fmla="*/ 914 h 1025"/>
                <a:gd name="T60" fmla="*/ 7 w 293"/>
                <a:gd name="T61" fmla="*/ 887 h 1025"/>
                <a:gd name="T62" fmla="*/ 2 w 293"/>
                <a:gd name="T63" fmla="*/ 857 h 1025"/>
                <a:gd name="T64" fmla="*/ 0 w 293"/>
                <a:gd name="T65" fmla="*/ 8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1025">
                  <a:moveTo>
                    <a:pt x="0" y="825"/>
                  </a:moveTo>
                  <a:lnTo>
                    <a:pt x="2" y="69"/>
                  </a:lnTo>
                  <a:lnTo>
                    <a:pt x="285" y="0"/>
                  </a:lnTo>
                  <a:lnTo>
                    <a:pt x="289" y="0"/>
                  </a:lnTo>
                  <a:lnTo>
                    <a:pt x="291" y="4"/>
                  </a:lnTo>
                  <a:lnTo>
                    <a:pt x="293" y="9"/>
                  </a:lnTo>
                  <a:lnTo>
                    <a:pt x="293" y="16"/>
                  </a:lnTo>
                  <a:lnTo>
                    <a:pt x="293" y="19"/>
                  </a:lnTo>
                  <a:lnTo>
                    <a:pt x="293" y="22"/>
                  </a:lnTo>
                  <a:lnTo>
                    <a:pt x="293" y="25"/>
                  </a:lnTo>
                  <a:lnTo>
                    <a:pt x="293" y="29"/>
                  </a:lnTo>
                  <a:lnTo>
                    <a:pt x="46" y="89"/>
                  </a:lnTo>
                  <a:lnTo>
                    <a:pt x="44" y="844"/>
                  </a:lnTo>
                  <a:lnTo>
                    <a:pt x="46" y="875"/>
                  </a:lnTo>
                  <a:lnTo>
                    <a:pt x="50" y="902"/>
                  </a:lnTo>
                  <a:lnTo>
                    <a:pt x="58" y="928"/>
                  </a:lnTo>
                  <a:lnTo>
                    <a:pt x="70" y="952"/>
                  </a:lnTo>
                  <a:lnTo>
                    <a:pt x="83" y="973"/>
                  </a:lnTo>
                  <a:lnTo>
                    <a:pt x="101" y="992"/>
                  </a:lnTo>
                  <a:lnTo>
                    <a:pt x="122" y="1010"/>
                  </a:lnTo>
                  <a:lnTo>
                    <a:pt x="147" y="1025"/>
                  </a:lnTo>
                  <a:lnTo>
                    <a:pt x="140" y="1022"/>
                  </a:lnTo>
                  <a:lnTo>
                    <a:pt x="132" y="1020"/>
                  </a:lnTo>
                  <a:lnTo>
                    <a:pt x="126" y="1017"/>
                  </a:lnTo>
                  <a:lnTo>
                    <a:pt x="118" y="1013"/>
                  </a:lnTo>
                  <a:lnTo>
                    <a:pt x="91" y="998"/>
                  </a:lnTo>
                  <a:lnTo>
                    <a:pt x="66" y="981"/>
                  </a:lnTo>
                  <a:lnTo>
                    <a:pt x="46" y="962"/>
                  </a:lnTo>
                  <a:lnTo>
                    <a:pt x="29" y="939"/>
                  </a:lnTo>
                  <a:lnTo>
                    <a:pt x="15" y="914"/>
                  </a:lnTo>
                  <a:lnTo>
                    <a:pt x="7" y="887"/>
                  </a:lnTo>
                  <a:lnTo>
                    <a:pt x="2" y="857"/>
                  </a:lnTo>
                  <a:lnTo>
                    <a:pt x="0" y="8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8" name="Freeform 16">
              <a:extLst>
                <a:ext uri="{FF2B5EF4-FFF2-40B4-BE49-F238E27FC236}">
                  <a16:creationId xmlns:a16="http://schemas.microsoft.com/office/drawing/2014/main" id="{85EE3587-5E0E-40DA-B2B6-8EBB6E087113}"/>
                </a:ext>
              </a:extLst>
            </p:cNvPr>
            <p:cNvSpPr>
              <a:spLocks/>
            </p:cNvSpPr>
            <p:nvPr/>
          </p:nvSpPr>
          <p:spPr bwMode="auto">
            <a:xfrm>
              <a:off x="5668963" y="2632075"/>
              <a:ext cx="850900" cy="1773237"/>
            </a:xfrm>
            <a:custGeom>
              <a:avLst/>
              <a:gdLst>
                <a:gd name="T0" fmla="*/ 13 w 536"/>
                <a:gd name="T1" fmla="*/ 1096 h 1117"/>
                <a:gd name="T2" fmla="*/ 43 w 536"/>
                <a:gd name="T3" fmla="*/ 1098 h 1117"/>
                <a:gd name="T4" fmla="*/ 72 w 536"/>
                <a:gd name="T5" fmla="*/ 1097 h 1117"/>
                <a:gd name="T6" fmla="*/ 105 w 536"/>
                <a:gd name="T7" fmla="*/ 1092 h 1117"/>
                <a:gd name="T8" fmla="*/ 155 w 536"/>
                <a:gd name="T9" fmla="*/ 1080 h 1117"/>
                <a:gd name="T10" fmla="*/ 216 w 536"/>
                <a:gd name="T11" fmla="*/ 1057 h 1117"/>
                <a:gd name="T12" fmla="*/ 270 w 536"/>
                <a:gd name="T13" fmla="*/ 1028 h 1117"/>
                <a:gd name="T14" fmla="*/ 317 w 536"/>
                <a:gd name="T15" fmla="*/ 994 h 1117"/>
                <a:gd name="T16" fmla="*/ 358 w 536"/>
                <a:gd name="T17" fmla="*/ 953 h 1117"/>
                <a:gd name="T18" fmla="*/ 389 w 536"/>
                <a:gd name="T19" fmla="*/ 911 h 1117"/>
                <a:gd name="T20" fmla="*/ 410 w 536"/>
                <a:gd name="T21" fmla="*/ 865 h 1117"/>
                <a:gd name="T22" fmla="*/ 420 w 536"/>
                <a:gd name="T23" fmla="*/ 819 h 1117"/>
                <a:gd name="T24" fmla="*/ 422 w 536"/>
                <a:gd name="T25" fmla="*/ 785 h 1117"/>
                <a:gd name="T26" fmla="*/ 422 w 536"/>
                <a:gd name="T27" fmla="*/ 766 h 1117"/>
                <a:gd name="T28" fmla="*/ 412 w 536"/>
                <a:gd name="T29" fmla="*/ 711 h 1117"/>
                <a:gd name="T30" fmla="*/ 393 w 536"/>
                <a:gd name="T31" fmla="*/ 617 h 1117"/>
                <a:gd name="T32" fmla="*/ 363 w 536"/>
                <a:gd name="T33" fmla="*/ 515 h 1117"/>
                <a:gd name="T34" fmla="*/ 328 w 536"/>
                <a:gd name="T35" fmla="*/ 405 h 1117"/>
                <a:gd name="T36" fmla="*/ 291 w 536"/>
                <a:gd name="T37" fmla="*/ 295 h 1117"/>
                <a:gd name="T38" fmla="*/ 262 w 536"/>
                <a:gd name="T39" fmla="*/ 208 h 1117"/>
                <a:gd name="T40" fmla="*/ 243 w 536"/>
                <a:gd name="T41" fmla="*/ 147 h 1117"/>
                <a:gd name="T42" fmla="*/ 233 w 536"/>
                <a:gd name="T43" fmla="*/ 108 h 1117"/>
                <a:gd name="T44" fmla="*/ 233 w 536"/>
                <a:gd name="T45" fmla="*/ 87 h 1117"/>
                <a:gd name="T46" fmla="*/ 241 w 536"/>
                <a:gd name="T47" fmla="*/ 74 h 1117"/>
                <a:gd name="T48" fmla="*/ 536 w 536"/>
                <a:gd name="T49" fmla="*/ 0 h 1117"/>
                <a:gd name="T50" fmla="*/ 291 w 536"/>
                <a:gd name="T51" fmla="*/ 90 h 1117"/>
                <a:gd name="T52" fmla="*/ 280 w 536"/>
                <a:gd name="T53" fmla="*/ 99 h 1117"/>
                <a:gd name="T54" fmla="*/ 276 w 536"/>
                <a:gd name="T55" fmla="*/ 116 h 1117"/>
                <a:gd name="T56" fmla="*/ 280 w 536"/>
                <a:gd name="T57" fmla="*/ 143 h 1117"/>
                <a:gd name="T58" fmla="*/ 295 w 536"/>
                <a:gd name="T59" fmla="*/ 193 h 1117"/>
                <a:gd name="T60" fmla="*/ 319 w 536"/>
                <a:gd name="T61" fmla="*/ 269 h 1117"/>
                <a:gd name="T62" fmla="*/ 354 w 536"/>
                <a:gd name="T63" fmla="*/ 367 h 1117"/>
                <a:gd name="T64" fmla="*/ 393 w 536"/>
                <a:gd name="T65" fmla="*/ 481 h 1117"/>
                <a:gd name="T66" fmla="*/ 424 w 536"/>
                <a:gd name="T67" fmla="*/ 587 h 1117"/>
                <a:gd name="T68" fmla="*/ 447 w 536"/>
                <a:gd name="T69" fmla="*/ 685 h 1117"/>
                <a:gd name="T70" fmla="*/ 463 w 536"/>
                <a:gd name="T71" fmla="*/ 774 h 1117"/>
                <a:gd name="T72" fmla="*/ 464 w 536"/>
                <a:gd name="T73" fmla="*/ 793 h 1117"/>
                <a:gd name="T74" fmla="*/ 466 w 536"/>
                <a:gd name="T75" fmla="*/ 814 h 1117"/>
                <a:gd name="T76" fmla="*/ 461 w 536"/>
                <a:gd name="T77" fmla="*/ 861 h 1117"/>
                <a:gd name="T78" fmla="*/ 445 w 536"/>
                <a:gd name="T79" fmla="*/ 907 h 1117"/>
                <a:gd name="T80" fmla="*/ 418 w 536"/>
                <a:gd name="T81" fmla="*/ 951 h 1117"/>
                <a:gd name="T82" fmla="*/ 383 w 536"/>
                <a:gd name="T83" fmla="*/ 993 h 1117"/>
                <a:gd name="T84" fmla="*/ 338 w 536"/>
                <a:gd name="T85" fmla="*/ 1030 h 1117"/>
                <a:gd name="T86" fmla="*/ 288 w 536"/>
                <a:gd name="T87" fmla="*/ 1062 h 1117"/>
                <a:gd name="T88" fmla="*/ 231 w 536"/>
                <a:gd name="T89" fmla="*/ 1088 h 1117"/>
                <a:gd name="T90" fmla="*/ 167 w 536"/>
                <a:gd name="T91" fmla="*/ 1107 h 1117"/>
                <a:gd name="T92" fmla="*/ 118 w 536"/>
                <a:gd name="T93" fmla="*/ 1116 h 1117"/>
                <a:gd name="T94" fmla="*/ 76 w 536"/>
                <a:gd name="T95" fmla="*/ 1116 h 1117"/>
                <a:gd name="T96" fmla="*/ 35 w 536"/>
                <a:gd name="T97" fmla="*/ 1109 h 1117"/>
                <a:gd name="T98" fmla="*/ 0 w 536"/>
                <a:gd name="T99" fmla="*/ 1092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 h="1117">
                  <a:moveTo>
                    <a:pt x="0" y="1092"/>
                  </a:moveTo>
                  <a:lnTo>
                    <a:pt x="13" y="1096"/>
                  </a:lnTo>
                  <a:lnTo>
                    <a:pt x="27" y="1097"/>
                  </a:lnTo>
                  <a:lnTo>
                    <a:pt x="43" y="1098"/>
                  </a:lnTo>
                  <a:lnTo>
                    <a:pt x="56" y="1098"/>
                  </a:lnTo>
                  <a:lnTo>
                    <a:pt x="72" y="1097"/>
                  </a:lnTo>
                  <a:lnTo>
                    <a:pt x="89" y="1096"/>
                  </a:lnTo>
                  <a:lnTo>
                    <a:pt x="105" y="1092"/>
                  </a:lnTo>
                  <a:lnTo>
                    <a:pt x="122" y="1088"/>
                  </a:lnTo>
                  <a:lnTo>
                    <a:pt x="155" y="1080"/>
                  </a:lnTo>
                  <a:lnTo>
                    <a:pt x="186" y="1068"/>
                  </a:lnTo>
                  <a:lnTo>
                    <a:pt x="216" y="1057"/>
                  </a:lnTo>
                  <a:lnTo>
                    <a:pt x="243" y="1043"/>
                  </a:lnTo>
                  <a:lnTo>
                    <a:pt x="270" y="1028"/>
                  </a:lnTo>
                  <a:lnTo>
                    <a:pt x="293" y="1011"/>
                  </a:lnTo>
                  <a:lnTo>
                    <a:pt x="317" y="994"/>
                  </a:lnTo>
                  <a:lnTo>
                    <a:pt x="338" y="974"/>
                  </a:lnTo>
                  <a:lnTo>
                    <a:pt x="358" y="953"/>
                  </a:lnTo>
                  <a:lnTo>
                    <a:pt x="375" y="932"/>
                  </a:lnTo>
                  <a:lnTo>
                    <a:pt x="389" y="911"/>
                  </a:lnTo>
                  <a:lnTo>
                    <a:pt x="400" y="888"/>
                  </a:lnTo>
                  <a:lnTo>
                    <a:pt x="410" y="865"/>
                  </a:lnTo>
                  <a:lnTo>
                    <a:pt x="416" y="843"/>
                  </a:lnTo>
                  <a:lnTo>
                    <a:pt x="420" y="819"/>
                  </a:lnTo>
                  <a:lnTo>
                    <a:pt x="422" y="795"/>
                  </a:lnTo>
                  <a:lnTo>
                    <a:pt x="422" y="785"/>
                  </a:lnTo>
                  <a:lnTo>
                    <a:pt x="422" y="774"/>
                  </a:lnTo>
                  <a:lnTo>
                    <a:pt x="422" y="766"/>
                  </a:lnTo>
                  <a:lnTo>
                    <a:pt x="420" y="756"/>
                  </a:lnTo>
                  <a:lnTo>
                    <a:pt x="412" y="711"/>
                  </a:lnTo>
                  <a:lnTo>
                    <a:pt x="402" y="666"/>
                  </a:lnTo>
                  <a:lnTo>
                    <a:pt x="393" y="617"/>
                  </a:lnTo>
                  <a:lnTo>
                    <a:pt x="379" y="568"/>
                  </a:lnTo>
                  <a:lnTo>
                    <a:pt x="363" y="515"/>
                  </a:lnTo>
                  <a:lnTo>
                    <a:pt x="348" y="462"/>
                  </a:lnTo>
                  <a:lnTo>
                    <a:pt x="328" y="405"/>
                  </a:lnTo>
                  <a:lnTo>
                    <a:pt x="309" y="347"/>
                  </a:lnTo>
                  <a:lnTo>
                    <a:pt x="291" y="295"/>
                  </a:lnTo>
                  <a:lnTo>
                    <a:pt x="276" y="249"/>
                  </a:lnTo>
                  <a:lnTo>
                    <a:pt x="262" y="208"/>
                  </a:lnTo>
                  <a:lnTo>
                    <a:pt x="251" y="174"/>
                  </a:lnTo>
                  <a:lnTo>
                    <a:pt x="243" y="147"/>
                  </a:lnTo>
                  <a:lnTo>
                    <a:pt x="237" y="124"/>
                  </a:lnTo>
                  <a:lnTo>
                    <a:pt x="233" y="108"/>
                  </a:lnTo>
                  <a:lnTo>
                    <a:pt x="231" y="98"/>
                  </a:lnTo>
                  <a:lnTo>
                    <a:pt x="233" y="87"/>
                  </a:lnTo>
                  <a:lnTo>
                    <a:pt x="235" y="80"/>
                  </a:lnTo>
                  <a:lnTo>
                    <a:pt x="241" y="74"/>
                  </a:lnTo>
                  <a:lnTo>
                    <a:pt x="247" y="71"/>
                  </a:lnTo>
                  <a:lnTo>
                    <a:pt x="536" y="0"/>
                  </a:lnTo>
                  <a:lnTo>
                    <a:pt x="536" y="31"/>
                  </a:lnTo>
                  <a:lnTo>
                    <a:pt x="291" y="90"/>
                  </a:lnTo>
                  <a:lnTo>
                    <a:pt x="286" y="92"/>
                  </a:lnTo>
                  <a:lnTo>
                    <a:pt x="280" y="99"/>
                  </a:lnTo>
                  <a:lnTo>
                    <a:pt x="278" y="106"/>
                  </a:lnTo>
                  <a:lnTo>
                    <a:pt x="276" y="116"/>
                  </a:lnTo>
                  <a:lnTo>
                    <a:pt x="278" y="127"/>
                  </a:lnTo>
                  <a:lnTo>
                    <a:pt x="280" y="143"/>
                  </a:lnTo>
                  <a:lnTo>
                    <a:pt x="288" y="166"/>
                  </a:lnTo>
                  <a:lnTo>
                    <a:pt x="295" y="193"/>
                  </a:lnTo>
                  <a:lnTo>
                    <a:pt x="305" y="229"/>
                  </a:lnTo>
                  <a:lnTo>
                    <a:pt x="319" y="269"/>
                  </a:lnTo>
                  <a:lnTo>
                    <a:pt x="336" y="314"/>
                  </a:lnTo>
                  <a:lnTo>
                    <a:pt x="354" y="367"/>
                  </a:lnTo>
                  <a:lnTo>
                    <a:pt x="373" y="425"/>
                  </a:lnTo>
                  <a:lnTo>
                    <a:pt x="393" y="481"/>
                  </a:lnTo>
                  <a:lnTo>
                    <a:pt x="408" y="535"/>
                  </a:lnTo>
                  <a:lnTo>
                    <a:pt x="424" y="587"/>
                  </a:lnTo>
                  <a:lnTo>
                    <a:pt x="435" y="637"/>
                  </a:lnTo>
                  <a:lnTo>
                    <a:pt x="447" y="685"/>
                  </a:lnTo>
                  <a:lnTo>
                    <a:pt x="455" y="730"/>
                  </a:lnTo>
                  <a:lnTo>
                    <a:pt x="463" y="774"/>
                  </a:lnTo>
                  <a:lnTo>
                    <a:pt x="464" y="785"/>
                  </a:lnTo>
                  <a:lnTo>
                    <a:pt x="464" y="793"/>
                  </a:lnTo>
                  <a:lnTo>
                    <a:pt x="466" y="803"/>
                  </a:lnTo>
                  <a:lnTo>
                    <a:pt x="466" y="814"/>
                  </a:lnTo>
                  <a:lnTo>
                    <a:pt x="464" y="838"/>
                  </a:lnTo>
                  <a:lnTo>
                    <a:pt x="461" y="861"/>
                  </a:lnTo>
                  <a:lnTo>
                    <a:pt x="453" y="884"/>
                  </a:lnTo>
                  <a:lnTo>
                    <a:pt x="445" y="907"/>
                  </a:lnTo>
                  <a:lnTo>
                    <a:pt x="433" y="930"/>
                  </a:lnTo>
                  <a:lnTo>
                    <a:pt x="418" y="951"/>
                  </a:lnTo>
                  <a:lnTo>
                    <a:pt x="402" y="972"/>
                  </a:lnTo>
                  <a:lnTo>
                    <a:pt x="383" y="993"/>
                  </a:lnTo>
                  <a:lnTo>
                    <a:pt x="361" y="1013"/>
                  </a:lnTo>
                  <a:lnTo>
                    <a:pt x="338" y="1030"/>
                  </a:lnTo>
                  <a:lnTo>
                    <a:pt x="313" y="1047"/>
                  </a:lnTo>
                  <a:lnTo>
                    <a:pt x="288" y="1062"/>
                  </a:lnTo>
                  <a:lnTo>
                    <a:pt x="260" y="1076"/>
                  </a:lnTo>
                  <a:lnTo>
                    <a:pt x="231" y="1088"/>
                  </a:lnTo>
                  <a:lnTo>
                    <a:pt x="200" y="1098"/>
                  </a:lnTo>
                  <a:lnTo>
                    <a:pt x="167" y="1107"/>
                  </a:lnTo>
                  <a:lnTo>
                    <a:pt x="142" y="1112"/>
                  </a:lnTo>
                  <a:lnTo>
                    <a:pt x="118" y="1116"/>
                  </a:lnTo>
                  <a:lnTo>
                    <a:pt x="95" y="1117"/>
                  </a:lnTo>
                  <a:lnTo>
                    <a:pt x="76" y="1116"/>
                  </a:lnTo>
                  <a:lnTo>
                    <a:pt x="54" y="1114"/>
                  </a:lnTo>
                  <a:lnTo>
                    <a:pt x="35" y="1109"/>
                  </a:lnTo>
                  <a:lnTo>
                    <a:pt x="17" y="1101"/>
                  </a:lnTo>
                  <a:lnTo>
                    <a:pt x="0"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19" name="Freeform 17">
              <a:extLst>
                <a:ext uri="{FF2B5EF4-FFF2-40B4-BE49-F238E27FC236}">
                  <a16:creationId xmlns:a16="http://schemas.microsoft.com/office/drawing/2014/main" id="{16146C3F-7A2F-4B88-8914-04AE9B047977}"/>
                </a:ext>
              </a:extLst>
            </p:cNvPr>
            <p:cNvSpPr>
              <a:spLocks/>
            </p:cNvSpPr>
            <p:nvPr/>
          </p:nvSpPr>
          <p:spPr bwMode="auto">
            <a:xfrm>
              <a:off x="4141788" y="3192463"/>
              <a:ext cx="696912" cy="463550"/>
            </a:xfrm>
            <a:custGeom>
              <a:avLst/>
              <a:gdLst>
                <a:gd name="T0" fmla="*/ 439 w 439"/>
                <a:gd name="T1" fmla="*/ 66 h 292"/>
                <a:gd name="T2" fmla="*/ 237 w 439"/>
                <a:gd name="T3" fmla="*/ 239 h 292"/>
                <a:gd name="T4" fmla="*/ 223 w 439"/>
                <a:gd name="T5" fmla="*/ 236 h 292"/>
                <a:gd name="T6" fmla="*/ 208 w 439"/>
                <a:gd name="T7" fmla="*/ 235 h 292"/>
                <a:gd name="T8" fmla="*/ 192 w 439"/>
                <a:gd name="T9" fmla="*/ 234 h 292"/>
                <a:gd name="T10" fmla="*/ 176 w 439"/>
                <a:gd name="T11" fmla="*/ 234 h 292"/>
                <a:gd name="T12" fmla="*/ 161 w 439"/>
                <a:gd name="T13" fmla="*/ 235 h 292"/>
                <a:gd name="T14" fmla="*/ 145 w 439"/>
                <a:gd name="T15" fmla="*/ 237 h 292"/>
                <a:gd name="T16" fmla="*/ 128 w 439"/>
                <a:gd name="T17" fmla="*/ 241 h 292"/>
                <a:gd name="T18" fmla="*/ 110 w 439"/>
                <a:gd name="T19" fmla="*/ 245 h 292"/>
                <a:gd name="T20" fmla="*/ 95 w 439"/>
                <a:gd name="T21" fmla="*/ 249 h 292"/>
                <a:gd name="T22" fmla="*/ 81 w 439"/>
                <a:gd name="T23" fmla="*/ 254 h 292"/>
                <a:gd name="T24" fmla="*/ 66 w 439"/>
                <a:gd name="T25" fmla="*/ 259 h 292"/>
                <a:gd name="T26" fmla="*/ 52 w 439"/>
                <a:gd name="T27" fmla="*/ 264 h 292"/>
                <a:gd name="T28" fmla="*/ 38 w 439"/>
                <a:gd name="T29" fmla="*/ 270 h 292"/>
                <a:gd name="T30" fmla="*/ 25 w 439"/>
                <a:gd name="T31" fmla="*/ 277 h 292"/>
                <a:gd name="T32" fmla="*/ 11 w 439"/>
                <a:gd name="T33" fmla="*/ 284 h 292"/>
                <a:gd name="T34" fmla="*/ 0 w 439"/>
                <a:gd name="T35" fmla="*/ 292 h 292"/>
                <a:gd name="T36" fmla="*/ 353 w 439"/>
                <a:gd name="T37" fmla="*/ 0 h 292"/>
                <a:gd name="T38" fmla="*/ 361 w 439"/>
                <a:gd name="T39" fmla="*/ 3 h 292"/>
                <a:gd name="T40" fmla="*/ 367 w 439"/>
                <a:gd name="T41" fmla="*/ 5 h 292"/>
                <a:gd name="T42" fmla="*/ 373 w 439"/>
                <a:gd name="T43" fmla="*/ 8 h 292"/>
                <a:gd name="T44" fmla="*/ 381 w 439"/>
                <a:gd name="T45" fmla="*/ 11 h 292"/>
                <a:gd name="T46" fmla="*/ 388 w 439"/>
                <a:gd name="T47" fmla="*/ 17 h 292"/>
                <a:gd name="T48" fmla="*/ 396 w 439"/>
                <a:gd name="T49" fmla="*/ 23 h 292"/>
                <a:gd name="T50" fmla="*/ 404 w 439"/>
                <a:gd name="T51" fmla="*/ 29 h 292"/>
                <a:gd name="T52" fmla="*/ 412 w 439"/>
                <a:gd name="T53" fmla="*/ 36 h 292"/>
                <a:gd name="T54" fmla="*/ 417 w 439"/>
                <a:gd name="T55" fmla="*/ 43 h 292"/>
                <a:gd name="T56" fmla="*/ 425 w 439"/>
                <a:gd name="T57" fmla="*/ 51 h 292"/>
                <a:gd name="T58" fmla="*/ 433 w 439"/>
                <a:gd name="T59" fmla="*/ 58 h 292"/>
                <a:gd name="T60" fmla="*/ 439 w 439"/>
                <a:gd name="T61" fmla="*/ 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292">
                  <a:moveTo>
                    <a:pt x="439" y="66"/>
                  </a:moveTo>
                  <a:lnTo>
                    <a:pt x="237" y="239"/>
                  </a:lnTo>
                  <a:lnTo>
                    <a:pt x="223" y="236"/>
                  </a:lnTo>
                  <a:lnTo>
                    <a:pt x="208" y="235"/>
                  </a:lnTo>
                  <a:lnTo>
                    <a:pt x="192" y="234"/>
                  </a:lnTo>
                  <a:lnTo>
                    <a:pt x="176" y="234"/>
                  </a:lnTo>
                  <a:lnTo>
                    <a:pt x="161" y="235"/>
                  </a:lnTo>
                  <a:lnTo>
                    <a:pt x="145" y="237"/>
                  </a:lnTo>
                  <a:lnTo>
                    <a:pt x="128" y="241"/>
                  </a:lnTo>
                  <a:lnTo>
                    <a:pt x="110" y="245"/>
                  </a:lnTo>
                  <a:lnTo>
                    <a:pt x="95" y="249"/>
                  </a:lnTo>
                  <a:lnTo>
                    <a:pt x="81" y="254"/>
                  </a:lnTo>
                  <a:lnTo>
                    <a:pt x="66" y="259"/>
                  </a:lnTo>
                  <a:lnTo>
                    <a:pt x="52" y="264"/>
                  </a:lnTo>
                  <a:lnTo>
                    <a:pt x="38" y="270"/>
                  </a:lnTo>
                  <a:lnTo>
                    <a:pt x="25" y="277"/>
                  </a:lnTo>
                  <a:lnTo>
                    <a:pt x="11" y="284"/>
                  </a:lnTo>
                  <a:lnTo>
                    <a:pt x="0" y="292"/>
                  </a:lnTo>
                  <a:lnTo>
                    <a:pt x="353" y="0"/>
                  </a:lnTo>
                  <a:lnTo>
                    <a:pt x="361" y="3"/>
                  </a:lnTo>
                  <a:lnTo>
                    <a:pt x="367" y="5"/>
                  </a:lnTo>
                  <a:lnTo>
                    <a:pt x="373" y="8"/>
                  </a:lnTo>
                  <a:lnTo>
                    <a:pt x="381" y="11"/>
                  </a:lnTo>
                  <a:lnTo>
                    <a:pt x="388" y="17"/>
                  </a:lnTo>
                  <a:lnTo>
                    <a:pt x="396" y="23"/>
                  </a:lnTo>
                  <a:lnTo>
                    <a:pt x="404" y="29"/>
                  </a:lnTo>
                  <a:lnTo>
                    <a:pt x="412" y="36"/>
                  </a:lnTo>
                  <a:lnTo>
                    <a:pt x="417" y="43"/>
                  </a:lnTo>
                  <a:lnTo>
                    <a:pt x="425" y="51"/>
                  </a:lnTo>
                  <a:lnTo>
                    <a:pt x="433" y="58"/>
                  </a:lnTo>
                  <a:lnTo>
                    <a:pt x="439" y="66"/>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0" name="Freeform 18">
              <a:extLst>
                <a:ext uri="{FF2B5EF4-FFF2-40B4-BE49-F238E27FC236}">
                  <a16:creationId xmlns:a16="http://schemas.microsoft.com/office/drawing/2014/main" id="{EDB41BAB-0EA4-4B81-A140-E42CBD26222B}"/>
                </a:ext>
              </a:extLst>
            </p:cNvPr>
            <p:cNvSpPr>
              <a:spLocks/>
            </p:cNvSpPr>
            <p:nvPr/>
          </p:nvSpPr>
          <p:spPr bwMode="auto">
            <a:xfrm>
              <a:off x="3681413" y="3727450"/>
              <a:ext cx="373062" cy="554037"/>
            </a:xfrm>
            <a:custGeom>
              <a:avLst/>
              <a:gdLst>
                <a:gd name="T0" fmla="*/ 122 w 235"/>
                <a:gd name="T1" fmla="*/ 245 h 349"/>
                <a:gd name="T2" fmla="*/ 0 w 235"/>
                <a:gd name="T3" fmla="*/ 349 h 349"/>
                <a:gd name="T4" fmla="*/ 0 w 235"/>
                <a:gd name="T5" fmla="*/ 344 h 349"/>
                <a:gd name="T6" fmla="*/ 0 w 235"/>
                <a:gd name="T7" fmla="*/ 339 h 349"/>
                <a:gd name="T8" fmla="*/ 0 w 235"/>
                <a:gd name="T9" fmla="*/ 334 h 349"/>
                <a:gd name="T10" fmla="*/ 0 w 235"/>
                <a:gd name="T11" fmla="*/ 329 h 349"/>
                <a:gd name="T12" fmla="*/ 2 w 235"/>
                <a:gd name="T13" fmla="*/ 291 h 349"/>
                <a:gd name="T14" fmla="*/ 4 w 235"/>
                <a:gd name="T15" fmla="*/ 253 h 349"/>
                <a:gd name="T16" fmla="*/ 10 w 235"/>
                <a:gd name="T17" fmla="*/ 216 h 349"/>
                <a:gd name="T18" fmla="*/ 17 w 235"/>
                <a:gd name="T19" fmla="*/ 178 h 349"/>
                <a:gd name="T20" fmla="*/ 235 w 235"/>
                <a:gd name="T21" fmla="*/ 0 h 349"/>
                <a:gd name="T22" fmla="*/ 221 w 235"/>
                <a:gd name="T23" fmla="*/ 13 h 349"/>
                <a:gd name="T24" fmla="*/ 210 w 235"/>
                <a:gd name="T25" fmla="*/ 26 h 349"/>
                <a:gd name="T26" fmla="*/ 198 w 235"/>
                <a:gd name="T27" fmla="*/ 42 h 349"/>
                <a:gd name="T28" fmla="*/ 188 w 235"/>
                <a:gd name="T29" fmla="*/ 57 h 349"/>
                <a:gd name="T30" fmla="*/ 177 w 235"/>
                <a:gd name="T31" fmla="*/ 77 h 349"/>
                <a:gd name="T32" fmla="*/ 165 w 235"/>
                <a:gd name="T33" fmla="*/ 98 h 349"/>
                <a:gd name="T34" fmla="*/ 155 w 235"/>
                <a:gd name="T35" fmla="*/ 121 h 349"/>
                <a:gd name="T36" fmla="*/ 148 w 235"/>
                <a:gd name="T37" fmla="*/ 144 h 349"/>
                <a:gd name="T38" fmla="*/ 138 w 235"/>
                <a:gd name="T39" fmla="*/ 168 h 349"/>
                <a:gd name="T40" fmla="*/ 132 w 235"/>
                <a:gd name="T41" fmla="*/ 193 h 349"/>
                <a:gd name="T42" fmla="*/ 126 w 235"/>
                <a:gd name="T43" fmla="*/ 218 h 349"/>
                <a:gd name="T44" fmla="*/ 122 w 235"/>
                <a:gd name="T45" fmla="*/ 24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5" h="349">
                  <a:moveTo>
                    <a:pt x="122" y="245"/>
                  </a:moveTo>
                  <a:lnTo>
                    <a:pt x="0" y="349"/>
                  </a:lnTo>
                  <a:lnTo>
                    <a:pt x="0" y="344"/>
                  </a:lnTo>
                  <a:lnTo>
                    <a:pt x="0" y="339"/>
                  </a:lnTo>
                  <a:lnTo>
                    <a:pt x="0" y="334"/>
                  </a:lnTo>
                  <a:lnTo>
                    <a:pt x="0" y="329"/>
                  </a:lnTo>
                  <a:lnTo>
                    <a:pt x="2" y="291"/>
                  </a:lnTo>
                  <a:lnTo>
                    <a:pt x="4" y="253"/>
                  </a:lnTo>
                  <a:lnTo>
                    <a:pt x="10" y="216"/>
                  </a:lnTo>
                  <a:lnTo>
                    <a:pt x="17" y="178"/>
                  </a:lnTo>
                  <a:lnTo>
                    <a:pt x="235" y="0"/>
                  </a:lnTo>
                  <a:lnTo>
                    <a:pt x="221" y="13"/>
                  </a:lnTo>
                  <a:lnTo>
                    <a:pt x="210" y="26"/>
                  </a:lnTo>
                  <a:lnTo>
                    <a:pt x="198" y="42"/>
                  </a:lnTo>
                  <a:lnTo>
                    <a:pt x="188" y="57"/>
                  </a:lnTo>
                  <a:lnTo>
                    <a:pt x="177" y="77"/>
                  </a:lnTo>
                  <a:lnTo>
                    <a:pt x="165" y="98"/>
                  </a:lnTo>
                  <a:lnTo>
                    <a:pt x="155" y="121"/>
                  </a:lnTo>
                  <a:lnTo>
                    <a:pt x="148" y="144"/>
                  </a:lnTo>
                  <a:lnTo>
                    <a:pt x="138" y="168"/>
                  </a:lnTo>
                  <a:lnTo>
                    <a:pt x="132" y="193"/>
                  </a:lnTo>
                  <a:lnTo>
                    <a:pt x="126" y="218"/>
                  </a:lnTo>
                  <a:lnTo>
                    <a:pt x="122" y="245"/>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1" name="Freeform 19">
              <a:extLst>
                <a:ext uri="{FF2B5EF4-FFF2-40B4-BE49-F238E27FC236}">
                  <a16:creationId xmlns:a16="http://schemas.microsoft.com/office/drawing/2014/main" id="{6B5727E2-2EEA-41A0-8E9B-32C129D0B014}"/>
                </a:ext>
              </a:extLst>
            </p:cNvPr>
            <p:cNvSpPr>
              <a:spLocks/>
            </p:cNvSpPr>
            <p:nvPr/>
          </p:nvSpPr>
          <p:spPr bwMode="auto">
            <a:xfrm>
              <a:off x="4632325" y="3402013"/>
              <a:ext cx="282575" cy="233362"/>
            </a:xfrm>
            <a:custGeom>
              <a:avLst/>
              <a:gdLst>
                <a:gd name="T0" fmla="*/ 178 w 178"/>
                <a:gd name="T1" fmla="*/ 15 h 147"/>
                <a:gd name="T2" fmla="*/ 17 w 178"/>
                <a:gd name="T3" fmla="*/ 147 h 147"/>
                <a:gd name="T4" fmla="*/ 13 w 178"/>
                <a:gd name="T5" fmla="*/ 145 h 147"/>
                <a:gd name="T6" fmla="*/ 9 w 178"/>
                <a:gd name="T7" fmla="*/ 142 h 147"/>
                <a:gd name="T8" fmla="*/ 4 w 178"/>
                <a:gd name="T9" fmla="*/ 141 h 147"/>
                <a:gd name="T10" fmla="*/ 0 w 178"/>
                <a:gd name="T11" fmla="*/ 138 h 147"/>
                <a:gd name="T12" fmla="*/ 173 w 178"/>
                <a:gd name="T13" fmla="*/ 0 h 147"/>
                <a:gd name="T14" fmla="*/ 175 w 178"/>
                <a:gd name="T15" fmla="*/ 3 h 147"/>
                <a:gd name="T16" fmla="*/ 177 w 178"/>
                <a:gd name="T17" fmla="*/ 7 h 147"/>
                <a:gd name="T18" fmla="*/ 177 w 178"/>
                <a:gd name="T19" fmla="*/ 11 h 147"/>
                <a:gd name="T20" fmla="*/ 178 w 178"/>
                <a:gd name="T21"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47">
                  <a:moveTo>
                    <a:pt x="178" y="15"/>
                  </a:moveTo>
                  <a:lnTo>
                    <a:pt x="17" y="147"/>
                  </a:lnTo>
                  <a:lnTo>
                    <a:pt x="13" y="145"/>
                  </a:lnTo>
                  <a:lnTo>
                    <a:pt x="9" y="142"/>
                  </a:lnTo>
                  <a:lnTo>
                    <a:pt x="4" y="141"/>
                  </a:lnTo>
                  <a:lnTo>
                    <a:pt x="0" y="138"/>
                  </a:lnTo>
                  <a:lnTo>
                    <a:pt x="173" y="0"/>
                  </a:lnTo>
                  <a:lnTo>
                    <a:pt x="175" y="3"/>
                  </a:lnTo>
                  <a:lnTo>
                    <a:pt x="177" y="7"/>
                  </a:lnTo>
                  <a:lnTo>
                    <a:pt x="177" y="11"/>
                  </a:lnTo>
                  <a:lnTo>
                    <a:pt x="178" y="15"/>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2" name="Freeform 20">
              <a:extLst>
                <a:ext uri="{FF2B5EF4-FFF2-40B4-BE49-F238E27FC236}">
                  <a16:creationId xmlns:a16="http://schemas.microsoft.com/office/drawing/2014/main" id="{054788E4-661A-492B-980F-60CAEB14E852}"/>
                </a:ext>
              </a:extLst>
            </p:cNvPr>
            <p:cNvSpPr>
              <a:spLocks/>
            </p:cNvSpPr>
            <p:nvPr/>
          </p:nvSpPr>
          <p:spPr bwMode="auto">
            <a:xfrm>
              <a:off x="3687763" y="4229100"/>
              <a:ext cx="177800" cy="192087"/>
            </a:xfrm>
            <a:custGeom>
              <a:avLst/>
              <a:gdLst>
                <a:gd name="T0" fmla="*/ 111 w 112"/>
                <a:gd name="T1" fmla="*/ 34 h 121"/>
                <a:gd name="T2" fmla="*/ 4 w 112"/>
                <a:gd name="T3" fmla="*/ 121 h 121"/>
                <a:gd name="T4" fmla="*/ 2 w 112"/>
                <a:gd name="T5" fmla="*/ 113 h 121"/>
                <a:gd name="T6" fmla="*/ 2 w 112"/>
                <a:gd name="T7" fmla="*/ 105 h 121"/>
                <a:gd name="T8" fmla="*/ 2 w 112"/>
                <a:gd name="T9" fmla="*/ 98 h 121"/>
                <a:gd name="T10" fmla="*/ 0 w 112"/>
                <a:gd name="T11" fmla="*/ 89 h 121"/>
                <a:gd name="T12" fmla="*/ 112 w 112"/>
                <a:gd name="T13" fmla="*/ 0 h 121"/>
                <a:gd name="T14" fmla="*/ 111 w 112"/>
                <a:gd name="T15" fmla="*/ 8 h 121"/>
                <a:gd name="T16" fmla="*/ 111 w 112"/>
                <a:gd name="T17" fmla="*/ 17 h 121"/>
                <a:gd name="T18" fmla="*/ 111 w 112"/>
                <a:gd name="T19" fmla="*/ 24 h 121"/>
                <a:gd name="T20" fmla="*/ 111 w 112"/>
                <a:gd name="T21" fmla="*/ 33 h 121"/>
                <a:gd name="T22" fmla="*/ 111 w 112"/>
                <a:gd name="T23"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21">
                  <a:moveTo>
                    <a:pt x="111" y="34"/>
                  </a:moveTo>
                  <a:lnTo>
                    <a:pt x="4" y="121"/>
                  </a:lnTo>
                  <a:lnTo>
                    <a:pt x="2" y="113"/>
                  </a:lnTo>
                  <a:lnTo>
                    <a:pt x="2" y="105"/>
                  </a:lnTo>
                  <a:lnTo>
                    <a:pt x="2" y="98"/>
                  </a:lnTo>
                  <a:lnTo>
                    <a:pt x="0" y="89"/>
                  </a:lnTo>
                  <a:lnTo>
                    <a:pt x="112" y="0"/>
                  </a:lnTo>
                  <a:lnTo>
                    <a:pt x="111" y="8"/>
                  </a:lnTo>
                  <a:lnTo>
                    <a:pt x="111" y="17"/>
                  </a:lnTo>
                  <a:lnTo>
                    <a:pt x="111" y="24"/>
                  </a:lnTo>
                  <a:lnTo>
                    <a:pt x="111" y="33"/>
                  </a:lnTo>
                  <a:lnTo>
                    <a:pt x="111" y="34"/>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3" name="Freeform 21">
              <a:extLst>
                <a:ext uri="{FF2B5EF4-FFF2-40B4-BE49-F238E27FC236}">
                  <a16:creationId xmlns:a16="http://schemas.microsoft.com/office/drawing/2014/main" id="{A8B26818-49E7-4D81-96F2-4D60A5FE5A52}"/>
                </a:ext>
              </a:extLst>
            </p:cNvPr>
            <p:cNvSpPr>
              <a:spLocks/>
            </p:cNvSpPr>
            <p:nvPr/>
          </p:nvSpPr>
          <p:spPr bwMode="auto">
            <a:xfrm>
              <a:off x="3702050" y="4329113"/>
              <a:ext cx="541337" cy="565150"/>
            </a:xfrm>
            <a:custGeom>
              <a:avLst/>
              <a:gdLst>
                <a:gd name="T0" fmla="*/ 341 w 341"/>
                <a:gd name="T1" fmla="*/ 298 h 356"/>
                <a:gd name="T2" fmla="*/ 286 w 341"/>
                <a:gd name="T3" fmla="*/ 356 h 356"/>
                <a:gd name="T4" fmla="*/ 269 w 341"/>
                <a:gd name="T5" fmla="*/ 356 h 356"/>
                <a:gd name="T6" fmla="*/ 251 w 341"/>
                <a:gd name="T7" fmla="*/ 355 h 356"/>
                <a:gd name="T8" fmla="*/ 234 w 341"/>
                <a:gd name="T9" fmla="*/ 353 h 356"/>
                <a:gd name="T10" fmla="*/ 216 w 341"/>
                <a:gd name="T11" fmla="*/ 351 h 356"/>
                <a:gd name="T12" fmla="*/ 199 w 341"/>
                <a:gd name="T13" fmla="*/ 347 h 356"/>
                <a:gd name="T14" fmla="*/ 183 w 341"/>
                <a:gd name="T15" fmla="*/ 343 h 356"/>
                <a:gd name="T16" fmla="*/ 168 w 341"/>
                <a:gd name="T17" fmla="*/ 338 h 356"/>
                <a:gd name="T18" fmla="*/ 152 w 341"/>
                <a:gd name="T19" fmla="*/ 332 h 356"/>
                <a:gd name="T20" fmla="*/ 142 w 341"/>
                <a:gd name="T21" fmla="*/ 326 h 356"/>
                <a:gd name="T22" fmla="*/ 135 w 341"/>
                <a:gd name="T23" fmla="*/ 318 h 356"/>
                <a:gd name="T24" fmla="*/ 125 w 341"/>
                <a:gd name="T25" fmla="*/ 312 h 356"/>
                <a:gd name="T26" fmla="*/ 117 w 341"/>
                <a:gd name="T27" fmla="*/ 303 h 356"/>
                <a:gd name="T28" fmla="*/ 107 w 341"/>
                <a:gd name="T29" fmla="*/ 295 h 356"/>
                <a:gd name="T30" fmla="*/ 100 w 341"/>
                <a:gd name="T31" fmla="*/ 287 h 356"/>
                <a:gd name="T32" fmla="*/ 92 w 341"/>
                <a:gd name="T33" fmla="*/ 278 h 356"/>
                <a:gd name="T34" fmla="*/ 84 w 341"/>
                <a:gd name="T35" fmla="*/ 268 h 356"/>
                <a:gd name="T36" fmla="*/ 68 w 341"/>
                <a:gd name="T37" fmla="*/ 249 h 356"/>
                <a:gd name="T38" fmla="*/ 57 w 341"/>
                <a:gd name="T39" fmla="*/ 227 h 356"/>
                <a:gd name="T40" fmla="*/ 43 w 341"/>
                <a:gd name="T41" fmla="*/ 206 h 356"/>
                <a:gd name="T42" fmla="*/ 33 w 341"/>
                <a:gd name="T43" fmla="*/ 183 h 356"/>
                <a:gd name="T44" fmla="*/ 24 w 341"/>
                <a:gd name="T45" fmla="*/ 161 h 356"/>
                <a:gd name="T46" fmla="*/ 14 w 341"/>
                <a:gd name="T47" fmla="*/ 137 h 356"/>
                <a:gd name="T48" fmla="*/ 6 w 341"/>
                <a:gd name="T49" fmla="*/ 111 h 356"/>
                <a:gd name="T50" fmla="*/ 0 w 341"/>
                <a:gd name="T51" fmla="*/ 85 h 356"/>
                <a:gd name="T52" fmla="*/ 103 w 341"/>
                <a:gd name="T53" fmla="*/ 0 h 356"/>
                <a:gd name="T54" fmla="*/ 107 w 341"/>
                <a:gd name="T55" fmla="*/ 52 h 356"/>
                <a:gd name="T56" fmla="*/ 113 w 341"/>
                <a:gd name="T57" fmla="*/ 99 h 356"/>
                <a:gd name="T58" fmla="*/ 125 w 341"/>
                <a:gd name="T59" fmla="*/ 139 h 356"/>
                <a:gd name="T60" fmla="*/ 138 w 341"/>
                <a:gd name="T61" fmla="*/ 176 h 356"/>
                <a:gd name="T62" fmla="*/ 156 w 341"/>
                <a:gd name="T63" fmla="*/ 206 h 356"/>
                <a:gd name="T64" fmla="*/ 177 w 341"/>
                <a:gd name="T65" fmla="*/ 231 h 356"/>
                <a:gd name="T66" fmla="*/ 203 w 341"/>
                <a:gd name="T67" fmla="*/ 251 h 356"/>
                <a:gd name="T68" fmla="*/ 230 w 341"/>
                <a:gd name="T69" fmla="*/ 265 h 356"/>
                <a:gd name="T70" fmla="*/ 242 w 341"/>
                <a:gd name="T71" fmla="*/ 273 h 356"/>
                <a:gd name="T72" fmla="*/ 253 w 341"/>
                <a:gd name="T73" fmla="*/ 280 h 356"/>
                <a:gd name="T74" fmla="*/ 267 w 341"/>
                <a:gd name="T75" fmla="*/ 285 h 356"/>
                <a:gd name="T76" fmla="*/ 280 w 341"/>
                <a:gd name="T77" fmla="*/ 290 h 356"/>
                <a:gd name="T78" fmla="*/ 294 w 341"/>
                <a:gd name="T79" fmla="*/ 294 h 356"/>
                <a:gd name="T80" fmla="*/ 310 w 341"/>
                <a:gd name="T81" fmla="*/ 295 h 356"/>
                <a:gd name="T82" fmla="*/ 325 w 341"/>
                <a:gd name="T83" fmla="*/ 298 h 356"/>
                <a:gd name="T84" fmla="*/ 341 w 341"/>
                <a:gd name="T85" fmla="*/ 29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 h="356">
                  <a:moveTo>
                    <a:pt x="341" y="298"/>
                  </a:moveTo>
                  <a:lnTo>
                    <a:pt x="286" y="356"/>
                  </a:lnTo>
                  <a:lnTo>
                    <a:pt x="269" y="356"/>
                  </a:lnTo>
                  <a:lnTo>
                    <a:pt x="251" y="355"/>
                  </a:lnTo>
                  <a:lnTo>
                    <a:pt x="234" y="353"/>
                  </a:lnTo>
                  <a:lnTo>
                    <a:pt x="216" y="351"/>
                  </a:lnTo>
                  <a:lnTo>
                    <a:pt x="199" y="347"/>
                  </a:lnTo>
                  <a:lnTo>
                    <a:pt x="183" y="343"/>
                  </a:lnTo>
                  <a:lnTo>
                    <a:pt x="168" y="338"/>
                  </a:lnTo>
                  <a:lnTo>
                    <a:pt x="152" y="332"/>
                  </a:lnTo>
                  <a:lnTo>
                    <a:pt x="142" y="326"/>
                  </a:lnTo>
                  <a:lnTo>
                    <a:pt x="135" y="318"/>
                  </a:lnTo>
                  <a:lnTo>
                    <a:pt x="125" y="312"/>
                  </a:lnTo>
                  <a:lnTo>
                    <a:pt x="117" y="303"/>
                  </a:lnTo>
                  <a:lnTo>
                    <a:pt x="107" y="295"/>
                  </a:lnTo>
                  <a:lnTo>
                    <a:pt x="100" y="287"/>
                  </a:lnTo>
                  <a:lnTo>
                    <a:pt x="92" y="278"/>
                  </a:lnTo>
                  <a:lnTo>
                    <a:pt x="84" y="268"/>
                  </a:lnTo>
                  <a:lnTo>
                    <a:pt x="68" y="249"/>
                  </a:lnTo>
                  <a:lnTo>
                    <a:pt x="57" y="227"/>
                  </a:lnTo>
                  <a:lnTo>
                    <a:pt x="43" y="206"/>
                  </a:lnTo>
                  <a:lnTo>
                    <a:pt x="33" y="183"/>
                  </a:lnTo>
                  <a:lnTo>
                    <a:pt x="24" y="161"/>
                  </a:lnTo>
                  <a:lnTo>
                    <a:pt x="14" y="137"/>
                  </a:lnTo>
                  <a:lnTo>
                    <a:pt x="6" y="111"/>
                  </a:lnTo>
                  <a:lnTo>
                    <a:pt x="0" y="85"/>
                  </a:lnTo>
                  <a:lnTo>
                    <a:pt x="103" y="0"/>
                  </a:lnTo>
                  <a:lnTo>
                    <a:pt x="107" y="52"/>
                  </a:lnTo>
                  <a:lnTo>
                    <a:pt x="113" y="99"/>
                  </a:lnTo>
                  <a:lnTo>
                    <a:pt x="125" y="139"/>
                  </a:lnTo>
                  <a:lnTo>
                    <a:pt x="138" y="176"/>
                  </a:lnTo>
                  <a:lnTo>
                    <a:pt x="156" y="206"/>
                  </a:lnTo>
                  <a:lnTo>
                    <a:pt x="177" y="231"/>
                  </a:lnTo>
                  <a:lnTo>
                    <a:pt x="203" y="251"/>
                  </a:lnTo>
                  <a:lnTo>
                    <a:pt x="230" y="265"/>
                  </a:lnTo>
                  <a:lnTo>
                    <a:pt x="242" y="273"/>
                  </a:lnTo>
                  <a:lnTo>
                    <a:pt x="253" y="280"/>
                  </a:lnTo>
                  <a:lnTo>
                    <a:pt x="267" y="285"/>
                  </a:lnTo>
                  <a:lnTo>
                    <a:pt x="280" y="290"/>
                  </a:lnTo>
                  <a:lnTo>
                    <a:pt x="294" y="294"/>
                  </a:lnTo>
                  <a:lnTo>
                    <a:pt x="310" y="295"/>
                  </a:lnTo>
                  <a:lnTo>
                    <a:pt x="325" y="298"/>
                  </a:lnTo>
                  <a:lnTo>
                    <a:pt x="341" y="298"/>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4" name="Freeform 22">
              <a:extLst>
                <a:ext uri="{FF2B5EF4-FFF2-40B4-BE49-F238E27FC236}">
                  <a16:creationId xmlns:a16="http://schemas.microsoft.com/office/drawing/2014/main" id="{3D6B8C63-F42B-4E79-BE1C-3BC23A0E50F5}"/>
                </a:ext>
              </a:extLst>
            </p:cNvPr>
            <p:cNvSpPr>
              <a:spLocks/>
            </p:cNvSpPr>
            <p:nvPr/>
          </p:nvSpPr>
          <p:spPr bwMode="auto">
            <a:xfrm>
              <a:off x="4691063" y="3457575"/>
              <a:ext cx="307975" cy="706437"/>
            </a:xfrm>
            <a:custGeom>
              <a:avLst/>
              <a:gdLst>
                <a:gd name="T0" fmla="*/ 188 w 194"/>
                <a:gd name="T1" fmla="*/ 352 h 445"/>
                <a:gd name="T2" fmla="*/ 99 w 194"/>
                <a:gd name="T3" fmla="*/ 445 h 445"/>
                <a:gd name="T4" fmla="*/ 101 w 194"/>
                <a:gd name="T5" fmla="*/ 431 h 445"/>
                <a:gd name="T6" fmla="*/ 101 w 194"/>
                <a:gd name="T7" fmla="*/ 417 h 445"/>
                <a:gd name="T8" fmla="*/ 103 w 194"/>
                <a:gd name="T9" fmla="*/ 404 h 445"/>
                <a:gd name="T10" fmla="*/ 103 w 194"/>
                <a:gd name="T11" fmla="*/ 391 h 445"/>
                <a:gd name="T12" fmla="*/ 101 w 194"/>
                <a:gd name="T13" fmla="*/ 350 h 445"/>
                <a:gd name="T14" fmla="*/ 97 w 194"/>
                <a:gd name="T15" fmla="*/ 312 h 445"/>
                <a:gd name="T16" fmla="*/ 91 w 194"/>
                <a:gd name="T17" fmla="*/ 277 h 445"/>
                <a:gd name="T18" fmla="*/ 83 w 194"/>
                <a:gd name="T19" fmla="*/ 244 h 445"/>
                <a:gd name="T20" fmla="*/ 71 w 194"/>
                <a:gd name="T21" fmla="*/ 214 h 445"/>
                <a:gd name="T22" fmla="*/ 56 w 194"/>
                <a:gd name="T23" fmla="*/ 188 h 445"/>
                <a:gd name="T24" fmla="*/ 40 w 194"/>
                <a:gd name="T25" fmla="*/ 164 h 445"/>
                <a:gd name="T26" fmla="*/ 21 w 194"/>
                <a:gd name="T27" fmla="*/ 142 h 445"/>
                <a:gd name="T28" fmla="*/ 15 w 194"/>
                <a:gd name="T29" fmla="*/ 137 h 445"/>
                <a:gd name="T30" fmla="*/ 9 w 194"/>
                <a:gd name="T31" fmla="*/ 133 h 445"/>
                <a:gd name="T32" fmla="*/ 3 w 194"/>
                <a:gd name="T33" fmla="*/ 128 h 445"/>
                <a:gd name="T34" fmla="*/ 0 w 194"/>
                <a:gd name="T35" fmla="*/ 125 h 445"/>
                <a:gd name="T36" fmla="*/ 151 w 194"/>
                <a:gd name="T37" fmla="*/ 0 h 445"/>
                <a:gd name="T38" fmla="*/ 171 w 194"/>
                <a:gd name="T39" fmla="*/ 58 h 445"/>
                <a:gd name="T40" fmla="*/ 184 w 194"/>
                <a:gd name="T41" fmla="*/ 120 h 445"/>
                <a:gd name="T42" fmla="*/ 192 w 194"/>
                <a:gd name="T43" fmla="*/ 188 h 445"/>
                <a:gd name="T44" fmla="*/ 194 w 194"/>
                <a:gd name="T45" fmla="*/ 262 h 445"/>
                <a:gd name="T46" fmla="*/ 194 w 194"/>
                <a:gd name="T47" fmla="*/ 285 h 445"/>
                <a:gd name="T48" fmla="*/ 192 w 194"/>
                <a:gd name="T49" fmla="*/ 307 h 445"/>
                <a:gd name="T50" fmla="*/ 190 w 194"/>
                <a:gd name="T51" fmla="*/ 330 h 445"/>
                <a:gd name="T52" fmla="*/ 188 w 194"/>
                <a:gd name="T53" fmla="*/ 35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445">
                  <a:moveTo>
                    <a:pt x="188" y="352"/>
                  </a:moveTo>
                  <a:lnTo>
                    <a:pt x="99" y="445"/>
                  </a:lnTo>
                  <a:lnTo>
                    <a:pt x="101" y="431"/>
                  </a:lnTo>
                  <a:lnTo>
                    <a:pt x="101" y="417"/>
                  </a:lnTo>
                  <a:lnTo>
                    <a:pt x="103" y="404"/>
                  </a:lnTo>
                  <a:lnTo>
                    <a:pt x="103" y="391"/>
                  </a:lnTo>
                  <a:lnTo>
                    <a:pt x="101" y="350"/>
                  </a:lnTo>
                  <a:lnTo>
                    <a:pt x="97" y="312"/>
                  </a:lnTo>
                  <a:lnTo>
                    <a:pt x="91" y="277"/>
                  </a:lnTo>
                  <a:lnTo>
                    <a:pt x="83" y="244"/>
                  </a:lnTo>
                  <a:lnTo>
                    <a:pt x="71" y="214"/>
                  </a:lnTo>
                  <a:lnTo>
                    <a:pt x="56" y="188"/>
                  </a:lnTo>
                  <a:lnTo>
                    <a:pt x="40" y="164"/>
                  </a:lnTo>
                  <a:lnTo>
                    <a:pt x="21" y="142"/>
                  </a:lnTo>
                  <a:lnTo>
                    <a:pt x="15" y="137"/>
                  </a:lnTo>
                  <a:lnTo>
                    <a:pt x="9" y="133"/>
                  </a:lnTo>
                  <a:lnTo>
                    <a:pt x="3" y="128"/>
                  </a:lnTo>
                  <a:lnTo>
                    <a:pt x="0" y="125"/>
                  </a:lnTo>
                  <a:lnTo>
                    <a:pt x="151" y="0"/>
                  </a:lnTo>
                  <a:lnTo>
                    <a:pt x="171" y="58"/>
                  </a:lnTo>
                  <a:lnTo>
                    <a:pt x="184" y="120"/>
                  </a:lnTo>
                  <a:lnTo>
                    <a:pt x="192" y="188"/>
                  </a:lnTo>
                  <a:lnTo>
                    <a:pt x="194" y="262"/>
                  </a:lnTo>
                  <a:lnTo>
                    <a:pt x="194" y="285"/>
                  </a:lnTo>
                  <a:lnTo>
                    <a:pt x="192" y="307"/>
                  </a:lnTo>
                  <a:lnTo>
                    <a:pt x="190" y="330"/>
                  </a:lnTo>
                  <a:lnTo>
                    <a:pt x="188" y="352"/>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5" name="Freeform 23">
              <a:extLst>
                <a:ext uri="{FF2B5EF4-FFF2-40B4-BE49-F238E27FC236}">
                  <a16:creationId xmlns:a16="http://schemas.microsoft.com/office/drawing/2014/main" id="{2BE2D22D-12DA-4478-A47C-8528BCCA3D17}"/>
                </a:ext>
              </a:extLst>
            </p:cNvPr>
            <p:cNvSpPr>
              <a:spLocks/>
            </p:cNvSpPr>
            <p:nvPr/>
          </p:nvSpPr>
          <p:spPr bwMode="auto">
            <a:xfrm>
              <a:off x="3146425" y="3367088"/>
              <a:ext cx="534987" cy="574675"/>
            </a:xfrm>
            <a:custGeom>
              <a:avLst/>
              <a:gdLst>
                <a:gd name="T0" fmla="*/ 269 w 337"/>
                <a:gd name="T1" fmla="*/ 130 h 362"/>
                <a:gd name="T2" fmla="*/ 0 w 337"/>
                <a:gd name="T3" fmla="*/ 362 h 362"/>
                <a:gd name="T4" fmla="*/ 65 w 337"/>
                <a:gd name="T5" fmla="*/ 170 h 362"/>
                <a:gd name="T6" fmla="*/ 244 w 337"/>
                <a:gd name="T7" fmla="*/ 23 h 362"/>
                <a:gd name="T8" fmla="*/ 337 w 337"/>
                <a:gd name="T9" fmla="*/ 0 h 362"/>
                <a:gd name="T10" fmla="*/ 269 w 337"/>
                <a:gd name="T11" fmla="*/ 130 h 362"/>
              </a:gdLst>
              <a:ahLst/>
              <a:cxnLst>
                <a:cxn ang="0">
                  <a:pos x="T0" y="T1"/>
                </a:cxn>
                <a:cxn ang="0">
                  <a:pos x="T2" y="T3"/>
                </a:cxn>
                <a:cxn ang="0">
                  <a:pos x="T4" y="T5"/>
                </a:cxn>
                <a:cxn ang="0">
                  <a:pos x="T6" y="T7"/>
                </a:cxn>
                <a:cxn ang="0">
                  <a:pos x="T8" y="T9"/>
                </a:cxn>
                <a:cxn ang="0">
                  <a:pos x="T10" y="T11"/>
                </a:cxn>
              </a:cxnLst>
              <a:rect l="0" t="0" r="r" b="b"/>
              <a:pathLst>
                <a:path w="337" h="362">
                  <a:moveTo>
                    <a:pt x="269" y="130"/>
                  </a:moveTo>
                  <a:lnTo>
                    <a:pt x="0" y="362"/>
                  </a:lnTo>
                  <a:lnTo>
                    <a:pt x="65" y="170"/>
                  </a:lnTo>
                  <a:lnTo>
                    <a:pt x="244" y="23"/>
                  </a:lnTo>
                  <a:lnTo>
                    <a:pt x="337" y="0"/>
                  </a:lnTo>
                  <a:lnTo>
                    <a:pt x="269" y="13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6" name="Freeform 24">
              <a:extLst>
                <a:ext uri="{FF2B5EF4-FFF2-40B4-BE49-F238E27FC236}">
                  <a16:creationId xmlns:a16="http://schemas.microsoft.com/office/drawing/2014/main" id="{352459E2-50C9-4688-8C0D-A25FFE4F2836}"/>
                </a:ext>
              </a:extLst>
            </p:cNvPr>
            <p:cNvSpPr>
              <a:spLocks/>
            </p:cNvSpPr>
            <p:nvPr/>
          </p:nvSpPr>
          <p:spPr bwMode="auto">
            <a:xfrm>
              <a:off x="2511425" y="4040188"/>
              <a:ext cx="323850" cy="346075"/>
            </a:xfrm>
            <a:custGeom>
              <a:avLst/>
              <a:gdLst>
                <a:gd name="T0" fmla="*/ 204 w 204"/>
                <a:gd name="T1" fmla="*/ 107 h 218"/>
                <a:gd name="T2" fmla="*/ 76 w 204"/>
                <a:gd name="T3" fmla="*/ 218 h 218"/>
                <a:gd name="T4" fmla="*/ 0 w 204"/>
                <a:gd name="T5" fmla="*/ 126 h 218"/>
                <a:gd name="T6" fmla="*/ 154 w 204"/>
                <a:gd name="T7" fmla="*/ 0 h 218"/>
                <a:gd name="T8" fmla="*/ 204 w 204"/>
                <a:gd name="T9" fmla="*/ 107 h 218"/>
              </a:gdLst>
              <a:ahLst/>
              <a:cxnLst>
                <a:cxn ang="0">
                  <a:pos x="T0" y="T1"/>
                </a:cxn>
                <a:cxn ang="0">
                  <a:pos x="T2" y="T3"/>
                </a:cxn>
                <a:cxn ang="0">
                  <a:pos x="T4" y="T5"/>
                </a:cxn>
                <a:cxn ang="0">
                  <a:pos x="T6" y="T7"/>
                </a:cxn>
                <a:cxn ang="0">
                  <a:pos x="T8" y="T9"/>
                </a:cxn>
              </a:cxnLst>
              <a:rect l="0" t="0" r="r" b="b"/>
              <a:pathLst>
                <a:path w="204" h="218">
                  <a:moveTo>
                    <a:pt x="204" y="107"/>
                  </a:moveTo>
                  <a:lnTo>
                    <a:pt x="76" y="218"/>
                  </a:lnTo>
                  <a:lnTo>
                    <a:pt x="0" y="126"/>
                  </a:lnTo>
                  <a:lnTo>
                    <a:pt x="154" y="0"/>
                  </a:lnTo>
                  <a:lnTo>
                    <a:pt x="204" y="107"/>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7" name="Freeform 25">
              <a:extLst>
                <a:ext uri="{FF2B5EF4-FFF2-40B4-BE49-F238E27FC236}">
                  <a16:creationId xmlns:a16="http://schemas.microsoft.com/office/drawing/2014/main" id="{2644BB41-D129-4261-8DE9-01B919ECEF28}"/>
                </a:ext>
              </a:extLst>
            </p:cNvPr>
            <p:cNvSpPr>
              <a:spLocks/>
            </p:cNvSpPr>
            <p:nvPr/>
          </p:nvSpPr>
          <p:spPr bwMode="auto">
            <a:xfrm>
              <a:off x="2733675" y="4017963"/>
              <a:ext cx="604837" cy="969962"/>
            </a:xfrm>
            <a:custGeom>
              <a:avLst/>
              <a:gdLst>
                <a:gd name="T0" fmla="*/ 192 w 381"/>
                <a:gd name="T1" fmla="*/ 523 h 611"/>
                <a:gd name="T2" fmla="*/ 89 w 381"/>
                <a:gd name="T3" fmla="*/ 611 h 611"/>
                <a:gd name="T4" fmla="*/ 87 w 381"/>
                <a:gd name="T5" fmla="*/ 600 h 611"/>
                <a:gd name="T6" fmla="*/ 86 w 381"/>
                <a:gd name="T7" fmla="*/ 587 h 611"/>
                <a:gd name="T8" fmla="*/ 84 w 381"/>
                <a:gd name="T9" fmla="*/ 575 h 611"/>
                <a:gd name="T10" fmla="*/ 82 w 381"/>
                <a:gd name="T11" fmla="*/ 561 h 611"/>
                <a:gd name="T12" fmla="*/ 78 w 381"/>
                <a:gd name="T13" fmla="*/ 533 h 611"/>
                <a:gd name="T14" fmla="*/ 72 w 381"/>
                <a:gd name="T15" fmla="*/ 505 h 611"/>
                <a:gd name="T16" fmla="*/ 68 w 381"/>
                <a:gd name="T17" fmla="*/ 478 h 611"/>
                <a:gd name="T18" fmla="*/ 62 w 381"/>
                <a:gd name="T19" fmla="*/ 450 h 611"/>
                <a:gd name="T20" fmla="*/ 52 w 381"/>
                <a:gd name="T21" fmla="*/ 413 h 611"/>
                <a:gd name="T22" fmla="*/ 43 w 381"/>
                <a:gd name="T23" fmla="*/ 381 h 611"/>
                <a:gd name="T24" fmla="*/ 31 w 381"/>
                <a:gd name="T25" fmla="*/ 355 h 611"/>
                <a:gd name="T26" fmla="*/ 17 w 381"/>
                <a:gd name="T27" fmla="*/ 335 h 611"/>
                <a:gd name="T28" fmla="*/ 0 w 381"/>
                <a:gd name="T29" fmla="*/ 312 h 611"/>
                <a:gd name="T30" fmla="*/ 113 w 381"/>
                <a:gd name="T31" fmla="*/ 220 h 611"/>
                <a:gd name="T32" fmla="*/ 119 w 381"/>
                <a:gd name="T33" fmla="*/ 233 h 611"/>
                <a:gd name="T34" fmla="*/ 146 w 381"/>
                <a:gd name="T35" fmla="*/ 294 h 611"/>
                <a:gd name="T36" fmla="*/ 194 w 381"/>
                <a:gd name="T37" fmla="*/ 154 h 611"/>
                <a:gd name="T38" fmla="*/ 381 w 381"/>
                <a:gd name="T39" fmla="*/ 0 h 611"/>
                <a:gd name="T40" fmla="*/ 247 w 381"/>
                <a:gd name="T41" fmla="*/ 251 h 611"/>
                <a:gd name="T42" fmla="*/ 235 w 381"/>
                <a:gd name="T43" fmla="*/ 278 h 611"/>
                <a:gd name="T44" fmla="*/ 225 w 381"/>
                <a:gd name="T45" fmla="*/ 312 h 611"/>
                <a:gd name="T46" fmla="*/ 216 w 381"/>
                <a:gd name="T47" fmla="*/ 350 h 611"/>
                <a:gd name="T48" fmla="*/ 208 w 381"/>
                <a:gd name="T49" fmla="*/ 394 h 611"/>
                <a:gd name="T50" fmla="*/ 204 w 381"/>
                <a:gd name="T51" fmla="*/ 425 h 611"/>
                <a:gd name="T52" fmla="*/ 200 w 381"/>
                <a:gd name="T53" fmla="*/ 456 h 611"/>
                <a:gd name="T54" fmla="*/ 196 w 381"/>
                <a:gd name="T55" fmla="*/ 489 h 611"/>
                <a:gd name="T56" fmla="*/ 192 w 381"/>
                <a:gd name="T57" fmla="*/ 52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11">
                  <a:moveTo>
                    <a:pt x="192" y="523"/>
                  </a:moveTo>
                  <a:lnTo>
                    <a:pt x="89" y="611"/>
                  </a:lnTo>
                  <a:lnTo>
                    <a:pt x="87" y="600"/>
                  </a:lnTo>
                  <a:lnTo>
                    <a:pt x="86" y="587"/>
                  </a:lnTo>
                  <a:lnTo>
                    <a:pt x="84" y="575"/>
                  </a:lnTo>
                  <a:lnTo>
                    <a:pt x="82" y="561"/>
                  </a:lnTo>
                  <a:lnTo>
                    <a:pt x="78" y="533"/>
                  </a:lnTo>
                  <a:lnTo>
                    <a:pt x="72" y="505"/>
                  </a:lnTo>
                  <a:lnTo>
                    <a:pt x="68" y="478"/>
                  </a:lnTo>
                  <a:lnTo>
                    <a:pt x="62" y="450"/>
                  </a:lnTo>
                  <a:lnTo>
                    <a:pt x="52" y="413"/>
                  </a:lnTo>
                  <a:lnTo>
                    <a:pt x="43" y="381"/>
                  </a:lnTo>
                  <a:lnTo>
                    <a:pt x="31" y="355"/>
                  </a:lnTo>
                  <a:lnTo>
                    <a:pt x="17" y="335"/>
                  </a:lnTo>
                  <a:lnTo>
                    <a:pt x="0" y="312"/>
                  </a:lnTo>
                  <a:lnTo>
                    <a:pt x="113" y="220"/>
                  </a:lnTo>
                  <a:lnTo>
                    <a:pt x="119" y="233"/>
                  </a:lnTo>
                  <a:lnTo>
                    <a:pt x="146" y="294"/>
                  </a:lnTo>
                  <a:lnTo>
                    <a:pt x="194" y="154"/>
                  </a:lnTo>
                  <a:lnTo>
                    <a:pt x="381" y="0"/>
                  </a:lnTo>
                  <a:lnTo>
                    <a:pt x="247" y="251"/>
                  </a:lnTo>
                  <a:lnTo>
                    <a:pt x="235" y="278"/>
                  </a:lnTo>
                  <a:lnTo>
                    <a:pt x="225" y="312"/>
                  </a:lnTo>
                  <a:lnTo>
                    <a:pt x="216" y="350"/>
                  </a:lnTo>
                  <a:lnTo>
                    <a:pt x="208" y="394"/>
                  </a:lnTo>
                  <a:lnTo>
                    <a:pt x="204" y="425"/>
                  </a:lnTo>
                  <a:lnTo>
                    <a:pt x="200" y="456"/>
                  </a:lnTo>
                  <a:lnTo>
                    <a:pt x="196" y="489"/>
                  </a:lnTo>
                  <a:lnTo>
                    <a:pt x="192" y="523"/>
                  </a:lnTo>
                  <a:close/>
                </a:path>
              </a:pathLst>
            </a:custGeom>
            <a:solidFill>
              <a:srgbClr val="5E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8" name="Freeform 26">
              <a:extLst>
                <a:ext uri="{FF2B5EF4-FFF2-40B4-BE49-F238E27FC236}">
                  <a16:creationId xmlns:a16="http://schemas.microsoft.com/office/drawing/2014/main" id="{BF7EE44D-5F70-47FB-97F0-8340A3EBC528}"/>
                </a:ext>
              </a:extLst>
            </p:cNvPr>
            <p:cNvSpPr>
              <a:spLocks/>
            </p:cNvSpPr>
            <p:nvPr/>
          </p:nvSpPr>
          <p:spPr bwMode="auto">
            <a:xfrm>
              <a:off x="3070225" y="3806825"/>
              <a:ext cx="379412" cy="368300"/>
            </a:xfrm>
            <a:custGeom>
              <a:avLst/>
              <a:gdLst>
                <a:gd name="T0" fmla="*/ 204 w 239"/>
                <a:gd name="T1" fmla="*/ 65 h 232"/>
                <a:gd name="T2" fmla="*/ 0 w 239"/>
                <a:gd name="T3" fmla="*/ 232 h 232"/>
                <a:gd name="T4" fmla="*/ 15 w 239"/>
                <a:gd name="T5" fmla="*/ 183 h 232"/>
                <a:gd name="T6" fmla="*/ 239 w 239"/>
                <a:gd name="T7" fmla="*/ 0 h 232"/>
                <a:gd name="T8" fmla="*/ 204 w 239"/>
                <a:gd name="T9" fmla="*/ 65 h 232"/>
              </a:gdLst>
              <a:ahLst/>
              <a:cxnLst>
                <a:cxn ang="0">
                  <a:pos x="T0" y="T1"/>
                </a:cxn>
                <a:cxn ang="0">
                  <a:pos x="T2" y="T3"/>
                </a:cxn>
                <a:cxn ang="0">
                  <a:pos x="T4" y="T5"/>
                </a:cxn>
                <a:cxn ang="0">
                  <a:pos x="T6" y="T7"/>
                </a:cxn>
                <a:cxn ang="0">
                  <a:pos x="T8" y="T9"/>
                </a:cxn>
              </a:cxnLst>
              <a:rect l="0" t="0" r="r" b="b"/>
              <a:pathLst>
                <a:path w="239" h="232">
                  <a:moveTo>
                    <a:pt x="204" y="65"/>
                  </a:moveTo>
                  <a:lnTo>
                    <a:pt x="0" y="232"/>
                  </a:lnTo>
                  <a:lnTo>
                    <a:pt x="15" y="183"/>
                  </a:lnTo>
                  <a:lnTo>
                    <a:pt x="239" y="0"/>
                  </a:lnTo>
                  <a:lnTo>
                    <a:pt x="204" y="65"/>
                  </a:lnTo>
                  <a:close/>
                </a:path>
              </a:pathLst>
            </a:custGeom>
            <a:solidFill>
              <a:srgbClr val="5E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29" name="Freeform 27">
              <a:extLst>
                <a:ext uri="{FF2B5EF4-FFF2-40B4-BE49-F238E27FC236}">
                  <a16:creationId xmlns:a16="http://schemas.microsoft.com/office/drawing/2014/main" id="{9CC2864D-160D-4225-A8BC-801837EB9401}"/>
                </a:ext>
              </a:extLst>
            </p:cNvPr>
            <p:cNvSpPr>
              <a:spLocks/>
            </p:cNvSpPr>
            <p:nvPr/>
          </p:nvSpPr>
          <p:spPr bwMode="auto">
            <a:xfrm>
              <a:off x="2674938" y="4281488"/>
              <a:ext cx="215900" cy="193675"/>
            </a:xfrm>
            <a:custGeom>
              <a:avLst/>
              <a:gdLst>
                <a:gd name="T0" fmla="*/ 136 w 136"/>
                <a:gd name="T1" fmla="*/ 25 h 122"/>
                <a:gd name="T2" fmla="*/ 18 w 136"/>
                <a:gd name="T3" fmla="*/ 122 h 122"/>
                <a:gd name="T4" fmla="*/ 0 w 136"/>
                <a:gd name="T5" fmla="*/ 101 h 122"/>
                <a:gd name="T6" fmla="*/ 123 w 136"/>
                <a:gd name="T7" fmla="*/ 0 h 122"/>
                <a:gd name="T8" fmla="*/ 136 w 136"/>
                <a:gd name="T9" fmla="*/ 25 h 122"/>
              </a:gdLst>
              <a:ahLst/>
              <a:cxnLst>
                <a:cxn ang="0">
                  <a:pos x="T0" y="T1"/>
                </a:cxn>
                <a:cxn ang="0">
                  <a:pos x="T2" y="T3"/>
                </a:cxn>
                <a:cxn ang="0">
                  <a:pos x="T4" y="T5"/>
                </a:cxn>
                <a:cxn ang="0">
                  <a:pos x="T6" y="T7"/>
                </a:cxn>
                <a:cxn ang="0">
                  <a:pos x="T8" y="T9"/>
                </a:cxn>
              </a:cxnLst>
              <a:rect l="0" t="0" r="r" b="b"/>
              <a:pathLst>
                <a:path w="136" h="122">
                  <a:moveTo>
                    <a:pt x="136" y="25"/>
                  </a:moveTo>
                  <a:lnTo>
                    <a:pt x="18" y="122"/>
                  </a:lnTo>
                  <a:lnTo>
                    <a:pt x="0" y="101"/>
                  </a:lnTo>
                  <a:lnTo>
                    <a:pt x="123" y="0"/>
                  </a:lnTo>
                  <a:lnTo>
                    <a:pt x="136" y="25"/>
                  </a:lnTo>
                  <a:close/>
                </a:path>
              </a:pathLst>
            </a:custGeom>
            <a:solidFill>
              <a:srgbClr val="5E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0" name="Freeform 28">
              <a:extLst>
                <a:ext uri="{FF2B5EF4-FFF2-40B4-BE49-F238E27FC236}">
                  <a16:creationId xmlns:a16="http://schemas.microsoft.com/office/drawing/2014/main" id="{D9433BA5-0395-4CE2-9F1A-7FEFE3570950}"/>
                </a:ext>
              </a:extLst>
            </p:cNvPr>
            <p:cNvSpPr>
              <a:spLocks/>
            </p:cNvSpPr>
            <p:nvPr/>
          </p:nvSpPr>
          <p:spPr bwMode="auto">
            <a:xfrm>
              <a:off x="2017713" y="3824288"/>
              <a:ext cx="471487" cy="455612"/>
            </a:xfrm>
            <a:custGeom>
              <a:avLst/>
              <a:gdLst>
                <a:gd name="T0" fmla="*/ 0 w 297"/>
                <a:gd name="T1" fmla="*/ 0 h 287"/>
                <a:gd name="T2" fmla="*/ 93 w 297"/>
                <a:gd name="T3" fmla="*/ 32 h 287"/>
                <a:gd name="T4" fmla="*/ 297 w 297"/>
                <a:gd name="T5" fmla="*/ 287 h 287"/>
                <a:gd name="T6" fmla="*/ 177 w 297"/>
                <a:gd name="T7" fmla="*/ 221 h 287"/>
                <a:gd name="T8" fmla="*/ 0 w 297"/>
                <a:gd name="T9" fmla="*/ 0 h 287"/>
              </a:gdLst>
              <a:ahLst/>
              <a:cxnLst>
                <a:cxn ang="0">
                  <a:pos x="T0" y="T1"/>
                </a:cxn>
                <a:cxn ang="0">
                  <a:pos x="T2" y="T3"/>
                </a:cxn>
                <a:cxn ang="0">
                  <a:pos x="T4" y="T5"/>
                </a:cxn>
                <a:cxn ang="0">
                  <a:pos x="T6" y="T7"/>
                </a:cxn>
                <a:cxn ang="0">
                  <a:pos x="T8" y="T9"/>
                </a:cxn>
              </a:cxnLst>
              <a:rect l="0" t="0" r="r" b="b"/>
              <a:pathLst>
                <a:path w="297" h="287">
                  <a:moveTo>
                    <a:pt x="0" y="0"/>
                  </a:moveTo>
                  <a:lnTo>
                    <a:pt x="93" y="32"/>
                  </a:lnTo>
                  <a:lnTo>
                    <a:pt x="297" y="287"/>
                  </a:lnTo>
                  <a:lnTo>
                    <a:pt x="177" y="221"/>
                  </a:lnTo>
                  <a:lnTo>
                    <a:pt x="0" y="0"/>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1" name="Freeform 29">
              <a:extLst>
                <a:ext uri="{FF2B5EF4-FFF2-40B4-BE49-F238E27FC236}">
                  <a16:creationId xmlns:a16="http://schemas.microsoft.com/office/drawing/2014/main" id="{41E5D5F7-4A3B-492E-BDFB-148CB254BE07}"/>
                </a:ext>
              </a:extLst>
            </p:cNvPr>
            <p:cNvSpPr>
              <a:spLocks/>
            </p:cNvSpPr>
            <p:nvPr/>
          </p:nvSpPr>
          <p:spPr bwMode="auto">
            <a:xfrm>
              <a:off x="2481263" y="4400550"/>
              <a:ext cx="274637" cy="285750"/>
            </a:xfrm>
            <a:custGeom>
              <a:avLst/>
              <a:gdLst>
                <a:gd name="T0" fmla="*/ 0 w 173"/>
                <a:gd name="T1" fmla="*/ 0 h 180"/>
                <a:gd name="T2" fmla="*/ 93 w 173"/>
                <a:gd name="T3" fmla="*/ 32 h 180"/>
                <a:gd name="T4" fmla="*/ 132 w 173"/>
                <a:gd name="T5" fmla="*/ 82 h 180"/>
                <a:gd name="T6" fmla="*/ 143 w 173"/>
                <a:gd name="T7" fmla="*/ 99 h 180"/>
                <a:gd name="T8" fmla="*/ 155 w 173"/>
                <a:gd name="T9" fmla="*/ 121 h 180"/>
                <a:gd name="T10" fmla="*/ 163 w 173"/>
                <a:gd name="T11" fmla="*/ 148 h 180"/>
                <a:gd name="T12" fmla="*/ 173 w 173"/>
                <a:gd name="T13" fmla="*/ 180 h 180"/>
                <a:gd name="T14" fmla="*/ 73 w 173"/>
                <a:gd name="T15" fmla="*/ 137 h 180"/>
                <a:gd name="T16" fmla="*/ 64 w 173"/>
                <a:gd name="T17" fmla="*/ 107 h 180"/>
                <a:gd name="T18" fmla="*/ 56 w 173"/>
                <a:gd name="T19" fmla="*/ 82 h 180"/>
                <a:gd name="T20" fmla="*/ 46 w 173"/>
                <a:gd name="T21" fmla="*/ 60 h 180"/>
                <a:gd name="T22" fmla="*/ 35 w 173"/>
                <a:gd name="T23" fmla="*/ 42 h 180"/>
                <a:gd name="T24" fmla="*/ 0 w 173"/>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80">
                  <a:moveTo>
                    <a:pt x="0" y="0"/>
                  </a:moveTo>
                  <a:lnTo>
                    <a:pt x="93" y="32"/>
                  </a:lnTo>
                  <a:lnTo>
                    <a:pt x="132" y="82"/>
                  </a:lnTo>
                  <a:lnTo>
                    <a:pt x="143" y="99"/>
                  </a:lnTo>
                  <a:lnTo>
                    <a:pt x="155" y="121"/>
                  </a:lnTo>
                  <a:lnTo>
                    <a:pt x="163" y="148"/>
                  </a:lnTo>
                  <a:lnTo>
                    <a:pt x="173" y="180"/>
                  </a:lnTo>
                  <a:lnTo>
                    <a:pt x="73" y="137"/>
                  </a:lnTo>
                  <a:lnTo>
                    <a:pt x="64" y="107"/>
                  </a:lnTo>
                  <a:lnTo>
                    <a:pt x="56" y="82"/>
                  </a:lnTo>
                  <a:lnTo>
                    <a:pt x="46" y="60"/>
                  </a:lnTo>
                  <a:lnTo>
                    <a:pt x="35" y="42"/>
                  </a:lnTo>
                  <a:lnTo>
                    <a:pt x="0" y="0"/>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2" name="Freeform 30">
              <a:extLst>
                <a:ext uri="{FF2B5EF4-FFF2-40B4-BE49-F238E27FC236}">
                  <a16:creationId xmlns:a16="http://schemas.microsoft.com/office/drawing/2014/main" id="{1485E813-571A-4F67-B415-3D6BEC821B7B}"/>
                </a:ext>
              </a:extLst>
            </p:cNvPr>
            <p:cNvSpPr>
              <a:spLocks/>
            </p:cNvSpPr>
            <p:nvPr/>
          </p:nvSpPr>
          <p:spPr bwMode="auto">
            <a:xfrm>
              <a:off x="2613025" y="4686300"/>
              <a:ext cx="185737" cy="252412"/>
            </a:xfrm>
            <a:custGeom>
              <a:avLst/>
              <a:gdLst>
                <a:gd name="T0" fmla="*/ 0 w 117"/>
                <a:gd name="T1" fmla="*/ 0 h 159"/>
                <a:gd name="T2" fmla="*/ 97 w 117"/>
                <a:gd name="T3" fmla="*/ 34 h 159"/>
                <a:gd name="T4" fmla="*/ 101 w 117"/>
                <a:gd name="T5" fmla="*/ 58 h 159"/>
                <a:gd name="T6" fmla="*/ 105 w 117"/>
                <a:gd name="T7" fmla="*/ 81 h 159"/>
                <a:gd name="T8" fmla="*/ 109 w 117"/>
                <a:gd name="T9" fmla="*/ 104 h 159"/>
                <a:gd name="T10" fmla="*/ 113 w 117"/>
                <a:gd name="T11" fmla="*/ 127 h 159"/>
                <a:gd name="T12" fmla="*/ 115 w 117"/>
                <a:gd name="T13" fmla="*/ 136 h 159"/>
                <a:gd name="T14" fmla="*/ 115 w 117"/>
                <a:gd name="T15" fmla="*/ 144 h 159"/>
                <a:gd name="T16" fmla="*/ 117 w 117"/>
                <a:gd name="T17" fmla="*/ 151 h 159"/>
                <a:gd name="T18" fmla="*/ 117 w 117"/>
                <a:gd name="T19" fmla="*/ 159 h 159"/>
                <a:gd name="T20" fmla="*/ 18 w 117"/>
                <a:gd name="T21" fmla="*/ 116 h 159"/>
                <a:gd name="T22" fmla="*/ 18 w 117"/>
                <a:gd name="T23" fmla="*/ 110 h 159"/>
                <a:gd name="T24" fmla="*/ 16 w 117"/>
                <a:gd name="T25" fmla="*/ 102 h 159"/>
                <a:gd name="T26" fmla="*/ 16 w 117"/>
                <a:gd name="T27" fmla="*/ 96 h 159"/>
                <a:gd name="T28" fmla="*/ 14 w 117"/>
                <a:gd name="T29" fmla="*/ 89 h 159"/>
                <a:gd name="T30" fmla="*/ 10 w 117"/>
                <a:gd name="T31" fmla="*/ 67 h 159"/>
                <a:gd name="T32" fmla="*/ 8 w 117"/>
                <a:gd name="T33" fmla="*/ 44 h 159"/>
                <a:gd name="T34" fmla="*/ 4 w 117"/>
                <a:gd name="T35" fmla="*/ 23 h 159"/>
                <a:gd name="T36" fmla="*/ 0 w 11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59">
                  <a:moveTo>
                    <a:pt x="0" y="0"/>
                  </a:moveTo>
                  <a:lnTo>
                    <a:pt x="97" y="34"/>
                  </a:lnTo>
                  <a:lnTo>
                    <a:pt x="101" y="58"/>
                  </a:lnTo>
                  <a:lnTo>
                    <a:pt x="105" y="81"/>
                  </a:lnTo>
                  <a:lnTo>
                    <a:pt x="109" y="104"/>
                  </a:lnTo>
                  <a:lnTo>
                    <a:pt x="113" y="127"/>
                  </a:lnTo>
                  <a:lnTo>
                    <a:pt x="115" y="136"/>
                  </a:lnTo>
                  <a:lnTo>
                    <a:pt x="115" y="144"/>
                  </a:lnTo>
                  <a:lnTo>
                    <a:pt x="117" y="151"/>
                  </a:lnTo>
                  <a:lnTo>
                    <a:pt x="117" y="159"/>
                  </a:lnTo>
                  <a:lnTo>
                    <a:pt x="18" y="116"/>
                  </a:lnTo>
                  <a:lnTo>
                    <a:pt x="18" y="110"/>
                  </a:lnTo>
                  <a:lnTo>
                    <a:pt x="16" y="102"/>
                  </a:lnTo>
                  <a:lnTo>
                    <a:pt x="16" y="96"/>
                  </a:lnTo>
                  <a:lnTo>
                    <a:pt x="14" y="89"/>
                  </a:lnTo>
                  <a:lnTo>
                    <a:pt x="10" y="67"/>
                  </a:lnTo>
                  <a:lnTo>
                    <a:pt x="8" y="44"/>
                  </a:lnTo>
                  <a:lnTo>
                    <a:pt x="4" y="23"/>
                  </a:lnTo>
                  <a:lnTo>
                    <a:pt x="0"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3" name="Freeform 31">
              <a:extLst>
                <a:ext uri="{FF2B5EF4-FFF2-40B4-BE49-F238E27FC236}">
                  <a16:creationId xmlns:a16="http://schemas.microsoft.com/office/drawing/2014/main" id="{058EDA7D-1F97-4A53-BE61-D09DB0C42676}"/>
                </a:ext>
              </a:extLst>
            </p:cNvPr>
            <p:cNvSpPr>
              <a:spLocks/>
            </p:cNvSpPr>
            <p:nvPr/>
          </p:nvSpPr>
          <p:spPr bwMode="auto">
            <a:xfrm>
              <a:off x="2652713" y="4940300"/>
              <a:ext cx="166687" cy="106362"/>
            </a:xfrm>
            <a:custGeom>
              <a:avLst/>
              <a:gdLst>
                <a:gd name="T0" fmla="*/ 0 w 105"/>
                <a:gd name="T1" fmla="*/ 0 h 67"/>
                <a:gd name="T2" fmla="*/ 98 w 105"/>
                <a:gd name="T3" fmla="*/ 34 h 67"/>
                <a:gd name="T4" fmla="*/ 100 w 105"/>
                <a:gd name="T5" fmla="*/ 43 h 67"/>
                <a:gd name="T6" fmla="*/ 102 w 105"/>
                <a:gd name="T7" fmla="*/ 50 h 67"/>
                <a:gd name="T8" fmla="*/ 103 w 105"/>
                <a:gd name="T9" fmla="*/ 59 h 67"/>
                <a:gd name="T10" fmla="*/ 105 w 105"/>
                <a:gd name="T11" fmla="*/ 67 h 67"/>
                <a:gd name="T12" fmla="*/ 6 w 105"/>
                <a:gd name="T13" fmla="*/ 29 h 67"/>
                <a:gd name="T14" fmla="*/ 4 w 105"/>
                <a:gd name="T15" fmla="*/ 23 h 67"/>
                <a:gd name="T16" fmla="*/ 4 w 105"/>
                <a:gd name="T17" fmla="*/ 15 h 67"/>
                <a:gd name="T18" fmla="*/ 2 w 105"/>
                <a:gd name="T19" fmla="*/ 8 h 67"/>
                <a:gd name="T20" fmla="*/ 0 w 105"/>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67">
                  <a:moveTo>
                    <a:pt x="0" y="0"/>
                  </a:moveTo>
                  <a:lnTo>
                    <a:pt x="98" y="34"/>
                  </a:lnTo>
                  <a:lnTo>
                    <a:pt x="100" y="43"/>
                  </a:lnTo>
                  <a:lnTo>
                    <a:pt x="102" y="50"/>
                  </a:lnTo>
                  <a:lnTo>
                    <a:pt x="103" y="59"/>
                  </a:lnTo>
                  <a:lnTo>
                    <a:pt x="105" y="67"/>
                  </a:lnTo>
                  <a:lnTo>
                    <a:pt x="6" y="29"/>
                  </a:lnTo>
                  <a:lnTo>
                    <a:pt x="4" y="23"/>
                  </a:lnTo>
                  <a:lnTo>
                    <a:pt x="4" y="15"/>
                  </a:lnTo>
                  <a:lnTo>
                    <a:pt x="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4" name="Freeform 32">
              <a:extLst>
                <a:ext uri="{FF2B5EF4-FFF2-40B4-BE49-F238E27FC236}">
                  <a16:creationId xmlns:a16="http://schemas.microsoft.com/office/drawing/2014/main" id="{5FE3D7D9-959A-44CB-ABEF-DD3C3164769E}"/>
                </a:ext>
              </a:extLst>
            </p:cNvPr>
            <p:cNvSpPr>
              <a:spLocks/>
            </p:cNvSpPr>
            <p:nvPr/>
          </p:nvSpPr>
          <p:spPr bwMode="auto">
            <a:xfrm>
              <a:off x="2828925" y="4049713"/>
              <a:ext cx="182562" cy="198437"/>
            </a:xfrm>
            <a:custGeom>
              <a:avLst/>
              <a:gdLst>
                <a:gd name="T0" fmla="*/ 18 w 115"/>
                <a:gd name="T1" fmla="*/ 0 h 125"/>
                <a:gd name="T2" fmla="*/ 115 w 115"/>
                <a:gd name="T3" fmla="*/ 45 h 125"/>
                <a:gd name="T4" fmla="*/ 88 w 115"/>
                <a:gd name="T5" fmla="*/ 125 h 125"/>
                <a:gd name="T6" fmla="*/ 0 w 115"/>
                <a:gd name="T7" fmla="*/ 53 h 125"/>
                <a:gd name="T8" fmla="*/ 18 w 115"/>
                <a:gd name="T9" fmla="*/ 0 h 125"/>
              </a:gdLst>
              <a:ahLst/>
              <a:cxnLst>
                <a:cxn ang="0">
                  <a:pos x="T0" y="T1"/>
                </a:cxn>
                <a:cxn ang="0">
                  <a:pos x="T2" y="T3"/>
                </a:cxn>
                <a:cxn ang="0">
                  <a:pos x="T4" y="T5"/>
                </a:cxn>
                <a:cxn ang="0">
                  <a:pos x="T6" y="T7"/>
                </a:cxn>
                <a:cxn ang="0">
                  <a:pos x="T8" y="T9"/>
                </a:cxn>
              </a:cxnLst>
              <a:rect l="0" t="0" r="r" b="b"/>
              <a:pathLst>
                <a:path w="115" h="125">
                  <a:moveTo>
                    <a:pt x="18" y="0"/>
                  </a:moveTo>
                  <a:lnTo>
                    <a:pt x="115" y="45"/>
                  </a:lnTo>
                  <a:lnTo>
                    <a:pt x="88" y="125"/>
                  </a:lnTo>
                  <a:lnTo>
                    <a:pt x="0" y="53"/>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5" name="Freeform 33">
              <a:extLst>
                <a:ext uri="{FF2B5EF4-FFF2-40B4-BE49-F238E27FC236}">
                  <a16:creationId xmlns:a16="http://schemas.microsoft.com/office/drawing/2014/main" id="{D16478BB-EB53-42A2-8979-7293189D830E}"/>
                </a:ext>
              </a:extLst>
            </p:cNvPr>
            <p:cNvSpPr>
              <a:spLocks/>
            </p:cNvSpPr>
            <p:nvPr/>
          </p:nvSpPr>
          <p:spPr bwMode="auto">
            <a:xfrm>
              <a:off x="2887663" y="3813175"/>
              <a:ext cx="206375" cy="206375"/>
            </a:xfrm>
            <a:custGeom>
              <a:avLst/>
              <a:gdLst>
                <a:gd name="T0" fmla="*/ 31 w 130"/>
                <a:gd name="T1" fmla="*/ 0 h 130"/>
                <a:gd name="T2" fmla="*/ 130 w 130"/>
                <a:gd name="T3" fmla="*/ 34 h 130"/>
                <a:gd name="T4" fmla="*/ 99 w 130"/>
                <a:gd name="T5" fmla="*/ 130 h 130"/>
                <a:gd name="T6" fmla="*/ 0 w 130"/>
                <a:gd name="T7" fmla="*/ 88 h 130"/>
                <a:gd name="T8" fmla="*/ 31 w 130"/>
                <a:gd name="T9" fmla="*/ 0 h 130"/>
              </a:gdLst>
              <a:ahLst/>
              <a:cxnLst>
                <a:cxn ang="0">
                  <a:pos x="T0" y="T1"/>
                </a:cxn>
                <a:cxn ang="0">
                  <a:pos x="T2" y="T3"/>
                </a:cxn>
                <a:cxn ang="0">
                  <a:pos x="T4" y="T5"/>
                </a:cxn>
                <a:cxn ang="0">
                  <a:pos x="T6" y="T7"/>
                </a:cxn>
                <a:cxn ang="0">
                  <a:pos x="T8" y="T9"/>
                </a:cxn>
              </a:cxnLst>
              <a:rect l="0" t="0" r="r" b="b"/>
              <a:pathLst>
                <a:path w="130" h="130">
                  <a:moveTo>
                    <a:pt x="31" y="0"/>
                  </a:moveTo>
                  <a:lnTo>
                    <a:pt x="130" y="34"/>
                  </a:lnTo>
                  <a:lnTo>
                    <a:pt x="99" y="130"/>
                  </a:lnTo>
                  <a:lnTo>
                    <a:pt x="0" y="88"/>
                  </a:lnTo>
                  <a:lnTo>
                    <a:pt x="31" y="0"/>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6" name="Freeform 34">
              <a:extLst>
                <a:ext uri="{FF2B5EF4-FFF2-40B4-BE49-F238E27FC236}">
                  <a16:creationId xmlns:a16="http://schemas.microsoft.com/office/drawing/2014/main" id="{B751B47E-C3E3-4706-B49E-17A045D088ED}"/>
                </a:ext>
              </a:extLst>
            </p:cNvPr>
            <p:cNvSpPr>
              <a:spLocks/>
            </p:cNvSpPr>
            <p:nvPr/>
          </p:nvSpPr>
          <p:spPr bwMode="auto">
            <a:xfrm>
              <a:off x="2955925" y="3376613"/>
              <a:ext cx="209550" cy="438150"/>
            </a:xfrm>
            <a:custGeom>
              <a:avLst/>
              <a:gdLst>
                <a:gd name="T0" fmla="*/ 78 w 132"/>
                <a:gd name="T1" fmla="*/ 0 h 276"/>
                <a:gd name="T2" fmla="*/ 95 w 132"/>
                <a:gd name="T3" fmla="*/ 28 h 276"/>
                <a:gd name="T4" fmla="*/ 105 w 132"/>
                <a:gd name="T5" fmla="*/ 56 h 276"/>
                <a:gd name="T6" fmla="*/ 109 w 132"/>
                <a:gd name="T7" fmla="*/ 84 h 276"/>
                <a:gd name="T8" fmla="*/ 109 w 132"/>
                <a:gd name="T9" fmla="*/ 109 h 276"/>
                <a:gd name="T10" fmla="*/ 107 w 132"/>
                <a:gd name="T11" fmla="*/ 133 h 276"/>
                <a:gd name="T12" fmla="*/ 109 w 132"/>
                <a:gd name="T13" fmla="*/ 152 h 276"/>
                <a:gd name="T14" fmla="*/ 117 w 132"/>
                <a:gd name="T15" fmla="*/ 166 h 276"/>
                <a:gd name="T16" fmla="*/ 132 w 132"/>
                <a:gd name="T17" fmla="*/ 173 h 276"/>
                <a:gd name="T18" fmla="*/ 99 w 132"/>
                <a:gd name="T19" fmla="*/ 276 h 276"/>
                <a:gd name="T20" fmla="*/ 0 w 132"/>
                <a:gd name="T21" fmla="*/ 235 h 276"/>
                <a:gd name="T22" fmla="*/ 78 w 132"/>
                <a:gd name="T2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76">
                  <a:moveTo>
                    <a:pt x="78" y="0"/>
                  </a:moveTo>
                  <a:lnTo>
                    <a:pt x="95" y="28"/>
                  </a:lnTo>
                  <a:lnTo>
                    <a:pt x="105" y="56"/>
                  </a:lnTo>
                  <a:lnTo>
                    <a:pt x="109" y="84"/>
                  </a:lnTo>
                  <a:lnTo>
                    <a:pt x="109" y="109"/>
                  </a:lnTo>
                  <a:lnTo>
                    <a:pt x="107" y="133"/>
                  </a:lnTo>
                  <a:lnTo>
                    <a:pt x="109" y="152"/>
                  </a:lnTo>
                  <a:lnTo>
                    <a:pt x="117" y="166"/>
                  </a:lnTo>
                  <a:lnTo>
                    <a:pt x="132" y="173"/>
                  </a:lnTo>
                  <a:lnTo>
                    <a:pt x="99" y="276"/>
                  </a:lnTo>
                  <a:lnTo>
                    <a:pt x="0" y="235"/>
                  </a:lnTo>
                  <a:lnTo>
                    <a:pt x="78" y="0"/>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7" name="Freeform 35">
              <a:extLst>
                <a:ext uri="{FF2B5EF4-FFF2-40B4-BE49-F238E27FC236}">
                  <a16:creationId xmlns:a16="http://schemas.microsoft.com/office/drawing/2014/main" id="{C0F7778E-50F0-446F-9E79-314FC48FCE60}"/>
                </a:ext>
              </a:extLst>
            </p:cNvPr>
            <p:cNvSpPr>
              <a:spLocks/>
            </p:cNvSpPr>
            <p:nvPr/>
          </p:nvSpPr>
          <p:spPr bwMode="auto">
            <a:xfrm>
              <a:off x="3471863" y="3097213"/>
              <a:ext cx="1116012" cy="1766887"/>
            </a:xfrm>
            <a:custGeom>
              <a:avLst/>
              <a:gdLst>
                <a:gd name="T0" fmla="*/ 177 w 703"/>
                <a:gd name="T1" fmla="*/ 1056 h 1113"/>
                <a:gd name="T2" fmla="*/ 151 w 703"/>
                <a:gd name="T3" fmla="*/ 1041 h 1113"/>
                <a:gd name="T4" fmla="*/ 130 w 703"/>
                <a:gd name="T5" fmla="*/ 1021 h 1113"/>
                <a:gd name="T6" fmla="*/ 107 w 703"/>
                <a:gd name="T7" fmla="*/ 1000 h 1113"/>
                <a:gd name="T8" fmla="*/ 74 w 703"/>
                <a:gd name="T9" fmla="*/ 955 h 1113"/>
                <a:gd name="T10" fmla="*/ 37 w 703"/>
                <a:gd name="T11" fmla="*/ 885 h 1113"/>
                <a:gd name="T12" fmla="*/ 13 w 703"/>
                <a:gd name="T13" fmla="*/ 805 h 1113"/>
                <a:gd name="T14" fmla="*/ 2 w 703"/>
                <a:gd name="T15" fmla="*/ 716 h 1113"/>
                <a:gd name="T16" fmla="*/ 2 w 703"/>
                <a:gd name="T17" fmla="*/ 619 h 1113"/>
                <a:gd name="T18" fmla="*/ 15 w 703"/>
                <a:gd name="T19" fmla="*/ 522 h 1113"/>
                <a:gd name="T20" fmla="*/ 42 w 703"/>
                <a:gd name="T21" fmla="*/ 425 h 1113"/>
                <a:gd name="T22" fmla="*/ 85 w 703"/>
                <a:gd name="T23" fmla="*/ 328 h 1113"/>
                <a:gd name="T24" fmla="*/ 130 w 703"/>
                <a:gd name="T25" fmla="*/ 252 h 1113"/>
                <a:gd name="T26" fmla="*/ 165 w 703"/>
                <a:gd name="T27" fmla="*/ 203 h 1113"/>
                <a:gd name="T28" fmla="*/ 200 w 703"/>
                <a:gd name="T29" fmla="*/ 159 h 1113"/>
                <a:gd name="T30" fmla="*/ 239 w 703"/>
                <a:gd name="T31" fmla="*/ 121 h 1113"/>
                <a:gd name="T32" fmla="*/ 278 w 703"/>
                <a:gd name="T33" fmla="*/ 88 h 1113"/>
                <a:gd name="T34" fmla="*/ 320 w 703"/>
                <a:gd name="T35" fmla="*/ 60 h 1113"/>
                <a:gd name="T36" fmla="*/ 367 w 703"/>
                <a:gd name="T37" fmla="*/ 38 h 1113"/>
                <a:gd name="T38" fmla="*/ 416 w 703"/>
                <a:gd name="T39" fmla="*/ 21 h 1113"/>
                <a:gd name="T40" fmla="*/ 458 w 703"/>
                <a:gd name="T41" fmla="*/ 10 h 1113"/>
                <a:gd name="T42" fmla="*/ 493 w 703"/>
                <a:gd name="T43" fmla="*/ 4 h 1113"/>
                <a:gd name="T44" fmla="*/ 528 w 703"/>
                <a:gd name="T45" fmla="*/ 1 h 1113"/>
                <a:gd name="T46" fmla="*/ 560 w 703"/>
                <a:gd name="T47" fmla="*/ 1 h 1113"/>
                <a:gd name="T48" fmla="*/ 703 w 703"/>
                <a:gd name="T49" fmla="*/ 33 h 1113"/>
                <a:gd name="T50" fmla="*/ 670 w 703"/>
                <a:gd name="T51" fmla="*/ 29 h 1113"/>
                <a:gd name="T52" fmla="*/ 633 w 703"/>
                <a:gd name="T53" fmla="*/ 30 h 1113"/>
                <a:gd name="T54" fmla="*/ 596 w 703"/>
                <a:gd name="T55" fmla="*/ 34 h 1113"/>
                <a:gd name="T56" fmla="*/ 556 w 703"/>
                <a:gd name="T57" fmla="*/ 43 h 1113"/>
                <a:gd name="T58" fmla="*/ 503 w 703"/>
                <a:gd name="T59" fmla="*/ 58 h 1113"/>
                <a:gd name="T60" fmla="*/ 455 w 703"/>
                <a:gd name="T61" fmla="*/ 79 h 1113"/>
                <a:gd name="T62" fmla="*/ 408 w 703"/>
                <a:gd name="T63" fmla="*/ 106 h 1113"/>
                <a:gd name="T64" fmla="*/ 363 w 703"/>
                <a:gd name="T65" fmla="*/ 137 h 1113"/>
                <a:gd name="T66" fmla="*/ 322 w 703"/>
                <a:gd name="T67" fmla="*/ 175 h 1113"/>
                <a:gd name="T68" fmla="*/ 282 w 703"/>
                <a:gd name="T69" fmla="*/ 217 h 1113"/>
                <a:gd name="T70" fmla="*/ 247 w 703"/>
                <a:gd name="T71" fmla="*/ 266 h 1113"/>
                <a:gd name="T72" fmla="*/ 212 w 703"/>
                <a:gd name="T73" fmla="*/ 319 h 1113"/>
                <a:gd name="T74" fmla="*/ 161 w 703"/>
                <a:gd name="T75" fmla="*/ 416 h 1113"/>
                <a:gd name="T76" fmla="*/ 126 w 703"/>
                <a:gd name="T77" fmla="*/ 512 h 1113"/>
                <a:gd name="T78" fmla="*/ 105 w 703"/>
                <a:gd name="T79" fmla="*/ 609 h 1113"/>
                <a:gd name="T80" fmla="*/ 97 w 703"/>
                <a:gd name="T81" fmla="*/ 706 h 1113"/>
                <a:gd name="T82" fmla="*/ 103 w 703"/>
                <a:gd name="T83" fmla="*/ 800 h 1113"/>
                <a:gd name="T84" fmla="*/ 122 w 703"/>
                <a:gd name="T85" fmla="*/ 885 h 1113"/>
                <a:gd name="T86" fmla="*/ 151 w 703"/>
                <a:gd name="T87" fmla="*/ 959 h 1113"/>
                <a:gd name="T88" fmla="*/ 194 w 703"/>
                <a:gd name="T89" fmla="*/ 1025 h 1113"/>
                <a:gd name="T90" fmla="*/ 219 w 703"/>
                <a:gd name="T91" fmla="*/ 1054 h 1113"/>
                <a:gd name="T92" fmla="*/ 248 w 703"/>
                <a:gd name="T93" fmla="*/ 1078 h 1113"/>
                <a:gd name="T94" fmla="*/ 278 w 703"/>
                <a:gd name="T95" fmla="*/ 1098 h 1113"/>
                <a:gd name="T96" fmla="*/ 311 w 703"/>
                <a:gd name="T97" fmla="*/ 1113 h 1113"/>
                <a:gd name="T98" fmla="*/ 278 w 703"/>
                <a:gd name="T99" fmla="*/ 1100 h 1113"/>
                <a:gd name="T100" fmla="*/ 241 w 703"/>
                <a:gd name="T101" fmla="*/ 1087 h 1113"/>
                <a:gd name="T102" fmla="*/ 210 w 703"/>
                <a:gd name="T103" fmla="*/ 1074 h 1113"/>
                <a:gd name="T104" fmla="*/ 188 w 703"/>
                <a:gd name="T105" fmla="*/ 1064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3" h="1113">
                  <a:moveTo>
                    <a:pt x="188" y="1064"/>
                  </a:moveTo>
                  <a:lnTo>
                    <a:pt x="177" y="1056"/>
                  </a:lnTo>
                  <a:lnTo>
                    <a:pt x="163" y="1049"/>
                  </a:lnTo>
                  <a:lnTo>
                    <a:pt x="151" y="1041"/>
                  </a:lnTo>
                  <a:lnTo>
                    <a:pt x="140" y="1031"/>
                  </a:lnTo>
                  <a:lnTo>
                    <a:pt x="130" y="1021"/>
                  </a:lnTo>
                  <a:lnTo>
                    <a:pt x="118" y="1011"/>
                  </a:lnTo>
                  <a:lnTo>
                    <a:pt x="107" y="1000"/>
                  </a:lnTo>
                  <a:lnTo>
                    <a:pt x="97" y="987"/>
                  </a:lnTo>
                  <a:lnTo>
                    <a:pt x="74" y="955"/>
                  </a:lnTo>
                  <a:lnTo>
                    <a:pt x="54" y="921"/>
                  </a:lnTo>
                  <a:lnTo>
                    <a:pt x="37" y="885"/>
                  </a:lnTo>
                  <a:lnTo>
                    <a:pt x="23" y="846"/>
                  </a:lnTo>
                  <a:lnTo>
                    <a:pt x="13" y="805"/>
                  </a:lnTo>
                  <a:lnTo>
                    <a:pt x="5" y="761"/>
                  </a:lnTo>
                  <a:lnTo>
                    <a:pt x="2" y="716"/>
                  </a:lnTo>
                  <a:lnTo>
                    <a:pt x="0" y="668"/>
                  </a:lnTo>
                  <a:lnTo>
                    <a:pt x="2" y="619"/>
                  </a:lnTo>
                  <a:lnTo>
                    <a:pt x="5" y="571"/>
                  </a:lnTo>
                  <a:lnTo>
                    <a:pt x="15" y="522"/>
                  </a:lnTo>
                  <a:lnTo>
                    <a:pt x="27" y="474"/>
                  </a:lnTo>
                  <a:lnTo>
                    <a:pt x="42" y="425"/>
                  </a:lnTo>
                  <a:lnTo>
                    <a:pt x="62" y="377"/>
                  </a:lnTo>
                  <a:lnTo>
                    <a:pt x="85" y="328"/>
                  </a:lnTo>
                  <a:lnTo>
                    <a:pt x="112" y="280"/>
                  </a:lnTo>
                  <a:lnTo>
                    <a:pt x="130" y="252"/>
                  </a:lnTo>
                  <a:lnTo>
                    <a:pt x="147" y="227"/>
                  </a:lnTo>
                  <a:lnTo>
                    <a:pt x="165" y="203"/>
                  </a:lnTo>
                  <a:lnTo>
                    <a:pt x="182" y="180"/>
                  </a:lnTo>
                  <a:lnTo>
                    <a:pt x="200" y="159"/>
                  </a:lnTo>
                  <a:lnTo>
                    <a:pt x="219" y="140"/>
                  </a:lnTo>
                  <a:lnTo>
                    <a:pt x="239" y="121"/>
                  </a:lnTo>
                  <a:lnTo>
                    <a:pt x="258" y="103"/>
                  </a:lnTo>
                  <a:lnTo>
                    <a:pt x="278" y="88"/>
                  </a:lnTo>
                  <a:lnTo>
                    <a:pt x="299" y="74"/>
                  </a:lnTo>
                  <a:lnTo>
                    <a:pt x="320" y="60"/>
                  </a:lnTo>
                  <a:lnTo>
                    <a:pt x="344" y="49"/>
                  </a:lnTo>
                  <a:lnTo>
                    <a:pt x="367" y="38"/>
                  </a:lnTo>
                  <a:lnTo>
                    <a:pt x="390" y="29"/>
                  </a:lnTo>
                  <a:lnTo>
                    <a:pt x="416" y="21"/>
                  </a:lnTo>
                  <a:lnTo>
                    <a:pt x="441" y="14"/>
                  </a:lnTo>
                  <a:lnTo>
                    <a:pt x="458" y="10"/>
                  </a:lnTo>
                  <a:lnTo>
                    <a:pt x="476" y="6"/>
                  </a:lnTo>
                  <a:lnTo>
                    <a:pt x="493" y="4"/>
                  </a:lnTo>
                  <a:lnTo>
                    <a:pt x="511" y="2"/>
                  </a:lnTo>
                  <a:lnTo>
                    <a:pt x="528" y="1"/>
                  </a:lnTo>
                  <a:lnTo>
                    <a:pt x="544" y="0"/>
                  </a:lnTo>
                  <a:lnTo>
                    <a:pt x="560" y="1"/>
                  </a:lnTo>
                  <a:lnTo>
                    <a:pt x="575" y="2"/>
                  </a:lnTo>
                  <a:lnTo>
                    <a:pt x="703" y="33"/>
                  </a:lnTo>
                  <a:lnTo>
                    <a:pt x="688" y="30"/>
                  </a:lnTo>
                  <a:lnTo>
                    <a:pt x="670" y="29"/>
                  </a:lnTo>
                  <a:lnTo>
                    <a:pt x="653" y="29"/>
                  </a:lnTo>
                  <a:lnTo>
                    <a:pt x="633" y="30"/>
                  </a:lnTo>
                  <a:lnTo>
                    <a:pt x="616" y="31"/>
                  </a:lnTo>
                  <a:lnTo>
                    <a:pt x="596" y="34"/>
                  </a:lnTo>
                  <a:lnTo>
                    <a:pt x="575" y="38"/>
                  </a:lnTo>
                  <a:lnTo>
                    <a:pt x="556" y="43"/>
                  </a:lnTo>
                  <a:lnTo>
                    <a:pt x="528" y="50"/>
                  </a:lnTo>
                  <a:lnTo>
                    <a:pt x="503" y="58"/>
                  </a:lnTo>
                  <a:lnTo>
                    <a:pt x="478" y="68"/>
                  </a:lnTo>
                  <a:lnTo>
                    <a:pt x="455" y="79"/>
                  </a:lnTo>
                  <a:lnTo>
                    <a:pt x="431" y="92"/>
                  </a:lnTo>
                  <a:lnTo>
                    <a:pt x="408" y="106"/>
                  </a:lnTo>
                  <a:lnTo>
                    <a:pt x="385" y="121"/>
                  </a:lnTo>
                  <a:lnTo>
                    <a:pt x="363" y="137"/>
                  </a:lnTo>
                  <a:lnTo>
                    <a:pt x="342" y="155"/>
                  </a:lnTo>
                  <a:lnTo>
                    <a:pt x="322" y="175"/>
                  </a:lnTo>
                  <a:lnTo>
                    <a:pt x="301" y="195"/>
                  </a:lnTo>
                  <a:lnTo>
                    <a:pt x="282" y="217"/>
                  </a:lnTo>
                  <a:lnTo>
                    <a:pt x="264" y="241"/>
                  </a:lnTo>
                  <a:lnTo>
                    <a:pt x="247" y="266"/>
                  </a:lnTo>
                  <a:lnTo>
                    <a:pt x="229" y="291"/>
                  </a:lnTo>
                  <a:lnTo>
                    <a:pt x="212" y="319"/>
                  </a:lnTo>
                  <a:lnTo>
                    <a:pt x="184" y="367"/>
                  </a:lnTo>
                  <a:lnTo>
                    <a:pt x="161" y="416"/>
                  </a:lnTo>
                  <a:lnTo>
                    <a:pt x="142" y="464"/>
                  </a:lnTo>
                  <a:lnTo>
                    <a:pt x="126" y="512"/>
                  </a:lnTo>
                  <a:lnTo>
                    <a:pt x="112" y="560"/>
                  </a:lnTo>
                  <a:lnTo>
                    <a:pt x="105" y="609"/>
                  </a:lnTo>
                  <a:lnTo>
                    <a:pt x="99" y="657"/>
                  </a:lnTo>
                  <a:lnTo>
                    <a:pt x="97" y="706"/>
                  </a:lnTo>
                  <a:lnTo>
                    <a:pt x="99" y="754"/>
                  </a:lnTo>
                  <a:lnTo>
                    <a:pt x="103" y="800"/>
                  </a:lnTo>
                  <a:lnTo>
                    <a:pt x="110" y="843"/>
                  </a:lnTo>
                  <a:lnTo>
                    <a:pt x="122" y="885"/>
                  </a:lnTo>
                  <a:lnTo>
                    <a:pt x="136" y="924"/>
                  </a:lnTo>
                  <a:lnTo>
                    <a:pt x="151" y="959"/>
                  </a:lnTo>
                  <a:lnTo>
                    <a:pt x="171" y="993"/>
                  </a:lnTo>
                  <a:lnTo>
                    <a:pt x="194" y="1025"/>
                  </a:lnTo>
                  <a:lnTo>
                    <a:pt x="208" y="1040"/>
                  </a:lnTo>
                  <a:lnTo>
                    <a:pt x="219" y="1054"/>
                  </a:lnTo>
                  <a:lnTo>
                    <a:pt x="233" y="1066"/>
                  </a:lnTo>
                  <a:lnTo>
                    <a:pt x="248" y="1078"/>
                  </a:lnTo>
                  <a:lnTo>
                    <a:pt x="262" y="1088"/>
                  </a:lnTo>
                  <a:lnTo>
                    <a:pt x="278" y="1098"/>
                  </a:lnTo>
                  <a:lnTo>
                    <a:pt x="295" y="1105"/>
                  </a:lnTo>
                  <a:lnTo>
                    <a:pt x="311" y="1113"/>
                  </a:lnTo>
                  <a:lnTo>
                    <a:pt x="295" y="1107"/>
                  </a:lnTo>
                  <a:lnTo>
                    <a:pt x="278" y="1100"/>
                  </a:lnTo>
                  <a:lnTo>
                    <a:pt x="258" y="1094"/>
                  </a:lnTo>
                  <a:lnTo>
                    <a:pt x="241" y="1087"/>
                  </a:lnTo>
                  <a:lnTo>
                    <a:pt x="225" y="1080"/>
                  </a:lnTo>
                  <a:lnTo>
                    <a:pt x="210" y="1074"/>
                  </a:lnTo>
                  <a:lnTo>
                    <a:pt x="198" y="1069"/>
                  </a:lnTo>
                  <a:lnTo>
                    <a:pt x="188" y="1064"/>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8" name="Freeform 36">
              <a:extLst>
                <a:ext uri="{FF2B5EF4-FFF2-40B4-BE49-F238E27FC236}">
                  <a16:creationId xmlns:a16="http://schemas.microsoft.com/office/drawing/2014/main" id="{DC572A00-8693-4EBE-8497-F08F05139E2E}"/>
                </a:ext>
              </a:extLst>
            </p:cNvPr>
            <p:cNvSpPr>
              <a:spLocks/>
            </p:cNvSpPr>
            <p:nvPr/>
          </p:nvSpPr>
          <p:spPr bwMode="auto">
            <a:xfrm>
              <a:off x="3998913" y="3565525"/>
              <a:ext cx="800100" cy="1206500"/>
            </a:xfrm>
            <a:custGeom>
              <a:avLst/>
              <a:gdLst>
                <a:gd name="T0" fmla="*/ 12 w 504"/>
                <a:gd name="T1" fmla="*/ 722 h 760"/>
                <a:gd name="T2" fmla="*/ 39 w 504"/>
                <a:gd name="T3" fmla="*/ 721 h 760"/>
                <a:gd name="T4" fmla="*/ 66 w 504"/>
                <a:gd name="T5" fmla="*/ 718 h 760"/>
                <a:gd name="T6" fmla="*/ 95 w 504"/>
                <a:gd name="T7" fmla="*/ 713 h 760"/>
                <a:gd name="T8" fmla="*/ 146 w 504"/>
                <a:gd name="T9" fmla="*/ 698 h 760"/>
                <a:gd name="T10" fmla="*/ 210 w 504"/>
                <a:gd name="T11" fmla="*/ 667 h 760"/>
                <a:gd name="T12" fmla="*/ 266 w 504"/>
                <a:gd name="T13" fmla="*/ 620 h 760"/>
                <a:gd name="T14" fmla="*/ 317 w 504"/>
                <a:gd name="T15" fmla="*/ 558 h 760"/>
                <a:gd name="T16" fmla="*/ 354 w 504"/>
                <a:gd name="T17" fmla="*/ 492 h 760"/>
                <a:gd name="T18" fmla="*/ 379 w 504"/>
                <a:gd name="T19" fmla="*/ 430 h 760"/>
                <a:gd name="T20" fmla="*/ 395 w 504"/>
                <a:gd name="T21" fmla="*/ 364 h 760"/>
                <a:gd name="T22" fmla="*/ 403 w 504"/>
                <a:gd name="T23" fmla="*/ 299 h 760"/>
                <a:gd name="T24" fmla="*/ 403 w 504"/>
                <a:gd name="T25" fmla="*/ 224 h 760"/>
                <a:gd name="T26" fmla="*/ 393 w 504"/>
                <a:gd name="T27" fmla="*/ 151 h 760"/>
                <a:gd name="T28" fmla="*/ 373 w 504"/>
                <a:gd name="T29" fmla="*/ 89 h 760"/>
                <a:gd name="T30" fmla="*/ 342 w 504"/>
                <a:gd name="T31" fmla="*/ 39 h 760"/>
                <a:gd name="T32" fmla="*/ 319 w 504"/>
                <a:gd name="T33" fmla="*/ 13 h 760"/>
                <a:gd name="T34" fmla="*/ 309 w 504"/>
                <a:gd name="T35" fmla="*/ 4 h 760"/>
                <a:gd name="T36" fmla="*/ 321 w 504"/>
                <a:gd name="T37" fmla="*/ 2 h 760"/>
                <a:gd name="T38" fmla="*/ 352 w 504"/>
                <a:gd name="T39" fmla="*/ 11 h 760"/>
                <a:gd name="T40" fmla="*/ 383 w 504"/>
                <a:gd name="T41" fmla="*/ 25 h 760"/>
                <a:gd name="T42" fmla="*/ 408 w 504"/>
                <a:gd name="T43" fmla="*/ 44 h 760"/>
                <a:gd name="T44" fmla="*/ 441 w 504"/>
                <a:gd name="T45" fmla="*/ 77 h 760"/>
                <a:gd name="T46" fmla="*/ 472 w 504"/>
                <a:gd name="T47" fmla="*/ 127 h 760"/>
                <a:gd name="T48" fmla="*/ 492 w 504"/>
                <a:gd name="T49" fmla="*/ 189 h 760"/>
                <a:gd name="T50" fmla="*/ 502 w 504"/>
                <a:gd name="T51" fmla="*/ 262 h 760"/>
                <a:gd name="T52" fmla="*/ 502 w 504"/>
                <a:gd name="T53" fmla="*/ 336 h 760"/>
                <a:gd name="T54" fmla="*/ 494 w 504"/>
                <a:gd name="T55" fmla="*/ 403 h 760"/>
                <a:gd name="T56" fmla="*/ 476 w 504"/>
                <a:gd name="T57" fmla="*/ 468 h 760"/>
                <a:gd name="T58" fmla="*/ 451 w 504"/>
                <a:gd name="T59" fmla="*/ 529 h 760"/>
                <a:gd name="T60" fmla="*/ 414 w 504"/>
                <a:gd name="T61" fmla="*/ 597 h 760"/>
                <a:gd name="T62" fmla="*/ 366 w 504"/>
                <a:gd name="T63" fmla="*/ 658 h 760"/>
                <a:gd name="T64" fmla="*/ 309 w 504"/>
                <a:gd name="T65" fmla="*/ 705 h 760"/>
                <a:gd name="T66" fmla="*/ 245 w 504"/>
                <a:gd name="T67" fmla="*/ 736 h 760"/>
                <a:gd name="T68" fmla="*/ 177 w 504"/>
                <a:gd name="T69" fmla="*/ 755 h 760"/>
                <a:gd name="T70" fmla="*/ 117 w 504"/>
                <a:gd name="T71" fmla="*/ 760 h 760"/>
                <a:gd name="T72" fmla="*/ 64 w 504"/>
                <a:gd name="T73" fmla="*/ 754 h 760"/>
                <a:gd name="T74" fmla="*/ 20 w 504"/>
                <a:gd name="T75" fmla="*/ 73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4" h="760">
                  <a:moveTo>
                    <a:pt x="0" y="721"/>
                  </a:moveTo>
                  <a:lnTo>
                    <a:pt x="12" y="722"/>
                  </a:lnTo>
                  <a:lnTo>
                    <a:pt x="25" y="722"/>
                  </a:lnTo>
                  <a:lnTo>
                    <a:pt x="39" y="721"/>
                  </a:lnTo>
                  <a:lnTo>
                    <a:pt x="53" y="720"/>
                  </a:lnTo>
                  <a:lnTo>
                    <a:pt x="66" y="718"/>
                  </a:lnTo>
                  <a:lnTo>
                    <a:pt x="82" y="716"/>
                  </a:lnTo>
                  <a:lnTo>
                    <a:pt x="95" y="713"/>
                  </a:lnTo>
                  <a:lnTo>
                    <a:pt x="111" y="710"/>
                  </a:lnTo>
                  <a:lnTo>
                    <a:pt x="146" y="698"/>
                  </a:lnTo>
                  <a:lnTo>
                    <a:pt x="179" y="684"/>
                  </a:lnTo>
                  <a:lnTo>
                    <a:pt x="210" y="667"/>
                  </a:lnTo>
                  <a:lnTo>
                    <a:pt x="239" y="644"/>
                  </a:lnTo>
                  <a:lnTo>
                    <a:pt x="266" y="620"/>
                  </a:lnTo>
                  <a:lnTo>
                    <a:pt x="294" y="591"/>
                  </a:lnTo>
                  <a:lnTo>
                    <a:pt x="317" y="558"/>
                  </a:lnTo>
                  <a:lnTo>
                    <a:pt x="338" y="523"/>
                  </a:lnTo>
                  <a:lnTo>
                    <a:pt x="354" y="492"/>
                  </a:lnTo>
                  <a:lnTo>
                    <a:pt x="368" y="461"/>
                  </a:lnTo>
                  <a:lnTo>
                    <a:pt x="379" y="430"/>
                  </a:lnTo>
                  <a:lnTo>
                    <a:pt x="389" y="397"/>
                  </a:lnTo>
                  <a:lnTo>
                    <a:pt x="395" y="364"/>
                  </a:lnTo>
                  <a:lnTo>
                    <a:pt x="401" y="331"/>
                  </a:lnTo>
                  <a:lnTo>
                    <a:pt x="403" y="299"/>
                  </a:lnTo>
                  <a:lnTo>
                    <a:pt x="404" y="265"/>
                  </a:lnTo>
                  <a:lnTo>
                    <a:pt x="403" y="224"/>
                  </a:lnTo>
                  <a:lnTo>
                    <a:pt x="399" y="186"/>
                  </a:lnTo>
                  <a:lnTo>
                    <a:pt x="393" y="151"/>
                  </a:lnTo>
                  <a:lnTo>
                    <a:pt x="385" y="118"/>
                  </a:lnTo>
                  <a:lnTo>
                    <a:pt x="373" y="89"/>
                  </a:lnTo>
                  <a:lnTo>
                    <a:pt x="358" y="63"/>
                  </a:lnTo>
                  <a:lnTo>
                    <a:pt x="342" y="39"/>
                  </a:lnTo>
                  <a:lnTo>
                    <a:pt x="323" y="18"/>
                  </a:lnTo>
                  <a:lnTo>
                    <a:pt x="319" y="13"/>
                  </a:lnTo>
                  <a:lnTo>
                    <a:pt x="313" y="9"/>
                  </a:lnTo>
                  <a:lnTo>
                    <a:pt x="309" y="4"/>
                  </a:lnTo>
                  <a:lnTo>
                    <a:pt x="303" y="0"/>
                  </a:lnTo>
                  <a:lnTo>
                    <a:pt x="321" y="2"/>
                  </a:lnTo>
                  <a:lnTo>
                    <a:pt x="336" y="6"/>
                  </a:lnTo>
                  <a:lnTo>
                    <a:pt x="352" y="11"/>
                  </a:lnTo>
                  <a:lnTo>
                    <a:pt x="368" y="18"/>
                  </a:lnTo>
                  <a:lnTo>
                    <a:pt x="383" y="25"/>
                  </a:lnTo>
                  <a:lnTo>
                    <a:pt x="397" y="34"/>
                  </a:lnTo>
                  <a:lnTo>
                    <a:pt x="408" y="44"/>
                  </a:lnTo>
                  <a:lnTo>
                    <a:pt x="422" y="55"/>
                  </a:lnTo>
                  <a:lnTo>
                    <a:pt x="441" y="77"/>
                  </a:lnTo>
                  <a:lnTo>
                    <a:pt x="457" y="101"/>
                  </a:lnTo>
                  <a:lnTo>
                    <a:pt x="472" y="127"/>
                  </a:lnTo>
                  <a:lnTo>
                    <a:pt x="484" y="156"/>
                  </a:lnTo>
                  <a:lnTo>
                    <a:pt x="492" y="189"/>
                  </a:lnTo>
                  <a:lnTo>
                    <a:pt x="498" y="224"/>
                  </a:lnTo>
                  <a:lnTo>
                    <a:pt x="502" y="262"/>
                  </a:lnTo>
                  <a:lnTo>
                    <a:pt x="504" y="304"/>
                  </a:lnTo>
                  <a:lnTo>
                    <a:pt x="502" y="336"/>
                  </a:lnTo>
                  <a:lnTo>
                    <a:pt x="500" y="371"/>
                  </a:lnTo>
                  <a:lnTo>
                    <a:pt x="494" y="403"/>
                  </a:lnTo>
                  <a:lnTo>
                    <a:pt x="486" y="435"/>
                  </a:lnTo>
                  <a:lnTo>
                    <a:pt x="476" y="468"/>
                  </a:lnTo>
                  <a:lnTo>
                    <a:pt x="465" y="499"/>
                  </a:lnTo>
                  <a:lnTo>
                    <a:pt x="451" y="529"/>
                  </a:lnTo>
                  <a:lnTo>
                    <a:pt x="436" y="561"/>
                  </a:lnTo>
                  <a:lnTo>
                    <a:pt x="414" y="597"/>
                  </a:lnTo>
                  <a:lnTo>
                    <a:pt x="391" y="629"/>
                  </a:lnTo>
                  <a:lnTo>
                    <a:pt x="366" y="658"/>
                  </a:lnTo>
                  <a:lnTo>
                    <a:pt x="338" y="683"/>
                  </a:lnTo>
                  <a:lnTo>
                    <a:pt x="309" y="705"/>
                  </a:lnTo>
                  <a:lnTo>
                    <a:pt x="278" y="722"/>
                  </a:lnTo>
                  <a:lnTo>
                    <a:pt x="245" y="736"/>
                  </a:lnTo>
                  <a:lnTo>
                    <a:pt x="210" y="747"/>
                  </a:lnTo>
                  <a:lnTo>
                    <a:pt x="177" y="755"/>
                  </a:lnTo>
                  <a:lnTo>
                    <a:pt x="146" y="759"/>
                  </a:lnTo>
                  <a:lnTo>
                    <a:pt x="117" y="760"/>
                  </a:lnTo>
                  <a:lnTo>
                    <a:pt x="90" y="759"/>
                  </a:lnTo>
                  <a:lnTo>
                    <a:pt x="64" y="754"/>
                  </a:lnTo>
                  <a:lnTo>
                    <a:pt x="41" y="746"/>
                  </a:lnTo>
                  <a:lnTo>
                    <a:pt x="20" y="735"/>
                  </a:lnTo>
                  <a:lnTo>
                    <a:pt x="0" y="721"/>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39" name="Freeform 37">
              <a:extLst>
                <a:ext uri="{FF2B5EF4-FFF2-40B4-BE49-F238E27FC236}">
                  <a16:creationId xmlns:a16="http://schemas.microsoft.com/office/drawing/2014/main" id="{6E2D521F-AE74-46C6-B340-61D0519895F3}"/>
                </a:ext>
              </a:extLst>
            </p:cNvPr>
            <p:cNvSpPr>
              <a:spLocks/>
            </p:cNvSpPr>
            <p:nvPr/>
          </p:nvSpPr>
          <p:spPr bwMode="auto">
            <a:xfrm>
              <a:off x="3662363" y="3141663"/>
              <a:ext cx="592137" cy="447675"/>
            </a:xfrm>
            <a:custGeom>
              <a:avLst/>
              <a:gdLst>
                <a:gd name="T0" fmla="*/ 0 w 373"/>
                <a:gd name="T1" fmla="*/ 240 h 282"/>
                <a:gd name="T2" fmla="*/ 29 w 373"/>
                <a:gd name="T3" fmla="*/ 196 h 282"/>
                <a:gd name="T4" fmla="*/ 58 w 373"/>
                <a:gd name="T5" fmla="*/ 156 h 282"/>
                <a:gd name="T6" fmla="*/ 90 w 373"/>
                <a:gd name="T7" fmla="*/ 119 h 282"/>
                <a:gd name="T8" fmla="*/ 123 w 373"/>
                <a:gd name="T9" fmla="*/ 88 h 282"/>
                <a:gd name="T10" fmla="*/ 158 w 373"/>
                <a:gd name="T11" fmla="*/ 60 h 282"/>
                <a:gd name="T12" fmla="*/ 195 w 373"/>
                <a:gd name="T13" fmla="*/ 36 h 282"/>
                <a:gd name="T14" fmla="*/ 233 w 373"/>
                <a:gd name="T15" fmla="*/ 16 h 282"/>
                <a:gd name="T16" fmla="*/ 274 w 373"/>
                <a:gd name="T17" fmla="*/ 0 h 282"/>
                <a:gd name="T18" fmla="*/ 373 w 373"/>
                <a:gd name="T19" fmla="*/ 34 h 282"/>
                <a:gd name="T20" fmla="*/ 333 w 373"/>
                <a:gd name="T21" fmla="*/ 51 h 282"/>
                <a:gd name="T22" fmla="*/ 294 w 373"/>
                <a:gd name="T23" fmla="*/ 73 h 282"/>
                <a:gd name="T24" fmla="*/ 257 w 373"/>
                <a:gd name="T25" fmla="*/ 99 h 282"/>
                <a:gd name="T26" fmla="*/ 222 w 373"/>
                <a:gd name="T27" fmla="*/ 128 h 282"/>
                <a:gd name="T28" fmla="*/ 187 w 373"/>
                <a:gd name="T29" fmla="*/ 161 h 282"/>
                <a:gd name="T30" fmla="*/ 156 w 373"/>
                <a:gd name="T31" fmla="*/ 198 h 282"/>
                <a:gd name="T32" fmla="*/ 125 w 373"/>
                <a:gd name="T33" fmla="*/ 238 h 282"/>
                <a:gd name="T34" fmla="*/ 95 w 373"/>
                <a:gd name="T35" fmla="*/ 282 h 282"/>
                <a:gd name="T36" fmla="*/ 0 w 373"/>
                <a:gd name="T37" fmla="*/ 24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282">
                  <a:moveTo>
                    <a:pt x="0" y="240"/>
                  </a:moveTo>
                  <a:lnTo>
                    <a:pt x="29" y="196"/>
                  </a:lnTo>
                  <a:lnTo>
                    <a:pt x="58" y="156"/>
                  </a:lnTo>
                  <a:lnTo>
                    <a:pt x="90" y="119"/>
                  </a:lnTo>
                  <a:lnTo>
                    <a:pt x="123" y="88"/>
                  </a:lnTo>
                  <a:lnTo>
                    <a:pt x="158" y="60"/>
                  </a:lnTo>
                  <a:lnTo>
                    <a:pt x="195" y="36"/>
                  </a:lnTo>
                  <a:lnTo>
                    <a:pt x="233" y="16"/>
                  </a:lnTo>
                  <a:lnTo>
                    <a:pt x="274" y="0"/>
                  </a:lnTo>
                  <a:lnTo>
                    <a:pt x="373" y="34"/>
                  </a:lnTo>
                  <a:lnTo>
                    <a:pt x="333" y="51"/>
                  </a:lnTo>
                  <a:lnTo>
                    <a:pt x="294" y="73"/>
                  </a:lnTo>
                  <a:lnTo>
                    <a:pt x="257" y="99"/>
                  </a:lnTo>
                  <a:lnTo>
                    <a:pt x="222" y="128"/>
                  </a:lnTo>
                  <a:lnTo>
                    <a:pt x="187" y="161"/>
                  </a:lnTo>
                  <a:lnTo>
                    <a:pt x="156" y="198"/>
                  </a:lnTo>
                  <a:lnTo>
                    <a:pt x="125" y="238"/>
                  </a:lnTo>
                  <a:lnTo>
                    <a:pt x="95" y="282"/>
                  </a:lnTo>
                  <a:lnTo>
                    <a:pt x="0" y="24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0" name="Freeform 38">
              <a:extLst>
                <a:ext uri="{FF2B5EF4-FFF2-40B4-BE49-F238E27FC236}">
                  <a16:creationId xmlns:a16="http://schemas.microsoft.com/office/drawing/2014/main" id="{3F58C20E-2D3D-4FD4-AE8E-B138A6826E77}"/>
                </a:ext>
              </a:extLst>
            </p:cNvPr>
            <p:cNvSpPr>
              <a:spLocks/>
            </p:cNvSpPr>
            <p:nvPr/>
          </p:nvSpPr>
          <p:spPr bwMode="auto">
            <a:xfrm>
              <a:off x="3471863" y="3686175"/>
              <a:ext cx="261937" cy="576262"/>
            </a:xfrm>
            <a:custGeom>
              <a:avLst/>
              <a:gdLst>
                <a:gd name="T0" fmla="*/ 0 w 165"/>
                <a:gd name="T1" fmla="*/ 321 h 363"/>
                <a:gd name="T2" fmla="*/ 0 w 165"/>
                <a:gd name="T3" fmla="*/ 315 h 363"/>
                <a:gd name="T4" fmla="*/ 0 w 165"/>
                <a:gd name="T5" fmla="*/ 308 h 363"/>
                <a:gd name="T6" fmla="*/ 0 w 165"/>
                <a:gd name="T7" fmla="*/ 303 h 363"/>
                <a:gd name="T8" fmla="*/ 0 w 165"/>
                <a:gd name="T9" fmla="*/ 297 h 363"/>
                <a:gd name="T10" fmla="*/ 0 w 165"/>
                <a:gd name="T11" fmla="*/ 259 h 363"/>
                <a:gd name="T12" fmla="*/ 4 w 165"/>
                <a:gd name="T13" fmla="*/ 223 h 363"/>
                <a:gd name="T14" fmla="*/ 7 w 165"/>
                <a:gd name="T15" fmla="*/ 185 h 363"/>
                <a:gd name="T16" fmla="*/ 15 w 165"/>
                <a:gd name="T17" fmla="*/ 148 h 363"/>
                <a:gd name="T18" fmla="*/ 25 w 165"/>
                <a:gd name="T19" fmla="*/ 110 h 363"/>
                <a:gd name="T20" fmla="*/ 37 w 165"/>
                <a:gd name="T21" fmla="*/ 74 h 363"/>
                <a:gd name="T22" fmla="*/ 50 w 165"/>
                <a:gd name="T23" fmla="*/ 36 h 363"/>
                <a:gd name="T24" fmla="*/ 66 w 165"/>
                <a:gd name="T25" fmla="*/ 0 h 363"/>
                <a:gd name="T26" fmla="*/ 165 w 165"/>
                <a:gd name="T27" fmla="*/ 34 h 363"/>
                <a:gd name="T28" fmla="*/ 149 w 165"/>
                <a:gd name="T29" fmla="*/ 71 h 363"/>
                <a:gd name="T30" fmla="*/ 136 w 165"/>
                <a:gd name="T31" fmla="*/ 109 h 363"/>
                <a:gd name="T32" fmla="*/ 124 w 165"/>
                <a:gd name="T33" fmla="*/ 147 h 363"/>
                <a:gd name="T34" fmla="*/ 114 w 165"/>
                <a:gd name="T35" fmla="*/ 184 h 363"/>
                <a:gd name="T36" fmla="*/ 107 w 165"/>
                <a:gd name="T37" fmla="*/ 221 h 363"/>
                <a:gd name="T38" fmla="*/ 101 w 165"/>
                <a:gd name="T39" fmla="*/ 259 h 363"/>
                <a:gd name="T40" fmla="*/ 99 w 165"/>
                <a:gd name="T41" fmla="*/ 297 h 363"/>
                <a:gd name="T42" fmla="*/ 97 w 165"/>
                <a:gd name="T43" fmla="*/ 335 h 363"/>
                <a:gd name="T44" fmla="*/ 97 w 165"/>
                <a:gd name="T45" fmla="*/ 342 h 363"/>
                <a:gd name="T46" fmla="*/ 97 w 165"/>
                <a:gd name="T47" fmla="*/ 349 h 363"/>
                <a:gd name="T48" fmla="*/ 97 w 165"/>
                <a:gd name="T49" fmla="*/ 356 h 363"/>
                <a:gd name="T50" fmla="*/ 97 w 165"/>
                <a:gd name="T51" fmla="*/ 363 h 363"/>
                <a:gd name="T52" fmla="*/ 0 w 165"/>
                <a:gd name="T53" fmla="*/ 32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363">
                  <a:moveTo>
                    <a:pt x="0" y="321"/>
                  </a:moveTo>
                  <a:lnTo>
                    <a:pt x="0" y="315"/>
                  </a:lnTo>
                  <a:lnTo>
                    <a:pt x="0" y="308"/>
                  </a:lnTo>
                  <a:lnTo>
                    <a:pt x="0" y="303"/>
                  </a:lnTo>
                  <a:lnTo>
                    <a:pt x="0" y="297"/>
                  </a:lnTo>
                  <a:lnTo>
                    <a:pt x="0" y="259"/>
                  </a:lnTo>
                  <a:lnTo>
                    <a:pt x="4" y="223"/>
                  </a:lnTo>
                  <a:lnTo>
                    <a:pt x="7" y="185"/>
                  </a:lnTo>
                  <a:lnTo>
                    <a:pt x="15" y="148"/>
                  </a:lnTo>
                  <a:lnTo>
                    <a:pt x="25" y="110"/>
                  </a:lnTo>
                  <a:lnTo>
                    <a:pt x="37" y="74"/>
                  </a:lnTo>
                  <a:lnTo>
                    <a:pt x="50" y="36"/>
                  </a:lnTo>
                  <a:lnTo>
                    <a:pt x="66" y="0"/>
                  </a:lnTo>
                  <a:lnTo>
                    <a:pt x="165" y="34"/>
                  </a:lnTo>
                  <a:lnTo>
                    <a:pt x="149" y="71"/>
                  </a:lnTo>
                  <a:lnTo>
                    <a:pt x="136" y="109"/>
                  </a:lnTo>
                  <a:lnTo>
                    <a:pt x="124" y="147"/>
                  </a:lnTo>
                  <a:lnTo>
                    <a:pt x="114" y="184"/>
                  </a:lnTo>
                  <a:lnTo>
                    <a:pt x="107" y="221"/>
                  </a:lnTo>
                  <a:lnTo>
                    <a:pt x="101" y="259"/>
                  </a:lnTo>
                  <a:lnTo>
                    <a:pt x="99" y="297"/>
                  </a:lnTo>
                  <a:lnTo>
                    <a:pt x="97" y="335"/>
                  </a:lnTo>
                  <a:lnTo>
                    <a:pt x="97" y="342"/>
                  </a:lnTo>
                  <a:lnTo>
                    <a:pt x="97" y="349"/>
                  </a:lnTo>
                  <a:lnTo>
                    <a:pt x="97" y="356"/>
                  </a:lnTo>
                  <a:lnTo>
                    <a:pt x="97" y="363"/>
                  </a:lnTo>
                  <a:lnTo>
                    <a:pt x="0" y="321"/>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1" name="Freeform 39">
              <a:extLst>
                <a:ext uri="{FF2B5EF4-FFF2-40B4-BE49-F238E27FC236}">
                  <a16:creationId xmlns:a16="http://schemas.microsoft.com/office/drawing/2014/main" id="{2D0D5726-B18D-44FE-94A0-C70D0423BD77}"/>
                </a:ext>
              </a:extLst>
            </p:cNvPr>
            <p:cNvSpPr>
              <a:spLocks/>
            </p:cNvSpPr>
            <p:nvPr/>
          </p:nvSpPr>
          <p:spPr bwMode="auto">
            <a:xfrm>
              <a:off x="3482975" y="4338638"/>
              <a:ext cx="201612" cy="219075"/>
            </a:xfrm>
            <a:custGeom>
              <a:avLst/>
              <a:gdLst>
                <a:gd name="T0" fmla="*/ 30 w 127"/>
                <a:gd name="T1" fmla="*/ 99 h 138"/>
                <a:gd name="T2" fmla="*/ 20 w 127"/>
                <a:gd name="T3" fmla="*/ 75 h 138"/>
                <a:gd name="T4" fmla="*/ 12 w 127"/>
                <a:gd name="T5" fmla="*/ 51 h 138"/>
                <a:gd name="T6" fmla="*/ 6 w 127"/>
                <a:gd name="T7" fmla="*/ 26 h 138"/>
                <a:gd name="T8" fmla="*/ 0 w 127"/>
                <a:gd name="T9" fmla="*/ 0 h 138"/>
                <a:gd name="T10" fmla="*/ 100 w 127"/>
                <a:gd name="T11" fmla="*/ 36 h 138"/>
                <a:gd name="T12" fmla="*/ 105 w 127"/>
                <a:gd name="T13" fmla="*/ 63 h 138"/>
                <a:gd name="T14" fmla="*/ 111 w 127"/>
                <a:gd name="T15" fmla="*/ 89 h 138"/>
                <a:gd name="T16" fmla="*/ 119 w 127"/>
                <a:gd name="T17" fmla="*/ 114 h 138"/>
                <a:gd name="T18" fmla="*/ 127 w 127"/>
                <a:gd name="T19" fmla="*/ 138 h 138"/>
                <a:gd name="T20" fmla="*/ 30 w 127"/>
                <a:gd name="T21"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38">
                  <a:moveTo>
                    <a:pt x="30" y="99"/>
                  </a:moveTo>
                  <a:lnTo>
                    <a:pt x="20" y="75"/>
                  </a:lnTo>
                  <a:lnTo>
                    <a:pt x="12" y="51"/>
                  </a:lnTo>
                  <a:lnTo>
                    <a:pt x="6" y="26"/>
                  </a:lnTo>
                  <a:lnTo>
                    <a:pt x="0" y="0"/>
                  </a:lnTo>
                  <a:lnTo>
                    <a:pt x="100" y="36"/>
                  </a:lnTo>
                  <a:lnTo>
                    <a:pt x="105" y="63"/>
                  </a:lnTo>
                  <a:lnTo>
                    <a:pt x="111" y="89"/>
                  </a:lnTo>
                  <a:lnTo>
                    <a:pt x="119" y="114"/>
                  </a:lnTo>
                  <a:lnTo>
                    <a:pt x="127" y="138"/>
                  </a:lnTo>
                  <a:lnTo>
                    <a:pt x="30" y="99"/>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2" name="Freeform 40">
              <a:extLst>
                <a:ext uri="{FF2B5EF4-FFF2-40B4-BE49-F238E27FC236}">
                  <a16:creationId xmlns:a16="http://schemas.microsoft.com/office/drawing/2014/main" id="{5377FF63-4ED7-4A23-8649-2D47C3E4AF41}"/>
                </a:ext>
              </a:extLst>
            </p:cNvPr>
            <p:cNvSpPr>
              <a:spLocks/>
            </p:cNvSpPr>
            <p:nvPr/>
          </p:nvSpPr>
          <p:spPr bwMode="auto">
            <a:xfrm>
              <a:off x="3609975" y="4646613"/>
              <a:ext cx="198437" cy="107950"/>
            </a:xfrm>
            <a:custGeom>
              <a:avLst/>
              <a:gdLst>
                <a:gd name="T0" fmla="*/ 25 w 125"/>
                <a:gd name="T1" fmla="*/ 30 h 68"/>
                <a:gd name="T2" fmla="*/ 21 w 125"/>
                <a:gd name="T3" fmla="*/ 25 h 68"/>
                <a:gd name="T4" fmla="*/ 18 w 125"/>
                <a:gd name="T5" fmla="*/ 20 h 68"/>
                <a:gd name="T6" fmla="*/ 14 w 125"/>
                <a:gd name="T7" fmla="*/ 16 h 68"/>
                <a:gd name="T8" fmla="*/ 10 w 125"/>
                <a:gd name="T9" fmla="*/ 11 h 68"/>
                <a:gd name="T10" fmla="*/ 8 w 125"/>
                <a:gd name="T11" fmla="*/ 8 h 68"/>
                <a:gd name="T12" fmla="*/ 6 w 125"/>
                <a:gd name="T13" fmla="*/ 5 h 68"/>
                <a:gd name="T14" fmla="*/ 2 w 125"/>
                <a:gd name="T15" fmla="*/ 2 h 68"/>
                <a:gd name="T16" fmla="*/ 0 w 125"/>
                <a:gd name="T17" fmla="*/ 0 h 68"/>
                <a:gd name="T18" fmla="*/ 97 w 125"/>
                <a:gd name="T19" fmla="*/ 35 h 68"/>
                <a:gd name="T20" fmla="*/ 99 w 125"/>
                <a:gd name="T21" fmla="*/ 39 h 68"/>
                <a:gd name="T22" fmla="*/ 103 w 125"/>
                <a:gd name="T23" fmla="*/ 41 h 68"/>
                <a:gd name="T24" fmla="*/ 105 w 125"/>
                <a:gd name="T25" fmla="*/ 45 h 68"/>
                <a:gd name="T26" fmla="*/ 107 w 125"/>
                <a:gd name="T27" fmla="*/ 49 h 68"/>
                <a:gd name="T28" fmla="*/ 111 w 125"/>
                <a:gd name="T29" fmla="*/ 54 h 68"/>
                <a:gd name="T30" fmla="*/ 117 w 125"/>
                <a:gd name="T31" fmla="*/ 58 h 68"/>
                <a:gd name="T32" fmla="*/ 121 w 125"/>
                <a:gd name="T33" fmla="*/ 63 h 68"/>
                <a:gd name="T34" fmla="*/ 125 w 125"/>
                <a:gd name="T35" fmla="*/ 68 h 68"/>
                <a:gd name="T36" fmla="*/ 25 w 125"/>
                <a:gd name="T37"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68">
                  <a:moveTo>
                    <a:pt x="25" y="30"/>
                  </a:moveTo>
                  <a:lnTo>
                    <a:pt x="21" y="25"/>
                  </a:lnTo>
                  <a:lnTo>
                    <a:pt x="18" y="20"/>
                  </a:lnTo>
                  <a:lnTo>
                    <a:pt x="14" y="16"/>
                  </a:lnTo>
                  <a:lnTo>
                    <a:pt x="10" y="11"/>
                  </a:lnTo>
                  <a:lnTo>
                    <a:pt x="8" y="8"/>
                  </a:lnTo>
                  <a:lnTo>
                    <a:pt x="6" y="5"/>
                  </a:lnTo>
                  <a:lnTo>
                    <a:pt x="2" y="2"/>
                  </a:lnTo>
                  <a:lnTo>
                    <a:pt x="0" y="0"/>
                  </a:lnTo>
                  <a:lnTo>
                    <a:pt x="97" y="35"/>
                  </a:lnTo>
                  <a:lnTo>
                    <a:pt x="99" y="39"/>
                  </a:lnTo>
                  <a:lnTo>
                    <a:pt x="103" y="41"/>
                  </a:lnTo>
                  <a:lnTo>
                    <a:pt x="105" y="45"/>
                  </a:lnTo>
                  <a:lnTo>
                    <a:pt x="107" y="49"/>
                  </a:lnTo>
                  <a:lnTo>
                    <a:pt x="111" y="54"/>
                  </a:lnTo>
                  <a:lnTo>
                    <a:pt x="117" y="58"/>
                  </a:lnTo>
                  <a:lnTo>
                    <a:pt x="121" y="63"/>
                  </a:lnTo>
                  <a:lnTo>
                    <a:pt x="125" y="68"/>
                  </a:lnTo>
                  <a:lnTo>
                    <a:pt x="2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3" name="Freeform 41">
              <a:extLst>
                <a:ext uri="{FF2B5EF4-FFF2-40B4-BE49-F238E27FC236}">
                  <a16:creationId xmlns:a16="http://schemas.microsoft.com/office/drawing/2014/main" id="{C0AF321B-E2A6-4E8C-A50A-CE963303AEA8}"/>
                </a:ext>
              </a:extLst>
            </p:cNvPr>
            <p:cNvSpPr>
              <a:spLocks/>
            </p:cNvSpPr>
            <p:nvPr/>
          </p:nvSpPr>
          <p:spPr bwMode="auto">
            <a:xfrm>
              <a:off x="5081588" y="2774950"/>
              <a:ext cx="611187" cy="1668462"/>
            </a:xfrm>
            <a:custGeom>
              <a:avLst/>
              <a:gdLst>
                <a:gd name="T0" fmla="*/ 0 w 385"/>
                <a:gd name="T1" fmla="*/ 824 h 1051"/>
                <a:gd name="T2" fmla="*/ 4 w 385"/>
                <a:gd name="T3" fmla="*/ 69 h 1051"/>
                <a:gd name="T4" fmla="*/ 288 w 385"/>
                <a:gd name="T5" fmla="*/ 0 h 1051"/>
                <a:gd name="T6" fmla="*/ 294 w 385"/>
                <a:gd name="T7" fmla="*/ 1 h 1051"/>
                <a:gd name="T8" fmla="*/ 306 w 385"/>
                <a:gd name="T9" fmla="*/ 5 h 1051"/>
                <a:gd name="T10" fmla="*/ 321 w 385"/>
                <a:gd name="T11" fmla="*/ 11 h 1051"/>
                <a:gd name="T12" fmla="*/ 339 w 385"/>
                <a:gd name="T13" fmla="*/ 19 h 1051"/>
                <a:gd name="T14" fmla="*/ 356 w 385"/>
                <a:gd name="T15" fmla="*/ 25 h 1051"/>
                <a:gd name="T16" fmla="*/ 370 w 385"/>
                <a:gd name="T17" fmla="*/ 31 h 1051"/>
                <a:gd name="T18" fmla="*/ 382 w 385"/>
                <a:gd name="T19" fmla="*/ 37 h 1051"/>
                <a:gd name="T20" fmla="*/ 385 w 385"/>
                <a:gd name="T21" fmla="*/ 38 h 1051"/>
                <a:gd name="T22" fmla="*/ 102 w 385"/>
                <a:gd name="T23" fmla="*/ 107 h 1051"/>
                <a:gd name="T24" fmla="*/ 100 w 385"/>
                <a:gd name="T25" fmla="*/ 863 h 1051"/>
                <a:gd name="T26" fmla="*/ 102 w 385"/>
                <a:gd name="T27" fmla="*/ 895 h 1051"/>
                <a:gd name="T28" fmla="*/ 107 w 385"/>
                <a:gd name="T29" fmla="*/ 925 h 1051"/>
                <a:gd name="T30" fmla="*/ 115 w 385"/>
                <a:gd name="T31" fmla="*/ 952 h 1051"/>
                <a:gd name="T32" fmla="*/ 129 w 385"/>
                <a:gd name="T33" fmla="*/ 977 h 1051"/>
                <a:gd name="T34" fmla="*/ 146 w 385"/>
                <a:gd name="T35" fmla="*/ 1000 h 1051"/>
                <a:gd name="T36" fmla="*/ 166 w 385"/>
                <a:gd name="T37" fmla="*/ 1019 h 1051"/>
                <a:gd name="T38" fmla="*/ 191 w 385"/>
                <a:gd name="T39" fmla="*/ 1036 h 1051"/>
                <a:gd name="T40" fmla="*/ 218 w 385"/>
                <a:gd name="T41" fmla="*/ 1051 h 1051"/>
                <a:gd name="T42" fmla="*/ 212 w 385"/>
                <a:gd name="T43" fmla="*/ 1049 h 1051"/>
                <a:gd name="T44" fmla="*/ 201 w 385"/>
                <a:gd name="T45" fmla="*/ 1045 h 1051"/>
                <a:gd name="T46" fmla="*/ 187 w 385"/>
                <a:gd name="T47" fmla="*/ 1040 h 1051"/>
                <a:gd name="T48" fmla="*/ 172 w 385"/>
                <a:gd name="T49" fmla="*/ 1034 h 1051"/>
                <a:gd name="T50" fmla="*/ 156 w 385"/>
                <a:gd name="T51" fmla="*/ 1029 h 1051"/>
                <a:gd name="T52" fmla="*/ 142 w 385"/>
                <a:gd name="T53" fmla="*/ 1022 h 1051"/>
                <a:gd name="T54" fmla="*/ 129 w 385"/>
                <a:gd name="T55" fmla="*/ 1017 h 1051"/>
                <a:gd name="T56" fmla="*/ 119 w 385"/>
                <a:gd name="T57" fmla="*/ 1014 h 1051"/>
                <a:gd name="T58" fmla="*/ 92 w 385"/>
                <a:gd name="T59" fmla="*/ 998 h 1051"/>
                <a:gd name="T60" fmla="*/ 67 w 385"/>
                <a:gd name="T61" fmla="*/ 981 h 1051"/>
                <a:gd name="T62" fmla="*/ 47 w 385"/>
                <a:gd name="T63" fmla="*/ 962 h 1051"/>
                <a:gd name="T64" fmla="*/ 30 w 385"/>
                <a:gd name="T65" fmla="*/ 939 h 1051"/>
                <a:gd name="T66" fmla="*/ 16 w 385"/>
                <a:gd name="T67" fmla="*/ 914 h 1051"/>
                <a:gd name="T68" fmla="*/ 8 w 385"/>
                <a:gd name="T69" fmla="*/ 886 h 1051"/>
                <a:gd name="T70" fmla="*/ 2 w 385"/>
                <a:gd name="T71" fmla="*/ 857 h 1051"/>
                <a:gd name="T72" fmla="*/ 0 w 385"/>
                <a:gd name="T73" fmla="*/ 824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1051">
                  <a:moveTo>
                    <a:pt x="0" y="824"/>
                  </a:moveTo>
                  <a:lnTo>
                    <a:pt x="4" y="69"/>
                  </a:lnTo>
                  <a:lnTo>
                    <a:pt x="288" y="0"/>
                  </a:lnTo>
                  <a:lnTo>
                    <a:pt x="294" y="1"/>
                  </a:lnTo>
                  <a:lnTo>
                    <a:pt x="306" y="5"/>
                  </a:lnTo>
                  <a:lnTo>
                    <a:pt x="321" y="11"/>
                  </a:lnTo>
                  <a:lnTo>
                    <a:pt x="339" y="19"/>
                  </a:lnTo>
                  <a:lnTo>
                    <a:pt x="356" y="25"/>
                  </a:lnTo>
                  <a:lnTo>
                    <a:pt x="370" y="31"/>
                  </a:lnTo>
                  <a:lnTo>
                    <a:pt x="382" y="37"/>
                  </a:lnTo>
                  <a:lnTo>
                    <a:pt x="385" y="38"/>
                  </a:lnTo>
                  <a:lnTo>
                    <a:pt x="102" y="107"/>
                  </a:lnTo>
                  <a:lnTo>
                    <a:pt x="100" y="863"/>
                  </a:lnTo>
                  <a:lnTo>
                    <a:pt x="102" y="895"/>
                  </a:lnTo>
                  <a:lnTo>
                    <a:pt x="107" y="925"/>
                  </a:lnTo>
                  <a:lnTo>
                    <a:pt x="115" y="952"/>
                  </a:lnTo>
                  <a:lnTo>
                    <a:pt x="129" y="977"/>
                  </a:lnTo>
                  <a:lnTo>
                    <a:pt x="146" y="1000"/>
                  </a:lnTo>
                  <a:lnTo>
                    <a:pt x="166" y="1019"/>
                  </a:lnTo>
                  <a:lnTo>
                    <a:pt x="191" y="1036"/>
                  </a:lnTo>
                  <a:lnTo>
                    <a:pt x="218" y="1051"/>
                  </a:lnTo>
                  <a:lnTo>
                    <a:pt x="212" y="1049"/>
                  </a:lnTo>
                  <a:lnTo>
                    <a:pt x="201" y="1045"/>
                  </a:lnTo>
                  <a:lnTo>
                    <a:pt x="187" y="1040"/>
                  </a:lnTo>
                  <a:lnTo>
                    <a:pt x="172" y="1034"/>
                  </a:lnTo>
                  <a:lnTo>
                    <a:pt x="156" y="1029"/>
                  </a:lnTo>
                  <a:lnTo>
                    <a:pt x="142" y="1022"/>
                  </a:lnTo>
                  <a:lnTo>
                    <a:pt x="129" y="1017"/>
                  </a:lnTo>
                  <a:lnTo>
                    <a:pt x="119" y="1014"/>
                  </a:lnTo>
                  <a:lnTo>
                    <a:pt x="92" y="998"/>
                  </a:lnTo>
                  <a:lnTo>
                    <a:pt x="67" y="981"/>
                  </a:lnTo>
                  <a:lnTo>
                    <a:pt x="47" y="962"/>
                  </a:lnTo>
                  <a:lnTo>
                    <a:pt x="30" y="939"/>
                  </a:lnTo>
                  <a:lnTo>
                    <a:pt x="16" y="914"/>
                  </a:lnTo>
                  <a:lnTo>
                    <a:pt x="8" y="886"/>
                  </a:lnTo>
                  <a:lnTo>
                    <a:pt x="2" y="857"/>
                  </a:lnTo>
                  <a:lnTo>
                    <a:pt x="0" y="824"/>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4" name="Freeform 42">
              <a:extLst>
                <a:ext uri="{FF2B5EF4-FFF2-40B4-BE49-F238E27FC236}">
                  <a16:creationId xmlns:a16="http://schemas.microsoft.com/office/drawing/2014/main" id="{30631048-46F1-4A98-A42F-E788D7747DD3}"/>
                </a:ext>
              </a:extLst>
            </p:cNvPr>
            <p:cNvSpPr>
              <a:spLocks/>
            </p:cNvSpPr>
            <p:nvPr/>
          </p:nvSpPr>
          <p:spPr bwMode="auto">
            <a:xfrm>
              <a:off x="5570538" y="2570163"/>
              <a:ext cx="949325" cy="1804987"/>
            </a:xfrm>
            <a:custGeom>
              <a:avLst/>
              <a:gdLst>
                <a:gd name="T0" fmla="*/ 9 w 598"/>
                <a:gd name="T1" fmla="*/ 1100 h 1137"/>
                <a:gd name="T2" fmla="*/ 29 w 598"/>
                <a:gd name="T3" fmla="*/ 1098 h 1137"/>
                <a:gd name="T4" fmla="*/ 52 w 598"/>
                <a:gd name="T5" fmla="*/ 1096 h 1137"/>
                <a:gd name="T6" fmla="*/ 75 w 598"/>
                <a:gd name="T7" fmla="*/ 1092 h 1137"/>
                <a:gd name="T8" fmla="*/ 118 w 598"/>
                <a:gd name="T9" fmla="*/ 1081 h 1137"/>
                <a:gd name="T10" fmla="*/ 178 w 598"/>
                <a:gd name="T11" fmla="*/ 1058 h 1137"/>
                <a:gd name="T12" fmla="*/ 233 w 598"/>
                <a:gd name="T13" fmla="*/ 1029 h 1137"/>
                <a:gd name="T14" fmla="*/ 280 w 598"/>
                <a:gd name="T15" fmla="*/ 995 h 1137"/>
                <a:gd name="T16" fmla="*/ 320 w 598"/>
                <a:gd name="T17" fmla="*/ 955 h 1137"/>
                <a:gd name="T18" fmla="*/ 352 w 598"/>
                <a:gd name="T19" fmla="*/ 912 h 1137"/>
                <a:gd name="T20" fmla="*/ 373 w 598"/>
                <a:gd name="T21" fmla="*/ 866 h 1137"/>
                <a:gd name="T22" fmla="*/ 383 w 598"/>
                <a:gd name="T23" fmla="*/ 819 h 1137"/>
                <a:gd name="T24" fmla="*/ 385 w 598"/>
                <a:gd name="T25" fmla="*/ 784 h 1137"/>
                <a:gd name="T26" fmla="*/ 385 w 598"/>
                <a:gd name="T27" fmla="*/ 766 h 1137"/>
                <a:gd name="T28" fmla="*/ 375 w 598"/>
                <a:gd name="T29" fmla="*/ 713 h 1137"/>
                <a:gd name="T30" fmla="*/ 355 w 598"/>
                <a:gd name="T31" fmla="*/ 618 h 1137"/>
                <a:gd name="T32" fmla="*/ 328 w 598"/>
                <a:gd name="T33" fmla="*/ 516 h 1137"/>
                <a:gd name="T34" fmla="*/ 293 w 598"/>
                <a:gd name="T35" fmla="*/ 406 h 1137"/>
                <a:gd name="T36" fmla="*/ 256 w 598"/>
                <a:gd name="T37" fmla="*/ 297 h 1137"/>
                <a:gd name="T38" fmla="*/ 225 w 598"/>
                <a:gd name="T39" fmla="*/ 210 h 1137"/>
                <a:gd name="T40" fmla="*/ 208 w 598"/>
                <a:gd name="T41" fmla="*/ 147 h 1137"/>
                <a:gd name="T42" fmla="*/ 198 w 598"/>
                <a:gd name="T43" fmla="*/ 108 h 1137"/>
                <a:gd name="T44" fmla="*/ 196 w 598"/>
                <a:gd name="T45" fmla="*/ 89 h 1137"/>
                <a:gd name="T46" fmla="*/ 204 w 598"/>
                <a:gd name="T47" fmla="*/ 75 h 1137"/>
                <a:gd name="T48" fmla="*/ 499 w 598"/>
                <a:gd name="T49" fmla="*/ 0 h 1137"/>
                <a:gd name="T50" fmla="*/ 309 w 598"/>
                <a:gd name="T51" fmla="*/ 110 h 1137"/>
                <a:gd name="T52" fmla="*/ 297 w 598"/>
                <a:gd name="T53" fmla="*/ 119 h 1137"/>
                <a:gd name="T54" fmla="*/ 293 w 598"/>
                <a:gd name="T55" fmla="*/ 137 h 1137"/>
                <a:gd name="T56" fmla="*/ 299 w 598"/>
                <a:gd name="T57" fmla="*/ 163 h 1137"/>
                <a:gd name="T58" fmla="*/ 313 w 598"/>
                <a:gd name="T59" fmla="*/ 213 h 1137"/>
                <a:gd name="T60" fmla="*/ 338 w 598"/>
                <a:gd name="T61" fmla="*/ 288 h 1137"/>
                <a:gd name="T62" fmla="*/ 371 w 598"/>
                <a:gd name="T63" fmla="*/ 386 h 1137"/>
                <a:gd name="T64" fmla="*/ 410 w 598"/>
                <a:gd name="T65" fmla="*/ 501 h 1137"/>
                <a:gd name="T66" fmla="*/ 441 w 598"/>
                <a:gd name="T67" fmla="*/ 607 h 1137"/>
                <a:gd name="T68" fmla="*/ 464 w 598"/>
                <a:gd name="T69" fmla="*/ 705 h 1137"/>
                <a:gd name="T70" fmla="*/ 482 w 598"/>
                <a:gd name="T71" fmla="*/ 795 h 1137"/>
                <a:gd name="T72" fmla="*/ 484 w 598"/>
                <a:gd name="T73" fmla="*/ 813 h 1137"/>
                <a:gd name="T74" fmla="*/ 484 w 598"/>
                <a:gd name="T75" fmla="*/ 834 h 1137"/>
                <a:gd name="T76" fmla="*/ 478 w 598"/>
                <a:gd name="T77" fmla="*/ 882 h 1137"/>
                <a:gd name="T78" fmla="*/ 462 w 598"/>
                <a:gd name="T79" fmla="*/ 927 h 1137"/>
                <a:gd name="T80" fmla="*/ 437 w 598"/>
                <a:gd name="T81" fmla="*/ 971 h 1137"/>
                <a:gd name="T82" fmla="*/ 400 w 598"/>
                <a:gd name="T83" fmla="*/ 1013 h 1137"/>
                <a:gd name="T84" fmla="*/ 355 w 598"/>
                <a:gd name="T85" fmla="*/ 1050 h 1137"/>
                <a:gd name="T86" fmla="*/ 305 w 598"/>
                <a:gd name="T87" fmla="*/ 1082 h 1137"/>
                <a:gd name="T88" fmla="*/ 248 w 598"/>
                <a:gd name="T89" fmla="*/ 1107 h 1137"/>
                <a:gd name="T90" fmla="*/ 184 w 598"/>
                <a:gd name="T91" fmla="*/ 1127 h 1137"/>
                <a:gd name="T92" fmla="*/ 132 w 598"/>
                <a:gd name="T93" fmla="*/ 1136 h 1137"/>
                <a:gd name="T94" fmla="*/ 85 w 598"/>
                <a:gd name="T95" fmla="*/ 1136 h 1137"/>
                <a:gd name="T96" fmla="*/ 44 w 598"/>
                <a:gd name="T97" fmla="*/ 1125 h 1137"/>
                <a:gd name="T98" fmla="*/ 7 w 598"/>
                <a:gd name="T99" fmla="*/ 1105 h 1137"/>
                <a:gd name="T100" fmla="*/ 4 w 598"/>
                <a:gd name="T101" fmla="*/ 1102 h 1137"/>
                <a:gd name="T102" fmla="*/ 0 w 598"/>
                <a:gd name="T103" fmla="*/ 1098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8" h="1137">
                  <a:moveTo>
                    <a:pt x="0" y="1098"/>
                  </a:moveTo>
                  <a:lnTo>
                    <a:pt x="9" y="1100"/>
                  </a:lnTo>
                  <a:lnTo>
                    <a:pt x="19" y="1100"/>
                  </a:lnTo>
                  <a:lnTo>
                    <a:pt x="29" y="1098"/>
                  </a:lnTo>
                  <a:lnTo>
                    <a:pt x="40" y="1097"/>
                  </a:lnTo>
                  <a:lnTo>
                    <a:pt x="52" y="1096"/>
                  </a:lnTo>
                  <a:lnTo>
                    <a:pt x="64" y="1095"/>
                  </a:lnTo>
                  <a:lnTo>
                    <a:pt x="75" y="1092"/>
                  </a:lnTo>
                  <a:lnTo>
                    <a:pt x="87" y="1090"/>
                  </a:lnTo>
                  <a:lnTo>
                    <a:pt x="118" y="1081"/>
                  </a:lnTo>
                  <a:lnTo>
                    <a:pt x="149" y="1069"/>
                  </a:lnTo>
                  <a:lnTo>
                    <a:pt x="178" y="1058"/>
                  </a:lnTo>
                  <a:lnTo>
                    <a:pt x="206" y="1044"/>
                  </a:lnTo>
                  <a:lnTo>
                    <a:pt x="233" y="1029"/>
                  </a:lnTo>
                  <a:lnTo>
                    <a:pt x="256" y="1013"/>
                  </a:lnTo>
                  <a:lnTo>
                    <a:pt x="280" y="995"/>
                  </a:lnTo>
                  <a:lnTo>
                    <a:pt x="301" y="975"/>
                  </a:lnTo>
                  <a:lnTo>
                    <a:pt x="320" y="955"/>
                  </a:lnTo>
                  <a:lnTo>
                    <a:pt x="338" y="933"/>
                  </a:lnTo>
                  <a:lnTo>
                    <a:pt x="352" y="912"/>
                  </a:lnTo>
                  <a:lnTo>
                    <a:pt x="363" y="889"/>
                  </a:lnTo>
                  <a:lnTo>
                    <a:pt x="373" y="866"/>
                  </a:lnTo>
                  <a:lnTo>
                    <a:pt x="379" y="842"/>
                  </a:lnTo>
                  <a:lnTo>
                    <a:pt x="383" y="819"/>
                  </a:lnTo>
                  <a:lnTo>
                    <a:pt x="385" y="795"/>
                  </a:lnTo>
                  <a:lnTo>
                    <a:pt x="385" y="784"/>
                  </a:lnTo>
                  <a:lnTo>
                    <a:pt x="385" y="776"/>
                  </a:lnTo>
                  <a:lnTo>
                    <a:pt x="385" y="766"/>
                  </a:lnTo>
                  <a:lnTo>
                    <a:pt x="383" y="757"/>
                  </a:lnTo>
                  <a:lnTo>
                    <a:pt x="375" y="713"/>
                  </a:lnTo>
                  <a:lnTo>
                    <a:pt x="365" y="667"/>
                  </a:lnTo>
                  <a:lnTo>
                    <a:pt x="355" y="618"/>
                  </a:lnTo>
                  <a:lnTo>
                    <a:pt x="342" y="569"/>
                  </a:lnTo>
                  <a:lnTo>
                    <a:pt x="328" y="516"/>
                  </a:lnTo>
                  <a:lnTo>
                    <a:pt x="311" y="463"/>
                  </a:lnTo>
                  <a:lnTo>
                    <a:pt x="293" y="406"/>
                  </a:lnTo>
                  <a:lnTo>
                    <a:pt x="274" y="348"/>
                  </a:lnTo>
                  <a:lnTo>
                    <a:pt x="256" y="297"/>
                  </a:lnTo>
                  <a:lnTo>
                    <a:pt x="239" y="250"/>
                  </a:lnTo>
                  <a:lnTo>
                    <a:pt x="225" y="210"/>
                  </a:lnTo>
                  <a:lnTo>
                    <a:pt x="215" y="176"/>
                  </a:lnTo>
                  <a:lnTo>
                    <a:pt x="208" y="147"/>
                  </a:lnTo>
                  <a:lnTo>
                    <a:pt x="200" y="124"/>
                  </a:lnTo>
                  <a:lnTo>
                    <a:pt x="198" y="108"/>
                  </a:lnTo>
                  <a:lnTo>
                    <a:pt x="196" y="97"/>
                  </a:lnTo>
                  <a:lnTo>
                    <a:pt x="196" y="89"/>
                  </a:lnTo>
                  <a:lnTo>
                    <a:pt x="200" y="81"/>
                  </a:lnTo>
                  <a:lnTo>
                    <a:pt x="204" y="75"/>
                  </a:lnTo>
                  <a:lnTo>
                    <a:pt x="212" y="72"/>
                  </a:lnTo>
                  <a:lnTo>
                    <a:pt x="499" y="0"/>
                  </a:lnTo>
                  <a:lnTo>
                    <a:pt x="598" y="39"/>
                  </a:lnTo>
                  <a:lnTo>
                    <a:pt x="309" y="110"/>
                  </a:lnTo>
                  <a:lnTo>
                    <a:pt x="303" y="113"/>
                  </a:lnTo>
                  <a:lnTo>
                    <a:pt x="297" y="119"/>
                  </a:lnTo>
                  <a:lnTo>
                    <a:pt x="295" y="126"/>
                  </a:lnTo>
                  <a:lnTo>
                    <a:pt x="293" y="137"/>
                  </a:lnTo>
                  <a:lnTo>
                    <a:pt x="295" y="147"/>
                  </a:lnTo>
                  <a:lnTo>
                    <a:pt x="299" y="163"/>
                  </a:lnTo>
                  <a:lnTo>
                    <a:pt x="305" y="186"/>
                  </a:lnTo>
                  <a:lnTo>
                    <a:pt x="313" y="213"/>
                  </a:lnTo>
                  <a:lnTo>
                    <a:pt x="324" y="247"/>
                  </a:lnTo>
                  <a:lnTo>
                    <a:pt x="338" y="288"/>
                  </a:lnTo>
                  <a:lnTo>
                    <a:pt x="353" y="334"/>
                  </a:lnTo>
                  <a:lnTo>
                    <a:pt x="371" y="386"/>
                  </a:lnTo>
                  <a:lnTo>
                    <a:pt x="390" y="444"/>
                  </a:lnTo>
                  <a:lnTo>
                    <a:pt x="410" y="501"/>
                  </a:lnTo>
                  <a:lnTo>
                    <a:pt x="425" y="554"/>
                  </a:lnTo>
                  <a:lnTo>
                    <a:pt x="441" y="607"/>
                  </a:lnTo>
                  <a:lnTo>
                    <a:pt x="455" y="656"/>
                  </a:lnTo>
                  <a:lnTo>
                    <a:pt x="464" y="705"/>
                  </a:lnTo>
                  <a:lnTo>
                    <a:pt x="474" y="750"/>
                  </a:lnTo>
                  <a:lnTo>
                    <a:pt x="482" y="795"/>
                  </a:lnTo>
                  <a:lnTo>
                    <a:pt x="484" y="805"/>
                  </a:lnTo>
                  <a:lnTo>
                    <a:pt x="484" y="813"/>
                  </a:lnTo>
                  <a:lnTo>
                    <a:pt x="484" y="824"/>
                  </a:lnTo>
                  <a:lnTo>
                    <a:pt x="484" y="834"/>
                  </a:lnTo>
                  <a:lnTo>
                    <a:pt x="482" y="858"/>
                  </a:lnTo>
                  <a:lnTo>
                    <a:pt x="478" y="882"/>
                  </a:lnTo>
                  <a:lnTo>
                    <a:pt x="472" y="904"/>
                  </a:lnTo>
                  <a:lnTo>
                    <a:pt x="462" y="927"/>
                  </a:lnTo>
                  <a:lnTo>
                    <a:pt x="451" y="950"/>
                  </a:lnTo>
                  <a:lnTo>
                    <a:pt x="437" y="971"/>
                  </a:lnTo>
                  <a:lnTo>
                    <a:pt x="420" y="992"/>
                  </a:lnTo>
                  <a:lnTo>
                    <a:pt x="400" y="1013"/>
                  </a:lnTo>
                  <a:lnTo>
                    <a:pt x="379" y="1033"/>
                  </a:lnTo>
                  <a:lnTo>
                    <a:pt x="355" y="1050"/>
                  </a:lnTo>
                  <a:lnTo>
                    <a:pt x="332" y="1067"/>
                  </a:lnTo>
                  <a:lnTo>
                    <a:pt x="305" y="1082"/>
                  </a:lnTo>
                  <a:lnTo>
                    <a:pt x="278" y="1096"/>
                  </a:lnTo>
                  <a:lnTo>
                    <a:pt x="248" y="1107"/>
                  </a:lnTo>
                  <a:lnTo>
                    <a:pt x="217" y="1119"/>
                  </a:lnTo>
                  <a:lnTo>
                    <a:pt x="184" y="1127"/>
                  </a:lnTo>
                  <a:lnTo>
                    <a:pt x="157" y="1134"/>
                  </a:lnTo>
                  <a:lnTo>
                    <a:pt x="132" y="1136"/>
                  </a:lnTo>
                  <a:lnTo>
                    <a:pt x="109" y="1137"/>
                  </a:lnTo>
                  <a:lnTo>
                    <a:pt x="85" y="1136"/>
                  </a:lnTo>
                  <a:lnTo>
                    <a:pt x="64" y="1132"/>
                  </a:lnTo>
                  <a:lnTo>
                    <a:pt x="44" y="1125"/>
                  </a:lnTo>
                  <a:lnTo>
                    <a:pt x="25" y="1116"/>
                  </a:lnTo>
                  <a:lnTo>
                    <a:pt x="7" y="1105"/>
                  </a:lnTo>
                  <a:lnTo>
                    <a:pt x="5" y="1103"/>
                  </a:lnTo>
                  <a:lnTo>
                    <a:pt x="4" y="1102"/>
                  </a:lnTo>
                  <a:lnTo>
                    <a:pt x="2" y="1100"/>
                  </a:lnTo>
                  <a:lnTo>
                    <a:pt x="0" y="1098"/>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5" name="Freeform 43">
              <a:extLst>
                <a:ext uri="{FF2B5EF4-FFF2-40B4-BE49-F238E27FC236}">
                  <a16:creationId xmlns:a16="http://schemas.microsoft.com/office/drawing/2014/main" id="{470CD2A9-980E-428C-8C41-F877B1002FDD}"/>
                </a:ext>
              </a:extLst>
            </p:cNvPr>
            <p:cNvSpPr>
              <a:spLocks/>
            </p:cNvSpPr>
            <p:nvPr/>
          </p:nvSpPr>
          <p:spPr bwMode="auto">
            <a:xfrm>
              <a:off x="5106988" y="4217988"/>
              <a:ext cx="176212" cy="101600"/>
            </a:xfrm>
            <a:custGeom>
              <a:avLst/>
              <a:gdLst>
                <a:gd name="T0" fmla="*/ 0 w 111"/>
                <a:gd name="T1" fmla="*/ 0 h 64"/>
                <a:gd name="T2" fmla="*/ 97 w 111"/>
                <a:gd name="T3" fmla="*/ 36 h 64"/>
                <a:gd name="T4" fmla="*/ 101 w 111"/>
                <a:gd name="T5" fmla="*/ 43 h 64"/>
                <a:gd name="T6" fmla="*/ 103 w 111"/>
                <a:gd name="T7" fmla="*/ 50 h 64"/>
                <a:gd name="T8" fmla="*/ 107 w 111"/>
                <a:gd name="T9" fmla="*/ 58 h 64"/>
                <a:gd name="T10" fmla="*/ 111 w 111"/>
                <a:gd name="T11" fmla="*/ 64 h 64"/>
                <a:gd name="T12" fmla="*/ 12 w 111"/>
                <a:gd name="T13" fmla="*/ 26 h 64"/>
                <a:gd name="T14" fmla="*/ 8 w 111"/>
                <a:gd name="T15" fmla="*/ 20 h 64"/>
                <a:gd name="T16" fmla="*/ 6 w 111"/>
                <a:gd name="T17" fmla="*/ 12 h 64"/>
                <a:gd name="T18" fmla="*/ 2 w 111"/>
                <a:gd name="T19" fmla="*/ 6 h 64"/>
                <a:gd name="T20" fmla="*/ 0 w 111"/>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64">
                  <a:moveTo>
                    <a:pt x="0" y="0"/>
                  </a:moveTo>
                  <a:lnTo>
                    <a:pt x="97" y="36"/>
                  </a:lnTo>
                  <a:lnTo>
                    <a:pt x="101" y="43"/>
                  </a:lnTo>
                  <a:lnTo>
                    <a:pt x="103" y="50"/>
                  </a:lnTo>
                  <a:lnTo>
                    <a:pt x="107" y="58"/>
                  </a:lnTo>
                  <a:lnTo>
                    <a:pt x="111" y="64"/>
                  </a:lnTo>
                  <a:lnTo>
                    <a:pt x="12" y="26"/>
                  </a:lnTo>
                  <a:lnTo>
                    <a:pt x="8" y="20"/>
                  </a:lnTo>
                  <a:lnTo>
                    <a:pt x="6" y="12"/>
                  </a:lnTo>
                  <a:lnTo>
                    <a:pt x="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6" name="Freeform 44">
              <a:extLst>
                <a:ext uri="{FF2B5EF4-FFF2-40B4-BE49-F238E27FC236}">
                  <a16:creationId xmlns:a16="http://schemas.microsoft.com/office/drawing/2014/main" id="{8F526878-8EC9-474C-B082-1260B3971C45}"/>
                </a:ext>
              </a:extLst>
            </p:cNvPr>
            <p:cNvSpPr>
              <a:spLocks/>
            </p:cNvSpPr>
            <p:nvPr/>
          </p:nvSpPr>
          <p:spPr bwMode="auto">
            <a:xfrm>
              <a:off x="5081588" y="3949700"/>
              <a:ext cx="158750" cy="206375"/>
            </a:xfrm>
            <a:custGeom>
              <a:avLst/>
              <a:gdLst>
                <a:gd name="T0" fmla="*/ 0 w 100"/>
                <a:gd name="T1" fmla="*/ 0 h 130"/>
                <a:gd name="T2" fmla="*/ 100 w 100"/>
                <a:gd name="T3" fmla="*/ 37 h 130"/>
                <a:gd name="T4" fmla="*/ 100 w 100"/>
                <a:gd name="T5" fmla="*/ 123 h 130"/>
                <a:gd name="T6" fmla="*/ 100 w 100"/>
                <a:gd name="T7" fmla="*/ 130 h 130"/>
                <a:gd name="T8" fmla="*/ 0 w 100"/>
                <a:gd name="T9" fmla="*/ 91 h 130"/>
                <a:gd name="T10" fmla="*/ 0 w 100"/>
                <a:gd name="T11" fmla="*/ 84 h 130"/>
                <a:gd name="T12" fmla="*/ 0 w 10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00" h="130">
                  <a:moveTo>
                    <a:pt x="0" y="0"/>
                  </a:moveTo>
                  <a:lnTo>
                    <a:pt x="100" y="37"/>
                  </a:lnTo>
                  <a:lnTo>
                    <a:pt x="100" y="123"/>
                  </a:lnTo>
                  <a:lnTo>
                    <a:pt x="100" y="130"/>
                  </a:lnTo>
                  <a:lnTo>
                    <a:pt x="0" y="91"/>
                  </a:lnTo>
                  <a:lnTo>
                    <a:pt x="0" y="84"/>
                  </a:lnTo>
                  <a:lnTo>
                    <a:pt x="0" y="0"/>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7" name="Freeform 45">
              <a:extLst>
                <a:ext uri="{FF2B5EF4-FFF2-40B4-BE49-F238E27FC236}">
                  <a16:creationId xmlns:a16="http://schemas.microsoft.com/office/drawing/2014/main" id="{FDD9C0FC-BAFB-4227-92DB-70F7D5E0F1B4}"/>
                </a:ext>
              </a:extLst>
            </p:cNvPr>
            <p:cNvSpPr>
              <a:spLocks/>
            </p:cNvSpPr>
            <p:nvPr/>
          </p:nvSpPr>
          <p:spPr bwMode="auto">
            <a:xfrm>
              <a:off x="5081588" y="3305175"/>
              <a:ext cx="161925" cy="615950"/>
            </a:xfrm>
            <a:custGeom>
              <a:avLst/>
              <a:gdLst>
                <a:gd name="T0" fmla="*/ 2 w 102"/>
                <a:gd name="T1" fmla="*/ 0 h 388"/>
                <a:gd name="T2" fmla="*/ 102 w 102"/>
                <a:gd name="T3" fmla="*/ 34 h 388"/>
                <a:gd name="T4" fmla="*/ 100 w 102"/>
                <a:gd name="T5" fmla="*/ 388 h 388"/>
                <a:gd name="T6" fmla="*/ 0 w 102"/>
                <a:gd name="T7" fmla="*/ 345 h 388"/>
                <a:gd name="T8" fmla="*/ 2 w 102"/>
                <a:gd name="T9" fmla="*/ 0 h 388"/>
              </a:gdLst>
              <a:ahLst/>
              <a:cxnLst>
                <a:cxn ang="0">
                  <a:pos x="T0" y="T1"/>
                </a:cxn>
                <a:cxn ang="0">
                  <a:pos x="T2" y="T3"/>
                </a:cxn>
                <a:cxn ang="0">
                  <a:pos x="T4" y="T5"/>
                </a:cxn>
                <a:cxn ang="0">
                  <a:pos x="T6" y="T7"/>
                </a:cxn>
                <a:cxn ang="0">
                  <a:pos x="T8" y="T9"/>
                </a:cxn>
              </a:cxnLst>
              <a:rect l="0" t="0" r="r" b="b"/>
              <a:pathLst>
                <a:path w="102" h="388">
                  <a:moveTo>
                    <a:pt x="2" y="0"/>
                  </a:moveTo>
                  <a:lnTo>
                    <a:pt x="102" y="34"/>
                  </a:lnTo>
                  <a:lnTo>
                    <a:pt x="100" y="388"/>
                  </a:lnTo>
                  <a:lnTo>
                    <a:pt x="0" y="345"/>
                  </a:lnTo>
                  <a:lnTo>
                    <a:pt x="2"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8" name="Freeform 46">
              <a:extLst>
                <a:ext uri="{FF2B5EF4-FFF2-40B4-BE49-F238E27FC236}">
                  <a16:creationId xmlns:a16="http://schemas.microsoft.com/office/drawing/2014/main" id="{E720A490-FAF1-41A4-A572-62D2220792C8}"/>
                </a:ext>
              </a:extLst>
            </p:cNvPr>
            <p:cNvSpPr>
              <a:spLocks/>
            </p:cNvSpPr>
            <p:nvPr/>
          </p:nvSpPr>
          <p:spPr bwMode="auto">
            <a:xfrm>
              <a:off x="5087938" y="2774950"/>
              <a:ext cx="604837" cy="169862"/>
            </a:xfrm>
            <a:custGeom>
              <a:avLst/>
              <a:gdLst>
                <a:gd name="T0" fmla="*/ 284 w 381"/>
                <a:gd name="T1" fmla="*/ 0 h 107"/>
                <a:gd name="T2" fmla="*/ 381 w 381"/>
                <a:gd name="T3" fmla="*/ 38 h 107"/>
                <a:gd name="T4" fmla="*/ 98 w 381"/>
                <a:gd name="T5" fmla="*/ 107 h 107"/>
                <a:gd name="T6" fmla="*/ 0 w 381"/>
                <a:gd name="T7" fmla="*/ 69 h 107"/>
                <a:gd name="T8" fmla="*/ 284 w 381"/>
                <a:gd name="T9" fmla="*/ 0 h 107"/>
              </a:gdLst>
              <a:ahLst/>
              <a:cxnLst>
                <a:cxn ang="0">
                  <a:pos x="T0" y="T1"/>
                </a:cxn>
                <a:cxn ang="0">
                  <a:pos x="T2" y="T3"/>
                </a:cxn>
                <a:cxn ang="0">
                  <a:pos x="T4" y="T5"/>
                </a:cxn>
                <a:cxn ang="0">
                  <a:pos x="T6" y="T7"/>
                </a:cxn>
                <a:cxn ang="0">
                  <a:pos x="T8" y="T9"/>
                </a:cxn>
              </a:cxnLst>
              <a:rect l="0" t="0" r="r" b="b"/>
              <a:pathLst>
                <a:path w="381" h="107">
                  <a:moveTo>
                    <a:pt x="284" y="0"/>
                  </a:moveTo>
                  <a:lnTo>
                    <a:pt x="381" y="38"/>
                  </a:lnTo>
                  <a:lnTo>
                    <a:pt x="98" y="107"/>
                  </a:lnTo>
                  <a:lnTo>
                    <a:pt x="0" y="69"/>
                  </a:lnTo>
                  <a:lnTo>
                    <a:pt x="284"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49" name="Freeform 47">
              <a:extLst>
                <a:ext uri="{FF2B5EF4-FFF2-40B4-BE49-F238E27FC236}">
                  <a16:creationId xmlns:a16="http://schemas.microsoft.com/office/drawing/2014/main" id="{227C45AC-5459-4E56-A7E6-43C50980AA15}"/>
                </a:ext>
              </a:extLst>
            </p:cNvPr>
            <p:cNvSpPr>
              <a:spLocks/>
            </p:cNvSpPr>
            <p:nvPr/>
          </p:nvSpPr>
          <p:spPr bwMode="auto">
            <a:xfrm>
              <a:off x="5907088" y="2570163"/>
              <a:ext cx="612775" cy="174625"/>
            </a:xfrm>
            <a:custGeom>
              <a:avLst/>
              <a:gdLst>
                <a:gd name="T0" fmla="*/ 287 w 386"/>
                <a:gd name="T1" fmla="*/ 0 h 110"/>
                <a:gd name="T2" fmla="*/ 386 w 386"/>
                <a:gd name="T3" fmla="*/ 39 h 110"/>
                <a:gd name="T4" fmla="*/ 97 w 386"/>
                <a:gd name="T5" fmla="*/ 110 h 110"/>
                <a:gd name="T6" fmla="*/ 0 w 386"/>
                <a:gd name="T7" fmla="*/ 72 h 110"/>
                <a:gd name="T8" fmla="*/ 287 w 386"/>
                <a:gd name="T9" fmla="*/ 0 h 110"/>
              </a:gdLst>
              <a:ahLst/>
              <a:cxnLst>
                <a:cxn ang="0">
                  <a:pos x="T0" y="T1"/>
                </a:cxn>
                <a:cxn ang="0">
                  <a:pos x="T2" y="T3"/>
                </a:cxn>
                <a:cxn ang="0">
                  <a:pos x="T4" y="T5"/>
                </a:cxn>
                <a:cxn ang="0">
                  <a:pos x="T6" y="T7"/>
                </a:cxn>
                <a:cxn ang="0">
                  <a:pos x="T8" y="T9"/>
                </a:cxn>
              </a:cxnLst>
              <a:rect l="0" t="0" r="r" b="b"/>
              <a:pathLst>
                <a:path w="386" h="110">
                  <a:moveTo>
                    <a:pt x="287" y="0"/>
                  </a:moveTo>
                  <a:lnTo>
                    <a:pt x="386" y="39"/>
                  </a:lnTo>
                  <a:lnTo>
                    <a:pt x="97" y="110"/>
                  </a:lnTo>
                  <a:lnTo>
                    <a:pt x="0" y="72"/>
                  </a:lnTo>
                  <a:lnTo>
                    <a:pt x="287" y="0"/>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0" name="Freeform 48">
              <a:extLst>
                <a:ext uri="{FF2B5EF4-FFF2-40B4-BE49-F238E27FC236}">
                  <a16:creationId xmlns:a16="http://schemas.microsoft.com/office/drawing/2014/main" id="{323E3C8B-562B-4E57-B59A-12F748AEDD20}"/>
                </a:ext>
              </a:extLst>
            </p:cNvPr>
            <p:cNvSpPr>
              <a:spLocks/>
            </p:cNvSpPr>
            <p:nvPr/>
          </p:nvSpPr>
          <p:spPr bwMode="auto">
            <a:xfrm>
              <a:off x="4217988" y="4611688"/>
              <a:ext cx="287337" cy="128587"/>
            </a:xfrm>
            <a:custGeom>
              <a:avLst/>
              <a:gdLst>
                <a:gd name="T0" fmla="*/ 0 w 181"/>
                <a:gd name="T1" fmla="*/ 43 h 81"/>
                <a:gd name="T2" fmla="*/ 12 w 181"/>
                <a:gd name="T3" fmla="*/ 39 h 81"/>
                <a:gd name="T4" fmla="*/ 21 w 181"/>
                <a:gd name="T5" fmla="*/ 34 h 81"/>
                <a:gd name="T6" fmla="*/ 31 w 181"/>
                <a:gd name="T7" fmla="*/ 29 h 81"/>
                <a:gd name="T8" fmla="*/ 43 w 181"/>
                <a:gd name="T9" fmla="*/ 24 h 81"/>
                <a:gd name="T10" fmla="*/ 53 w 181"/>
                <a:gd name="T11" fmla="*/ 19 h 81"/>
                <a:gd name="T12" fmla="*/ 62 w 181"/>
                <a:gd name="T13" fmla="*/ 13 h 81"/>
                <a:gd name="T14" fmla="*/ 72 w 181"/>
                <a:gd name="T15" fmla="*/ 7 h 81"/>
                <a:gd name="T16" fmla="*/ 82 w 181"/>
                <a:gd name="T17" fmla="*/ 0 h 81"/>
                <a:gd name="T18" fmla="*/ 181 w 181"/>
                <a:gd name="T19" fmla="*/ 39 h 81"/>
                <a:gd name="T20" fmla="*/ 171 w 181"/>
                <a:gd name="T21" fmla="*/ 46 h 81"/>
                <a:gd name="T22" fmla="*/ 161 w 181"/>
                <a:gd name="T23" fmla="*/ 52 h 81"/>
                <a:gd name="T24" fmla="*/ 152 w 181"/>
                <a:gd name="T25" fmla="*/ 57 h 81"/>
                <a:gd name="T26" fmla="*/ 142 w 181"/>
                <a:gd name="T27" fmla="*/ 63 h 81"/>
                <a:gd name="T28" fmla="*/ 130 w 181"/>
                <a:gd name="T29" fmla="*/ 68 h 81"/>
                <a:gd name="T30" fmla="*/ 121 w 181"/>
                <a:gd name="T31" fmla="*/ 72 h 81"/>
                <a:gd name="T32" fmla="*/ 109 w 181"/>
                <a:gd name="T33" fmla="*/ 77 h 81"/>
                <a:gd name="T34" fmla="*/ 97 w 181"/>
                <a:gd name="T35" fmla="*/ 81 h 81"/>
                <a:gd name="T36" fmla="*/ 0 w 181"/>
                <a:gd name="T37"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81">
                  <a:moveTo>
                    <a:pt x="0" y="43"/>
                  </a:moveTo>
                  <a:lnTo>
                    <a:pt x="12" y="39"/>
                  </a:lnTo>
                  <a:lnTo>
                    <a:pt x="21" y="34"/>
                  </a:lnTo>
                  <a:lnTo>
                    <a:pt x="31" y="29"/>
                  </a:lnTo>
                  <a:lnTo>
                    <a:pt x="43" y="24"/>
                  </a:lnTo>
                  <a:lnTo>
                    <a:pt x="53" y="19"/>
                  </a:lnTo>
                  <a:lnTo>
                    <a:pt x="62" y="13"/>
                  </a:lnTo>
                  <a:lnTo>
                    <a:pt x="72" y="7"/>
                  </a:lnTo>
                  <a:lnTo>
                    <a:pt x="82" y="0"/>
                  </a:lnTo>
                  <a:lnTo>
                    <a:pt x="181" y="39"/>
                  </a:lnTo>
                  <a:lnTo>
                    <a:pt x="171" y="46"/>
                  </a:lnTo>
                  <a:lnTo>
                    <a:pt x="161" y="52"/>
                  </a:lnTo>
                  <a:lnTo>
                    <a:pt x="152" y="57"/>
                  </a:lnTo>
                  <a:lnTo>
                    <a:pt x="142" y="63"/>
                  </a:lnTo>
                  <a:lnTo>
                    <a:pt x="130" y="68"/>
                  </a:lnTo>
                  <a:lnTo>
                    <a:pt x="121" y="72"/>
                  </a:lnTo>
                  <a:lnTo>
                    <a:pt x="109" y="77"/>
                  </a:lnTo>
                  <a:lnTo>
                    <a:pt x="97" y="81"/>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1" name="Freeform 49">
              <a:extLst>
                <a:ext uri="{FF2B5EF4-FFF2-40B4-BE49-F238E27FC236}">
                  <a16:creationId xmlns:a16="http://schemas.microsoft.com/office/drawing/2014/main" id="{7127F0FE-F0EE-43A0-B650-98096CB761C2}"/>
                </a:ext>
              </a:extLst>
            </p:cNvPr>
            <p:cNvSpPr>
              <a:spLocks/>
            </p:cNvSpPr>
            <p:nvPr/>
          </p:nvSpPr>
          <p:spPr bwMode="auto">
            <a:xfrm>
              <a:off x="4433888" y="4225925"/>
              <a:ext cx="327025" cy="371475"/>
            </a:xfrm>
            <a:custGeom>
              <a:avLst/>
              <a:gdLst>
                <a:gd name="T0" fmla="*/ 0 w 206"/>
                <a:gd name="T1" fmla="*/ 195 h 234"/>
                <a:gd name="T2" fmla="*/ 8 w 206"/>
                <a:gd name="T3" fmla="*/ 185 h 234"/>
                <a:gd name="T4" fmla="*/ 18 w 206"/>
                <a:gd name="T5" fmla="*/ 175 h 234"/>
                <a:gd name="T6" fmla="*/ 25 w 206"/>
                <a:gd name="T7" fmla="*/ 165 h 234"/>
                <a:gd name="T8" fmla="*/ 33 w 206"/>
                <a:gd name="T9" fmla="*/ 155 h 234"/>
                <a:gd name="T10" fmla="*/ 41 w 206"/>
                <a:gd name="T11" fmla="*/ 144 h 234"/>
                <a:gd name="T12" fmla="*/ 49 w 206"/>
                <a:gd name="T13" fmla="*/ 132 h 234"/>
                <a:gd name="T14" fmla="*/ 57 w 206"/>
                <a:gd name="T15" fmla="*/ 120 h 234"/>
                <a:gd name="T16" fmla="*/ 64 w 206"/>
                <a:gd name="T17" fmla="*/ 107 h 234"/>
                <a:gd name="T18" fmla="*/ 78 w 206"/>
                <a:gd name="T19" fmla="*/ 81 h 234"/>
                <a:gd name="T20" fmla="*/ 90 w 206"/>
                <a:gd name="T21" fmla="*/ 54 h 234"/>
                <a:gd name="T22" fmla="*/ 99 w 206"/>
                <a:gd name="T23" fmla="*/ 28 h 234"/>
                <a:gd name="T24" fmla="*/ 109 w 206"/>
                <a:gd name="T25" fmla="*/ 0 h 234"/>
                <a:gd name="T26" fmla="*/ 206 w 206"/>
                <a:gd name="T27" fmla="*/ 38 h 234"/>
                <a:gd name="T28" fmla="*/ 198 w 206"/>
                <a:gd name="T29" fmla="*/ 65 h 234"/>
                <a:gd name="T30" fmla="*/ 187 w 206"/>
                <a:gd name="T31" fmla="*/ 92 h 234"/>
                <a:gd name="T32" fmla="*/ 175 w 206"/>
                <a:gd name="T33" fmla="*/ 118 h 234"/>
                <a:gd name="T34" fmla="*/ 162 w 206"/>
                <a:gd name="T35" fmla="*/ 145 h 234"/>
                <a:gd name="T36" fmla="*/ 156 w 206"/>
                <a:gd name="T37" fmla="*/ 157 h 234"/>
                <a:gd name="T38" fmla="*/ 148 w 206"/>
                <a:gd name="T39" fmla="*/ 170 h 234"/>
                <a:gd name="T40" fmla="*/ 140 w 206"/>
                <a:gd name="T41" fmla="*/ 181 h 234"/>
                <a:gd name="T42" fmla="*/ 132 w 206"/>
                <a:gd name="T43" fmla="*/ 193 h 234"/>
                <a:gd name="T44" fmla="*/ 125 w 206"/>
                <a:gd name="T45" fmla="*/ 203 h 234"/>
                <a:gd name="T46" fmla="*/ 117 w 206"/>
                <a:gd name="T47" fmla="*/ 214 h 234"/>
                <a:gd name="T48" fmla="*/ 107 w 206"/>
                <a:gd name="T49" fmla="*/ 224 h 234"/>
                <a:gd name="T50" fmla="*/ 99 w 206"/>
                <a:gd name="T51" fmla="*/ 234 h 234"/>
                <a:gd name="T52" fmla="*/ 0 w 206"/>
                <a:gd name="T53" fmla="*/ 19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6" h="234">
                  <a:moveTo>
                    <a:pt x="0" y="195"/>
                  </a:moveTo>
                  <a:lnTo>
                    <a:pt x="8" y="185"/>
                  </a:lnTo>
                  <a:lnTo>
                    <a:pt x="18" y="175"/>
                  </a:lnTo>
                  <a:lnTo>
                    <a:pt x="25" y="165"/>
                  </a:lnTo>
                  <a:lnTo>
                    <a:pt x="33" y="155"/>
                  </a:lnTo>
                  <a:lnTo>
                    <a:pt x="41" y="144"/>
                  </a:lnTo>
                  <a:lnTo>
                    <a:pt x="49" y="132"/>
                  </a:lnTo>
                  <a:lnTo>
                    <a:pt x="57" y="120"/>
                  </a:lnTo>
                  <a:lnTo>
                    <a:pt x="64" y="107"/>
                  </a:lnTo>
                  <a:lnTo>
                    <a:pt x="78" y="81"/>
                  </a:lnTo>
                  <a:lnTo>
                    <a:pt x="90" y="54"/>
                  </a:lnTo>
                  <a:lnTo>
                    <a:pt x="99" y="28"/>
                  </a:lnTo>
                  <a:lnTo>
                    <a:pt x="109" y="0"/>
                  </a:lnTo>
                  <a:lnTo>
                    <a:pt x="206" y="38"/>
                  </a:lnTo>
                  <a:lnTo>
                    <a:pt x="198" y="65"/>
                  </a:lnTo>
                  <a:lnTo>
                    <a:pt x="187" y="92"/>
                  </a:lnTo>
                  <a:lnTo>
                    <a:pt x="175" y="118"/>
                  </a:lnTo>
                  <a:lnTo>
                    <a:pt x="162" y="145"/>
                  </a:lnTo>
                  <a:lnTo>
                    <a:pt x="156" y="157"/>
                  </a:lnTo>
                  <a:lnTo>
                    <a:pt x="148" y="170"/>
                  </a:lnTo>
                  <a:lnTo>
                    <a:pt x="140" y="181"/>
                  </a:lnTo>
                  <a:lnTo>
                    <a:pt x="132" y="193"/>
                  </a:lnTo>
                  <a:lnTo>
                    <a:pt x="125" y="203"/>
                  </a:lnTo>
                  <a:lnTo>
                    <a:pt x="117" y="214"/>
                  </a:lnTo>
                  <a:lnTo>
                    <a:pt x="107" y="224"/>
                  </a:lnTo>
                  <a:lnTo>
                    <a:pt x="99" y="234"/>
                  </a:lnTo>
                  <a:lnTo>
                    <a:pt x="0" y="195"/>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2" name="Freeform 50">
              <a:extLst>
                <a:ext uri="{FF2B5EF4-FFF2-40B4-BE49-F238E27FC236}">
                  <a16:creationId xmlns:a16="http://schemas.microsoft.com/office/drawing/2014/main" id="{6FDAA68E-30EF-452A-97BB-25C75109E9B9}"/>
                </a:ext>
              </a:extLst>
            </p:cNvPr>
            <p:cNvSpPr>
              <a:spLocks/>
            </p:cNvSpPr>
            <p:nvPr/>
          </p:nvSpPr>
          <p:spPr bwMode="auto">
            <a:xfrm>
              <a:off x="4603750" y="3735388"/>
              <a:ext cx="195262" cy="504825"/>
            </a:xfrm>
            <a:custGeom>
              <a:avLst/>
              <a:gdLst>
                <a:gd name="T0" fmla="*/ 10 w 123"/>
                <a:gd name="T1" fmla="*/ 279 h 318"/>
                <a:gd name="T2" fmla="*/ 16 w 123"/>
                <a:gd name="T3" fmla="*/ 250 h 318"/>
                <a:gd name="T4" fmla="*/ 20 w 123"/>
                <a:gd name="T5" fmla="*/ 219 h 318"/>
                <a:gd name="T6" fmla="*/ 23 w 123"/>
                <a:gd name="T7" fmla="*/ 189 h 318"/>
                <a:gd name="T8" fmla="*/ 23 w 123"/>
                <a:gd name="T9" fmla="*/ 158 h 318"/>
                <a:gd name="T10" fmla="*/ 22 w 123"/>
                <a:gd name="T11" fmla="*/ 114 h 318"/>
                <a:gd name="T12" fmla="*/ 18 w 123"/>
                <a:gd name="T13" fmla="*/ 72 h 318"/>
                <a:gd name="T14" fmla="*/ 10 w 123"/>
                <a:gd name="T15" fmla="*/ 34 h 318"/>
                <a:gd name="T16" fmla="*/ 0 w 123"/>
                <a:gd name="T17" fmla="*/ 0 h 318"/>
                <a:gd name="T18" fmla="*/ 97 w 123"/>
                <a:gd name="T19" fmla="*/ 38 h 318"/>
                <a:gd name="T20" fmla="*/ 109 w 123"/>
                <a:gd name="T21" fmla="*/ 73 h 318"/>
                <a:gd name="T22" fmla="*/ 117 w 123"/>
                <a:gd name="T23" fmla="*/ 111 h 318"/>
                <a:gd name="T24" fmla="*/ 121 w 123"/>
                <a:gd name="T25" fmla="*/ 153 h 318"/>
                <a:gd name="T26" fmla="*/ 123 w 123"/>
                <a:gd name="T27" fmla="*/ 197 h 318"/>
                <a:gd name="T28" fmla="*/ 121 w 123"/>
                <a:gd name="T29" fmla="*/ 227 h 318"/>
                <a:gd name="T30" fmla="*/ 119 w 123"/>
                <a:gd name="T31" fmla="*/ 257 h 318"/>
                <a:gd name="T32" fmla="*/ 115 w 123"/>
                <a:gd name="T33" fmla="*/ 287 h 318"/>
                <a:gd name="T34" fmla="*/ 109 w 123"/>
                <a:gd name="T35" fmla="*/ 318 h 318"/>
                <a:gd name="T36" fmla="*/ 10 w 123"/>
                <a:gd name="T37" fmla="*/ 27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318">
                  <a:moveTo>
                    <a:pt x="10" y="279"/>
                  </a:moveTo>
                  <a:lnTo>
                    <a:pt x="16" y="250"/>
                  </a:lnTo>
                  <a:lnTo>
                    <a:pt x="20" y="219"/>
                  </a:lnTo>
                  <a:lnTo>
                    <a:pt x="23" y="189"/>
                  </a:lnTo>
                  <a:lnTo>
                    <a:pt x="23" y="158"/>
                  </a:lnTo>
                  <a:lnTo>
                    <a:pt x="22" y="114"/>
                  </a:lnTo>
                  <a:lnTo>
                    <a:pt x="18" y="72"/>
                  </a:lnTo>
                  <a:lnTo>
                    <a:pt x="10" y="34"/>
                  </a:lnTo>
                  <a:lnTo>
                    <a:pt x="0" y="0"/>
                  </a:lnTo>
                  <a:lnTo>
                    <a:pt x="97" y="38"/>
                  </a:lnTo>
                  <a:lnTo>
                    <a:pt x="109" y="73"/>
                  </a:lnTo>
                  <a:lnTo>
                    <a:pt x="117" y="111"/>
                  </a:lnTo>
                  <a:lnTo>
                    <a:pt x="121" y="153"/>
                  </a:lnTo>
                  <a:lnTo>
                    <a:pt x="123" y="197"/>
                  </a:lnTo>
                  <a:lnTo>
                    <a:pt x="121" y="227"/>
                  </a:lnTo>
                  <a:lnTo>
                    <a:pt x="119" y="257"/>
                  </a:lnTo>
                  <a:lnTo>
                    <a:pt x="115" y="287"/>
                  </a:lnTo>
                  <a:lnTo>
                    <a:pt x="109" y="318"/>
                  </a:lnTo>
                  <a:lnTo>
                    <a:pt x="10" y="279"/>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3" name="Freeform 51">
              <a:extLst>
                <a:ext uri="{FF2B5EF4-FFF2-40B4-BE49-F238E27FC236}">
                  <a16:creationId xmlns:a16="http://schemas.microsoft.com/office/drawing/2014/main" id="{90047D03-FAE0-4A87-B625-D70901C6FDBB}"/>
                </a:ext>
              </a:extLst>
            </p:cNvPr>
            <p:cNvSpPr>
              <a:spLocks/>
            </p:cNvSpPr>
            <p:nvPr/>
          </p:nvSpPr>
          <p:spPr bwMode="auto">
            <a:xfrm>
              <a:off x="5610225" y="4271963"/>
              <a:ext cx="346075" cy="103187"/>
            </a:xfrm>
            <a:custGeom>
              <a:avLst/>
              <a:gdLst>
                <a:gd name="T0" fmla="*/ 0 w 218"/>
                <a:gd name="T1" fmla="*/ 26 h 65"/>
                <a:gd name="T2" fmla="*/ 8 w 218"/>
                <a:gd name="T3" fmla="*/ 26 h 65"/>
                <a:gd name="T4" fmla="*/ 15 w 218"/>
                <a:gd name="T5" fmla="*/ 25 h 65"/>
                <a:gd name="T6" fmla="*/ 21 w 218"/>
                <a:gd name="T7" fmla="*/ 25 h 65"/>
                <a:gd name="T8" fmla="*/ 29 w 218"/>
                <a:gd name="T9" fmla="*/ 24 h 65"/>
                <a:gd name="T10" fmla="*/ 37 w 218"/>
                <a:gd name="T11" fmla="*/ 23 h 65"/>
                <a:gd name="T12" fmla="*/ 45 w 218"/>
                <a:gd name="T13" fmla="*/ 21 h 65"/>
                <a:gd name="T14" fmla="*/ 54 w 218"/>
                <a:gd name="T15" fmla="*/ 19 h 65"/>
                <a:gd name="T16" fmla="*/ 62 w 218"/>
                <a:gd name="T17" fmla="*/ 18 h 65"/>
                <a:gd name="T18" fmla="*/ 70 w 218"/>
                <a:gd name="T19" fmla="*/ 15 h 65"/>
                <a:gd name="T20" fmla="*/ 78 w 218"/>
                <a:gd name="T21" fmla="*/ 14 h 65"/>
                <a:gd name="T22" fmla="*/ 84 w 218"/>
                <a:gd name="T23" fmla="*/ 11 h 65"/>
                <a:gd name="T24" fmla="*/ 91 w 218"/>
                <a:gd name="T25" fmla="*/ 9 h 65"/>
                <a:gd name="T26" fmla="*/ 99 w 218"/>
                <a:gd name="T27" fmla="*/ 7 h 65"/>
                <a:gd name="T28" fmla="*/ 107 w 218"/>
                <a:gd name="T29" fmla="*/ 5 h 65"/>
                <a:gd name="T30" fmla="*/ 113 w 218"/>
                <a:gd name="T31" fmla="*/ 2 h 65"/>
                <a:gd name="T32" fmla="*/ 120 w 218"/>
                <a:gd name="T33" fmla="*/ 0 h 65"/>
                <a:gd name="T34" fmla="*/ 218 w 218"/>
                <a:gd name="T35" fmla="*/ 38 h 65"/>
                <a:gd name="T36" fmla="*/ 212 w 218"/>
                <a:gd name="T37" fmla="*/ 40 h 65"/>
                <a:gd name="T38" fmla="*/ 204 w 218"/>
                <a:gd name="T39" fmla="*/ 43 h 65"/>
                <a:gd name="T40" fmla="*/ 196 w 218"/>
                <a:gd name="T41" fmla="*/ 45 h 65"/>
                <a:gd name="T42" fmla="*/ 190 w 218"/>
                <a:gd name="T43" fmla="*/ 47 h 65"/>
                <a:gd name="T44" fmla="*/ 183 w 218"/>
                <a:gd name="T45" fmla="*/ 49 h 65"/>
                <a:gd name="T46" fmla="*/ 175 w 218"/>
                <a:gd name="T47" fmla="*/ 52 h 65"/>
                <a:gd name="T48" fmla="*/ 167 w 218"/>
                <a:gd name="T49" fmla="*/ 53 h 65"/>
                <a:gd name="T50" fmla="*/ 159 w 218"/>
                <a:gd name="T51" fmla="*/ 55 h 65"/>
                <a:gd name="T52" fmla="*/ 152 w 218"/>
                <a:gd name="T53" fmla="*/ 58 h 65"/>
                <a:gd name="T54" fmla="*/ 144 w 218"/>
                <a:gd name="T55" fmla="*/ 59 h 65"/>
                <a:gd name="T56" fmla="*/ 136 w 218"/>
                <a:gd name="T57" fmla="*/ 60 h 65"/>
                <a:gd name="T58" fmla="*/ 128 w 218"/>
                <a:gd name="T59" fmla="*/ 62 h 65"/>
                <a:gd name="T60" fmla="*/ 120 w 218"/>
                <a:gd name="T61" fmla="*/ 63 h 65"/>
                <a:gd name="T62" fmla="*/ 113 w 218"/>
                <a:gd name="T63" fmla="*/ 64 h 65"/>
                <a:gd name="T64" fmla="*/ 105 w 218"/>
                <a:gd name="T65" fmla="*/ 65 h 65"/>
                <a:gd name="T66" fmla="*/ 97 w 218"/>
                <a:gd name="T67" fmla="*/ 65 h 65"/>
                <a:gd name="T68" fmla="*/ 0 w 218"/>
                <a:gd name="T69"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65">
                  <a:moveTo>
                    <a:pt x="0" y="26"/>
                  </a:moveTo>
                  <a:lnTo>
                    <a:pt x="8" y="26"/>
                  </a:lnTo>
                  <a:lnTo>
                    <a:pt x="15" y="25"/>
                  </a:lnTo>
                  <a:lnTo>
                    <a:pt x="21" y="25"/>
                  </a:lnTo>
                  <a:lnTo>
                    <a:pt x="29" y="24"/>
                  </a:lnTo>
                  <a:lnTo>
                    <a:pt x="37" y="23"/>
                  </a:lnTo>
                  <a:lnTo>
                    <a:pt x="45" y="21"/>
                  </a:lnTo>
                  <a:lnTo>
                    <a:pt x="54" y="19"/>
                  </a:lnTo>
                  <a:lnTo>
                    <a:pt x="62" y="18"/>
                  </a:lnTo>
                  <a:lnTo>
                    <a:pt x="70" y="15"/>
                  </a:lnTo>
                  <a:lnTo>
                    <a:pt x="78" y="14"/>
                  </a:lnTo>
                  <a:lnTo>
                    <a:pt x="84" y="11"/>
                  </a:lnTo>
                  <a:lnTo>
                    <a:pt x="91" y="9"/>
                  </a:lnTo>
                  <a:lnTo>
                    <a:pt x="99" y="7"/>
                  </a:lnTo>
                  <a:lnTo>
                    <a:pt x="107" y="5"/>
                  </a:lnTo>
                  <a:lnTo>
                    <a:pt x="113" y="2"/>
                  </a:lnTo>
                  <a:lnTo>
                    <a:pt x="120" y="0"/>
                  </a:lnTo>
                  <a:lnTo>
                    <a:pt x="218" y="38"/>
                  </a:lnTo>
                  <a:lnTo>
                    <a:pt x="212" y="40"/>
                  </a:lnTo>
                  <a:lnTo>
                    <a:pt x="204" y="43"/>
                  </a:lnTo>
                  <a:lnTo>
                    <a:pt x="196" y="45"/>
                  </a:lnTo>
                  <a:lnTo>
                    <a:pt x="190" y="47"/>
                  </a:lnTo>
                  <a:lnTo>
                    <a:pt x="183" y="49"/>
                  </a:lnTo>
                  <a:lnTo>
                    <a:pt x="175" y="52"/>
                  </a:lnTo>
                  <a:lnTo>
                    <a:pt x="167" y="53"/>
                  </a:lnTo>
                  <a:lnTo>
                    <a:pt x="159" y="55"/>
                  </a:lnTo>
                  <a:lnTo>
                    <a:pt x="152" y="58"/>
                  </a:lnTo>
                  <a:lnTo>
                    <a:pt x="144" y="59"/>
                  </a:lnTo>
                  <a:lnTo>
                    <a:pt x="136" y="60"/>
                  </a:lnTo>
                  <a:lnTo>
                    <a:pt x="128" y="62"/>
                  </a:lnTo>
                  <a:lnTo>
                    <a:pt x="120" y="63"/>
                  </a:lnTo>
                  <a:lnTo>
                    <a:pt x="113" y="64"/>
                  </a:lnTo>
                  <a:lnTo>
                    <a:pt x="105" y="65"/>
                  </a:lnTo>
                  <a:lnTo>
                    <a:pt x="97" y="65"/>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4" name="Freeform 52">
              <a:extLst>
                <a:ext uri="{FF2B5EF4-FFF2-40B4-BE49-F238E27FC236}">
                  <a16:creationId xmlns:a16="http://schemas.microsoft.com/office/drawing/2014/main" id="{EBBF6E61-C1B9-4C45-8B39-EF39106848BF}"/>
                </a:ext>
              </a:extLst>
            </p:cNvPr>
            <p:cNvSpPr>
              <a:spLocks/>
            </p:cNvSpPr>
            <p:nvPr/>
          </p:nvSpPr>
          <p:spPr bwMode="auto">
            <a:xfrm>
              <a:off x="5927725" y="3927475"/>
              <a:ext cx="398462" cy="344487"/>
            </a:xfrm>
            <a:custGeom>
              <a:avLst/>
              <a:gdLst>
                <a:gd name="T0" fmla="*/ 0 w 251"/>
                <a:gd name="T1" fmla="*/ 179 h 217"/>
                <a:gd name="T2" fmla="*/ 10 w 251"/>
                <a:gd name="T3" fmla="*/ 173 h 217"/>
                <a:gd name="T4" fmla="*/ 20 w 251"/>
                <a:gd name="T5" fmla="*/ 165 h 217"/>
                <a:gd name="T6" fmla="*/ 31 w 251"/>
                <a:gd name="T7" fmla="*/ 158 h 217"/>
                <a:gd name="T8" fmla="*/ 41 w 251"/>
                <a:gd name="T9" fmla="*/ 151 h 217"/>
                <a:gd name="T10" fmla="*/ 51 w 251"/>
                <a:gd name="T11" fmla="*/ 144 h 217"/>
                <a:gd name="T12" fmla="*/ 58 w 251"/>
                <a:gd name="T13" fmla="*/ 136 h 217"/>
                <a:gd name="T14" fmla="*/ 68 w 251"/>
                <a:gd name="T15" fmla="*/ 127 h 217"/>
                <a:gd name="T16" fmla="*/ 76 w 251"/>
                <a:gd name="T17" fmla="*/ 120 h 217"/>
                <a:gd name="T18" fmla="*/ 90 w 251"/>
                <a:gd name="T19" fmla="*/ 106 h 217"/>
                <a:gd name="T20" fmla="*/ 103 w 251"/>
                <a:gd name="T21" fmla="*/ 91 h 217"/>
                <a:gd name="T22" fmla="*/ 115 w 251"/>
                <a:gd name="T23" fmla="*/ 76 h 217"/>
                <a:gd name="T24" fmla="*/ 125 w 251"/>
                <a:gd name="T25" fmla="*/ 62 h 217"/>
                <a:gd name="T26" fmla="*/ 132 w 251"/>
                <a:gd name="T27" fmla="*/ 47 h 217"/>
                <a:gd name="T28" fmla="*/ 140 w 251"/>
                <a:gd name="T29" fmla="*/ 32 h 217"/>
                <a:gd name="T30" fmla="*/ 146 w 251"/>
                <a:gd name="T31" fmla="*/ 15 h 217"/>
                <a:gd name="T32" fmla="*/ 152 w 251"/>
                <a:gd name="T33" fmla="*/ 0 h 217"/>
                <a:gd name="T34" fmla="*/ 251 w 251"/>
                <a:gd name="T35" fmla="*/ 38 h 217"/>
                <a:gd name="T36" fmla="*/ 245 w 251"/>
                <a:gd name="T37" fmla="*/ 54 h 217"/>
                <a:gd name="T38" fmla="*/ 239 w 251"/>
                <a:gd name="T39" fmla="*/ 69 h 217"/>
                <a:gd name="T40" fmla="*/ 231 w 251"/>
                <a:gd name="T41" fmla="*/ 85 h 217"/>
                <a:gd name="T42" fmla="*/ 222 w 251"/>
                <a:gd name="T43" fmla="*/ 100 h 217"/>
                <a:gd name="T44" fmla="*/ 212 w 251"/>
                <a:gd name="T45" fmla="*/ 115 h 217"/>
                <a:gd name="T46" fmla="*/ 200 w 251"/>
                <a:gd name="T47" fmla="*/ 129 h 217"/>
                <a:gd name="T48" fmla="*/ 189 w 251"/>
                <a:gd name="T49" fmla="*/ 144 h 217"/>
                <a:gd name="T50" fmla="*/ 175 w 251"/>
                <a:gd name="T51" fmla="*/ 158 h 217"/>
                <a:gd name="T52" fmla="*/ 165 w 251"/>
                <a:gd name="T53" fmla="*/ 166 h 217"/>
                <a:gd name="T54" fmla="*/ 158 w 251"/>
                <a:gd name="T55" fmla="*/ 174 h 217"/>
                <a:gd name="T56" fmla="*/ 148 w 251"/>
                <a:gd name="T57" fmla="*/ 182 h 217"/>
                <a:gd name="T58" fmla="*/ 138 w 251"/>
                <a:gd name="T59" fmla="*/ 189 h 217"/>
                <a:gd name="T60" fmla="*/ 128 w 251"/>
                <a:gd name="T61" fmla="*/ 197 h 217"/>
                <a:gd name="T62" fmla="*/ 119 w 251"/>
                <a:gd name="T63" fmla="*/ 203 h 217"/>
                <a:gd name="T64" fmla="*/ 109 w 251"/>
                <a:gd name="T65" fmla="*/ 211 h 217"/>
                <a:gd name="T66" fmla="*/ 97 w 251"/>
                <a:gd name="T67" fmla="*/ 217 h 217"/>
                <a:gd name="T68" fmla="*/ 0 w 251"/>
                <a:gd name="T69" fmla="*/ 17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217">
                  <a:moveTo>
                    <a:pt x="0" y="179"/>
                  </a:moveTo>
                  <a:lnTo>
                    <a:pt x="10" y="173"/>
                  </a:lnTo>
                  <a:lnTo>
                    <a:pt x="20" y="165"/>
                  </a:lnTo>
                  <a:lnTo>
                    <a:pt x="31" y="158"/>
                  </a:lnTo>
                  <a:lnTo>
                    <a:pt x="41" y="151"/>
                  </a:lnTo>
                  <a:lnTo>
                    <a:pt x="51" y="144"/>
                  </a:lnTo>
                  <a:lnTo>
                    <a:pt x="58" y="136"/>
                  </a:lnTo>
                  <a:lnTo>
                    <a:pt x="68" y="127"/>
                  </a:lnTo>
                  <a:lnTo>
                    <a:pt x="76" y="120"/>
                  </a:lnTo>
                  <a:lnTo>
                    <a:pt x="90" y="106"/>
                  </a:lnTo>
                  <a:lnTo>
                    <a:pt x="103" y="91"/>
                  </a:lnTo>
                  <a:lnTo>
                    <a:pt x="115" y="76"/>
                  </a:lnTo>
                  <a:lnTo>
                    <a:pt x="125" y="62"/>
                  </a:lnTo>
                  <a:lnTo>
                    <a:pt x="132" y="47"/>
                  </a:lnTo>
                  <a:lnTo>
                    <a:pt x="140" y="32"/>
                  </a:lnTo>
                  <a:lnTo>
                    <a:pt x="146" y="15"/>
                  </a:lnTo>
                  <a:lnTo>
                    <a:pt x="152" y="0"/>
                  </a:lnTo>
                  <a:lnTo>
                    <a:pt x="251" y="38"/>
                  </a:lnTo>
                  <a:lnTo>
                    <a:pt x="245" y="54"/>
                  </a:lnTo>
                  <a:lnTo>
                    <a:pt x="239" y="69"/>
                  </a:lnTo>
                  <a:lnTo>
                    <a:pt x="231" y="85"/>
                  </a:lnTo>
                  <a:lnTo>
                    <a:pt x="222" y="100"/>
                  </a:lnTo>
                  <a:lnTo>
                    <a:pt x="212" y="115"/>
                  </a:lnTo>
                  <a:lnTo>
                    <a:pt x="200" y="129"/>
                  </a:lnTo>
                  <a:lnTo>
                    <a:pt x="189" y="144"/>
                  </a:lnTo>
                  <a:lnTo>
                    <a:pt x="175" y="158"/>
                  </a:lnTo>
                  <a:lnTo>
                    <a:pt x="165" y="166"/>
                  </a:lnTo>
                  <a:lnTo>
                    <a:pt x="158" y="174"/>
                  </a:lnTo>
                  <a:lnTo>
                    <a:pt x="148" y="182"/>
                  </a:lnTo>
                  <a:lnTo>
                    <a:pt x="138" y="189"/>
                  </a:lnTo>
                  <a:lnTo>
                    <a:pt x="128" y="197"/>
                  </a:lnTo>
                  <a:lnTo>
                    <a:pt x="119" y="203"/>
                  </a:lnTo>
                  <a:lnTo>
                    <a:pt x="109" y="211"/>
                  </a:lnTo>
                  <a:lnTo>
                    <a:pt x="97" y="217"/>
                  </a:lnTo>
                  <a:lnTo>
                    <a:pt x="0" y="179"/>
                  </a:lnTo>
                  <a:close/>
                </a:path>
              </a:pathLst>
            </a:custGeom>
            <a:solidFill>
              <a:srgbClr val="7AA3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5" name="Freeform 53">
              <a:extLst>
                <a:ext uri="{FF2B5EF4-FFF2-40B4-BE49-F238E27FC236}">
                  <a16:creationId xmlns:a16="http://schemas.microsoft.com/office/drawing/2014/main" id="{EA1C653F-7602-4982-B990-6D09718A612A}"/>
                </a:ext>
              </a:extLst>
            </p:cNvPr>
            <p:cNvSpPr>
              <a:spLocks/>
            </p:cNvSpPr>
            <p:nvPr/>
          </p:nvSpPr>
          <p:spPr bwMode="auto">
            <a:xfrm>
              <a:off x="6097588" y="3411538"/>
              <a:ext cx="241300" cy="528637"/>
            </a:xfrm>
            <a:custGeom>
              <a:avLst/>
              <a:gdLst>
                <a:gd name="T0" fmla="*/ 51 w 152"/>
                <a:gd name="T1" fmla="*/ 295 h 333"/>
                <a:gd name="T2" fmla="*/ 53 w 152"/>
                <a:gd name="T3" fmla="*/ 287 h 333"/>
                <a:gd name="T4" fmla="*/ 53 w 152"/>
                <a:gd name="T5" fmla="*/ 280 h 333"/>
                <a:gd name="T6" fmla="*/ 53 w 152"/>
                <a:gd name="T7" fmla="*/ 272 h 333"/>
                <a:gd name="T8" fmla="*/ 53 w 152"/>
                <a:gd name="T9" fmla="*/ 265 h 333"/>
                <a:gd name="T10" fmla="*/ 53 w 152"/>
                <a:gd name="T11" fmla="*/ 254 h 333"/>
                <a:gd name="T12" fmla="*/ 53 w 152"/>
                <a:gd name="T13" fmla="*/ 246 h 333"/>
                <a:gd name="T14" fmla="*/ 53 w 152"/>
                <a:gd name="T15" fmla="*/ 236 h 333"/>
                <a:gd name="T16" fmla="*/ 51 w 152"/>
                <a:gd name="T17" fmla="*/ 227 h 333"/>
                <a:gd name="T18" fmla="*/ 43 w 152"/>
                <a:gd name="T19" fmla="*/ 174 h 333"/>
                <a:gd name="T20" fmla="*/ 31 w 152"/>
                <a:gd name="T21" fmla="*/ 118 h 333"/>
                <a:gd name="T22" fmla="*/ 16 w 152"/>
                <a:gd name="T23" fmla="*/ 60 h 333"/>
                <a:gd name="T24" fmla="*/ 0 w 152"/>
                <a:gd name="T25" fmla="*/ 0 h 333"/>
                <a:gd name="T26" fmla="*/ 97 w 152"/>
                <a:gd name="T27" fmla="*/ 38 h 333"/>
                <a:gd name="T28" fmla="*/ 115 w 152"/>
                <a:gd name="T29" fmla="*/ 98 h 333"/>
                <a:gd name="T30" fmla="*/ 128 w 152"/>
                <a:gd name="T31" fmla="*/ 156 h 333"/>
                <a:gd name="T32" fmla="*/ 140 w 152"/>
                <a:gd name="T33" fmla="*/ 212 h 333"/>
                <a:gd name="T34" fmla="*/ 150 w 152"/>
                <a:gd name="T35" fmla="*/ 265 h 333"/>
                <a:gd name="T36" fmla="*/ 152 w 152"/>
                <a:gd name="T37" fmla="*/ 275 h 333"/>
                <a:gd name="T38" fmla="*/ 152 w 152"/>
                <a:gd name="T39" fmla="*/ 283 h 333"/>
                <a:gd name="T40" fmla="*/ 152 w 152"/>
                <a:gd name="T41" fmla="*/ 294 h 333"/>
                <a:gd name="T42" fmla="*/ 152 w 152"/>
                <a:gd name="T43" fmla="*/ 304 h 333"/>
                <a:gd name="T44" fmla="*/ 152 w 152"/>
                <a:gd name="T45" fmla="*/ 311 h 333"/>
                <a:gd name="T46" fmla="*/ 152 w 152"/>
                <a:gd name="T47" fmla="*/ 318 h 333"/>
                <a:gd name="T48" fmla="*/ 152 w 152"/>
                <a:gd name="T49" fmla="*/ 325 h 333"/>
                <a:gd name="T50" fmla="*/ 150 w 152"/>
                <a:gd name="T51" fmla="*/ 333 h 333"/>
                <a:gd name="T52" fmla="*/ 51 w 152"/>
                <a:gd name="T53" fmla="*/ 2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333">
                  <a:moveTo>
                    <a:pt x="51" y="295"/>
                  </a:moveTo>
                  <a:lnTo>
                    <a:pt x="53" y="287"/>
                  </a:lnTo>
                  <a:lnTo>
                    <a:pt x="53" y="280"/>
                  </a:lnTo>
                  <a:lnTo>
                    <a:pt x="53" y="272"/>
                  </a:lnTo>
                  <a:lnTo>
                    <a:pt x="53" y="265"/>
                  </a:lnTo>
                  <a:lnTo>
                    <a:pt x="53" y="254"/>
                  </a:lnTo>
                  <a:lnTo>
                    <a:pt x="53" y="246"/>
                  </a:lnTo>
                  <a:lnTo>
                    <a:pt x="53" y="236"/>
                  </a:lnTo>
                  <a:lnTo>
                    <a:pt x="51" y="227"/>
                  </a:lnTo>
                  <a:lnTo>
                    <a:pt x="43" y="174"/>
                  </a:lnTo>
                  <a:lnTo>
                    <a:pt x="31" y="118"/>
                  </a:lnTo>
                  <a:lnTo>
                    <a:pt x="16" y="60"/>
                  </a:lnTo>
                  <a:lnTo>
                    <a:pt x="0" y="0"/>
                  </a:lnTo>
                  <a:lnTo>
                    <a:pt x="97" y="38"/>
                  </a:lnTo>
                  <a:lnTo>
                    <a:pt x="115" y="98"/>
                  </a:lnTo>
                  <a:lnTo>
                    <a:pt x="128" y="156"/>
                  </a:lnTo>
                  <a:lnTo>
                    <a:pt x="140" y="212"/>
                  </a:lnTo>
                  <a:lnTo>
                    <a:pt x="150" y="265"/>
                  </a:lnTo>
                  <a:lnTo>
                    <a:pt x="152" y="275"/>
                  </a:lnTo>
                  <a:lnTo>
                    <a:pt x="152" y="283"/>
                  </a:lnTo>
                  <a:lnTo>
                    <a:pt x="152" y="294"/>
                  </a:lnTo>
                  <a:lnTo>
                    <a:pt x="152" y="304"/>
                  </a:lnTo>
                  <a:lnTo>
                    <a:pt x="152" y="311"/>
                  </a:lnTo>
                  <a:lnTo>
                    <a:pt x="152" y="318"/>
                  </a:lnTo>
                  <a:lnTo>
                    <a:pt x="152" y="325"/>
                  </a:lnTo>
                  <a:lnTo>
                    <a:pt x="150" y="333"/>
                  </a:lnTo>
                  <a:lnTo>
                    <a:pt x="51" y="295"/>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6" name="Freeform 54">
              <a:extLst>
                <a:ext uri="{FF2B5EF4-FFF2-40B4-BE49-F238E27FC236}">
                  <a16:creationId xmlns:a16="http://schemas.microsoft.com/office/drawing/2014/main" id="{96FB817D-BF7D-4B9C-B185-06584D62B418}"/>
                </a:ext>
              </a:extLst>
            </p:cNvPr>
            <p:cNvSpPr>
              <a:spLocks/>
            </p:cNvSpPr>
            <p:nvPr/>
          </p:nvSpPr>
          <p:spPr bwMode="auto">
            <a:xfrm>
              <a:off x="5310188" y="2681288"/>
              <a:ext cx="1209675" cy="1808162"/>
            </a:xfrm>
            <a:custGeom>
              <a:avLst/>
              <a:gdLst>
                <a:gd name="T0" fmla="*/ 243 w 762"/>
                <a:gd name="T1" fmla="*/ 159 h 1139"/>
                <a:gd name="T2" fmla="*/ 220 w 762"/>
                <a:gd name="T3" fmla="*/ 272 h 1139"/>
                <a:gd name="T4" fmla="*/ 138 w 762"/>
                <a:gd name="T5" fmla="*/ 614 h 1139"/>
                <a:gd name="T6" fmla="*/ 111 w 762"/>
                <a:gd name="T7" fmla="*/ 751 h 1139"/>
                <a:gd name="T8" fmla="*/ 101 w 762"/>
                <a:gd name="T9" fmla="*/ 870 h 1139"/>
                <a:gd name="T10" fmla="*/ 103 w 762"/>
                <a:gd name="T11" fmla="*/ 904 h 1139"/>
                <a:gd name="T12" fmla="*/ 111 w 762"/>
                <a:gd name="T13" fmla="*/ 949 h 1139"/>
                <a:gd name="T14" fmla="*/ 129 w 762"/>
                <a:gd name="T15" fmla="*/ 989 h 1139"/>
                <a:gd name="T16" fmla="*/ 156 w 762"/>
                <a:gd name="T17" fmla="*/ 1021 h 1139"/>
                <a:gd name="T18" fmla="*/ 183 w 762"/>
                <a:gd name="T19" fmla="*/ 1044 h 1139"/>
                <a:gd name="T20" fmla="*/ 210 w 762"/>
                <a:gd name="T21" fmla="*/ 1056 h 1139"/>
                <a:gd name="T22" fmla="*/ 243 w 762"/>
                <a:gd name="T23" fmla="*/ 1070 h 1139"/>
                <a:gd name="T24" fmla="*/ 280 w 762"/>
                <a:gd name="T25" fmla="*/ 1083 h 1139"/>
                <a:gd name="T26" fmla="*/ 321 w 762"/>
                <a:gd name="T27" fmla="*/ 1086 h 1139"/>
                <a:gd name="T28" fmla="*/ 368 w 762"/>
                <a:gd name="T29" fmla="*/ 1081 h 1139"/>
                <a:gd name="T30" fmla="*/ 426 w 762"/>
                <a:gd name="T31" fmla="*/ 1067 h 1139"/>
                <a:gd name="T32" fmla="*/ 486 w 762"/>
                <a:gd name="T33" fmla="*/ 1045 h 1139"/>
                <a:gd name="T34" fmla="*/ 539 w 762"/>
                <a:gd name="T35" fmla="*/ 1016 h 1139"/>
                <a:gd name="T36" fmla="*/ 587 w 762"/>
                <a:gd name="T37" fmla="*/ 982 h 1139"/>
                <a:gd name="T38" fmla="*/ 628 w 762"/>
                <a:gd name="T39" fmla="*/ 941 h 1139"/>
                <a:gd name="T40" fmla="*/ 659 w 762"/>
                <a:gd name="T41" fmla="*/ 899 h 1139"/>
                <a:gd name="T42" fmla="*/ 679 w 762"/>
                <a:gd name="T43" fmla="*/ 853 h 1139"/>
                <a:gd name="T44" fmla="*/ 690 w 762"/>
                <a:gd name="T45" fmla="*/ 807 h 1139"/>
                <a:gd name="T46" fmla="*/ 692 w 762"/>
                <a:gd name="T47" fmla="*/ 772 h 1139"/>
                <a:gd name="T48" fmla="*/ 690 w 762"/>
                <a:gd name="T49" fmla="*/ 754 h 1139"/>
                <a:gd name="T50" fmla="*/ 681 w 762"/>
                <a:gd name="T51" fmla="*/ 699 h 1139"/>
                <a:gd name="T52" fmla="*/ 661 w 762"/>
                <a:gd name="T53" fmla="*/ 606 h 1139"/>
                <a:gd name="T54" fmla="*/ 634 w 762"/>
                <a:gd name="T55" fmla="*/ 504 h 1139"/>
                <a:gd name="T56" fmla="*/ 599 w 762"/>
                <a:gd name="T57" fmla="*/ 394 h 1139"/>
                <a:gd name="T58" fmla="*/ 562 w 762"/>
                <a:gd name="T59" fmla="*/ 283 h 1139"/>
                <a:gd name="T60" fmla="*/ 531 w 762"/>
                <a:gd name="T61" fmla="*/ 198 h 1139"/>
                <a:gd name="T62" fmla="*/ 514 w 762"/>
                <a:gd name="T63" fmla="*/ 135 h 1139"/>
                <a:gd name="T64" fmla="*/ 504 w 762"/>
                <a:gd name="T65" fmla="*/ 96 h 1139"/>
                <a:gd name="T66" fmla="*/ 504 w 762"/>
                <a:gd name="T67" fmla="*/ 75 h 1139"/>
                <a:gd name="T68" fmla="*/ 512 w 762"/>
                <a:gd name="T69" fmla="*/ 61 h 1139"/>
                <a:gd name="T70" fmla="*/ 762 w 762"/>
                <a:gd name="T71" fmla="*/ 0 h 1139"/>
                <a:gd name="T72" fmla="*/ 753 w 762"/>
                <a:gd name="T73" fmla="*/ 755 h 1139"/>
                <a:gd name="T74" fmla="*/ 739 w 762"/>
                <a:gd name="T75" fmla="*/ 818 h 1139"/>
                <a:gd name="T76" fmla="*/ 712 w 762"/>
                <a:gd name="T77" fmla="*/ 878 h 1139"/>
                <a:gd name="T78" fmla="*/ 671 w 762"/>
                <a:gd name="T79" fmla="*/ 936 h 1139"/>
                <a:gd name="T80" fmla="*/ 619 w 762"/>
                <a:gd name="T81" fmla="*/ 992 h 1139"/>
                <a:gd name="T82" fmla="*/ 558 w 762"/>
                <a:gd name="T83" fmla="*/ 1040 h 1139"/>
                <a:gd name="T84" fmla="*/ 490 w 762"/>
                <a:gd name="T85" fmla="*/ 1078 h 1139"/>
                <a:gd name="T86" fmla="*/ 416 w 762"/>
                <a:gd name="T87" fmla="*/ 1108 h 1139"/>
                <a:gd name="T88" fmla="*/ 337 w 762"/>
                <a:gd name="T89" fmla="*/ 1128 h 1139"/>
                <a:gd name="T90" fmla="*/ 263 w 762"/>
                <a:gd name="T91" fmla="*/ 1138 h 1139"/>
                <a:gd name="T92" fmla="*/ 193 w 762"/>
                <a:gd name="T93" fmla="*/ 1139 h 1139"/>
                <a:gd name="T94" fmla="*/ 133 w 762"/>
                <a:gd name="T95" fmla="*/ 1130 h 1139"/>
                <a:gd name="T96" fmla="*/ 78 w 762"/>
                <a:gd name="T97" fmla="*/ 1107 h 1139"/>
                <a:gd name="T98" fmla="*/ 39 w 762"/>
                <a:gd name="T99" fmla="*/ 1070 h 1139"/>
                <a:gd name="T100" fmla="*/ 14 w 762"/>
                <a:gd name="T101" fmla="*/ 1025 h 1139"/>
                <a:gd name="T102" fmla="*/ 2 w 762"/>
                <a:gd name="T103" fmla="*/ 972 h 1139"/>
                <a:gd name="T104" fmla="*/ 2 w 762"/>
                <a:gd name="T105" fmla="*/ 186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2" h="1139">
                  <a:moveTo>
                    <a:pt x="249" y="126"/>
                  </a:moveTo>
                  <a:lnTo>
                    <a:pt x="243" y="159"/>
                  </a:lnTo>
                  <a:lnTo>
                    <a:pt x="234" y="208"/>
                  </a:lnTo>
                  <a:lnTo>
                    <a:pt x="220" y="272"/>
                  </a:lnTo>
                  <a:lnTo>
                    <a:pt x="201" y="353"/>
                  </a:lnTo>
                  <a:lnTo>
                    <a:pt x="138" y="614"/>
                  </a:lnTo>
                  <a:lnTo>
                    <a:pt x="123" y="684"/>
                  </a:lnTo>
                  <a:lnTo>
                    <a:pt x="111" y="751"/>
                  </a:lnTo>
                  <a:lnTo>
                    <a:pt x="105" y="813"/>
                  </a:lnTo>
                  <a:lnTo>
                    <a:pt x="101" y="870"/>
                  </a:lnTo>
                  <a:lnTo>
                    <a:pt x="101" y="877"/>
                  </a:lnTo>
                  <a:lnTo>
                    <a:pt x="103" y="904"/>
                  </a:lnTo>
                  <a:lnTo>
                    <a:pt x="105" y="928"/>
                  </a:lnTo>
                  <a:lnTo>
                    <a:pt x="111" y="949"/>
                  </a:lnTo>
                  <a:lnTo>
                    <a:pt x="119" y="970"/>
                  </a:lnTo>
                  <a:lnTo>
                    <a:pt x="129" y="989"/>
                  </a:lnTo>
                  <a:lnTo>
                    <a:pt x="140" y="1006"/>
                  </a:lnTo>
                  <a:lnTo>
                    <a:pt x="156" y="1021"/>
                  </a:lnTo>
                  <a:lnTo>
                    <a:pt x="171" y="1035"/>
                  </a:lnTo>
                  <a:lnTo>
                    <a:pt x="183" y="1044"/>
                  </a:lnTo>
                  <a:lnTo>
                    <a:pt x="197" y="1051"/>
                  </a:lnTo>
                  <a:lnTo>
                    <a:pt x="210" y="1056"/>
                  </a:lnTo>
                  <a:lnTo>
                    <a:pt x="226" y="1061"/>
                  </a:lnTo>
                  <a:lnTo>
                    <a:pt x="243" y="1070"/>
                  </a:lnTo>
                  <a:lnTo>
                    <a:pt x="261" y="1078"/>
                  </a:lnTo>
                  <a:lnTo>
                    <a:pt x="280" y="1083"/>
                  </a:lnTo>
                  <a:lnTo>
                    <a:pt x="302" y="1085"/>
                  </a:lnTo>
                  <a:lnTo>
                    <a:pt x="321" y="1086"/>
                  </a:lnTo>
                  <a:lnTo>
                    <a:pt x="344" y="1085"/>
                  </a:lnTo>
                  <a:lnTo>
                    <a:pt x="368" y="1081"/>
                  </a:lnTo>
                  <a:lnTo>
                    <a:pt x="393" y="1076"/>
                  </a:lnTo>
                  <a:lnTo>
                    <a:pt x="426" y="1067"/>
                  </a:lnTo>
                  <a:lnTo>
                    <a:pt x="457" y="1057"/>
                  </a:lnTo>
                  <a:lnTo>
                    <a:pt x="486" y="1045"/>
                  </a:lnTo>
                  <a:lnTo>
                    <a:pt x="514" y="1031"/>
                  </a:lnTo>
                  <a:lnTo>
                    <a:pt x="539" y="1016"/>
                  </a:lnTo>
                  <a:lnTo>
                    <a:pt x="564" y="999"/>
                  </a:lnTo>
                  <a:lnTo>
                    <a:pt x="587" y="982"/>
                  </a:lnTo>
                  <a:lnTo>
                    <a:pt x="609" y="962"/>
                  </a:lnTo>
                  <a:lnTo>
                    <a:pt x="628" y="941"/>
                  </a:lnTo>
                  <a:lnTo>
                    <a:pt x="644" y="920"/>
                  </a:lnTo>
                  <a:lnTo>
                    <a:pt x="659" y="899"/>
                  </a:lnTo>
                  <a:lnTo>
                    <a:pt x="671" y="876"/>
                  </a:lnTo>
                  <a:lnTo>
                    <a:pt x="679" y="853"/>
                  </a:lnTo>
                  <a:lnTo>
                    <a:pt x="687" y="830"/>
                  </a:lnTo>
                  <a:lnTo>
                    <a:pt x="690" y="807"/>
                  </a:lnTo>
                  <a:lnTo>
                    <a:pt x="692" y="783"/>
                  </a:lnTo>
                  <a:lnTo>
                    <a:pt x="692" y="772"/>
                  </a:lnTo>
                  <a:lnTo>
                    <a:pt x="690" y="762"/>
                  </a:lnTo>
                  <a:lnTo>
                    <a:pt x="690" y="754"/>
                  </a:lnTo>
                  <a:lnTo>
                    <a:pt x="689" y="743"/>
                  </a:lnTo>
                  <a:lnTo>
                    <a:pt x="681" y="699"/>
                  </a:lnTo>
                  <a:lnTo>
                    <a:pt x="673" y="654"/>
                  </a:lnTo>
                  <a:lnTo>
                    <a:pt x="661" y="606"/>
                  </a:lnTo>
                  <a:lnTo>
                    <a:pt x="650" y="556"/>
                  </a:lnTo>
                  <a:lnTo>
                    <a:pt x="634" y="504"/>
                  </a:lnTo>
                  <a:lnTo>
                    <a:pt x="619" y="450"/>
                  </a:lnTo>
                  <a:lnTo>
                    <a:pt x="599" y="394"/>
                  </a:lnTo>
                  <a:lnTo>
                    <a:pt x="580" y="336"/>
                  </a:lnTo>
                  <a:lnTo>
                    <a:pt x="562" y="283"/>
                  </a:lnTo>
                  <a:lnTo>
                    <a:pt x="545" y="238"/>
                  </a:lnTo>
                  <a:lnTo>
                    <a:pt x="531" y="198"/>
                  </a:lnTo>
                  <a:lnTo>
                    <a:pt x="521" y="162"/>
                  </a:lnTo>
                  <a:lnTo>
                    <a:pt x="514" y="135"/>
                  </a:lnTo>
                  <a:lnTo>
                    <a:pt x="506" y="112"/>
                  </a:lnTo>
                  <a:lnTo>
                    <a:pt x="504" y="96"/>
                  </a:lnTo>
                  <a:lnTo>
                    <a:pt x="502" y="85"/>
                  </a:lnTo>
                  <a:lnTo>
                    <a:pt x="504" y="75"/>
                  </a:lnTo>
                  <a:lnTo>
                    <a:pt x="506" y="68"/>
                  </a:lnTo>
                  <a:lnTo>
                    <a:pt x="512" y="61"/>
                  </a:lnTo>
                  <a:lnTo>
                    <a:pt x="517" y="59"/>
                  </a:lnTo>
                  <a:lnTo>
                    <a:pt x="762" y="0"/>
                  </a:lnTo>
                  <a:lnTo>
                    <a:pt x="755" y="722"/>
                  </a:lnTo>
                  <a:lnTo>
                    <a:pt x="753" y="755"/>
                  </a:lnTo>
                  <a:lnTo>
                    <a:pt x="747" y="786"/>
                  </a:lnTo>
                  <a:lnTo>
                    <a:pt x="739" y="818"/>
                  </a:lnTo>
                  <a:lnTo>
                    <a:pt x="727" y="848"/>
                  </a:lnTo>
                  <a:lnTo>
                    <a:pt x="712" y="878"/>
                  </a:lnTo>
                  <a:lnTo>
                    <a:pt x="692" y="907"/>
                  </a:lnTo>
                  <a:lnTo>
                    <a:pt x="671" y="936"/>
                  </a:lnTo>
                  <a:lnTo>
                    <a:pt x="646" y="965"/>
                  </a:lnTo>
                  <a:lnTo>
                    <a:pt x="619" y="992"/>
                  </a:lnTo>
                  <a:lnTo>
                    <a:pt x="589" y="1017"/>
                  </a:lnTo>
                  <a:lnTo>
                    <a:pt x="558" y="1040"/>
                  </a:lnTo>
                  <a:lnTo>
                    <a:pt x="525" y="1060"/>
                  </a:lnTo>
                  <a:lnTo>
                    <a:pt x="490" y="1078"/>
                  </a:lnTo>
                  <a:lnTo>
                    <a:pt x="453" y="1094"/>
                  </a:lnTo>
                  <a:lnTo>
                    <a:pt x="416" y="1108"/>
                  </a:lnTo>
                  <a:lnTo>
                    <a:pt x="376" y="1119"/>
                  </a:lnTo>
                  <a:lnTo>
                    <a:pt x="337" y="1128"/>
                  </a:lnTo>
                  <a:lnTo>
                    <a:pt x="298" y="1134"/>
                  </a:lnTo>
                  <a:lnTo>
                    <a:pt x="263" y="1138"/>
                  </a:lnTo>
                  <a:lnTo>
                    <a:pt x="228" y="1139"/>
                  </a:lnTo>
                  <a:lnTo>
                    <a:pt x="193" y="1139"/>
                  </a:lnTo>
                  <a:lnTo>
                    <a:pt x="162" y="1136"/>
                  </a:lnTo>
                  <a:lnTo>
                    <a:pt x="133" y="1130"/>
                  </a:lnTo>
                  <a:lnTo>
                    <a:pt x="103" y="1122"/>
                  </a:lnTo>
                  <a:lnTo>
                    <a:pt x="78" y="1107"/>
                  </a:lnTo>
                  <a:lnTo>
                    <a:pt x="57" y="1089"/>
                  </a:lnTo>
                  <a:lnTo>
                    <a:pt x="39" y="1070"/>
                  </a:lnTo>
                  <a:lnTo>
                    <a:pt x="26" y="1049"/>
                  </a:lnTo>
                  <a:lnTo>
                    <a:pt x="14" y="1025"/>
                  </a:lnTo>
                  <a:lnTo>
                    <a:pt x="6" y="999"/>
                  </a:lnTo>
                  <a:lnTo>
                    <a:pt x="2" y="972"/>
                  </a:lnTo>
                  <a:lnTo>
                    <a:pt x="0" y="941"/>
                  </a:lnTo>
                  <a:lnTo>
                    <a:pt x="2" y="186"/>
                  </a:lnTo>
                  <a:lnTo>
                    <a:pt x="249" y="126"/>
                  </a:lnTo>
                  <a:close/>
                </a:path>
              </a:pathLst>
            </a:custGeom>
            <a:solidFill>
              <a:srgbClr val="9E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7" name="Freeform 55">
              <a:extLst>
                <a:ext uri="{FF2B5EF4-FFF2-40B4-BE49-F238E27FC236}">
                  <a16:creationId xmlns:a16="http://schemas.microsoft.com/office/drawing/2014/main" id="{B7BC4460-DC9F-4503-8BE3-0E116AAC8321}"/>
                </a:ext>
              </a:extLst>
            </p:cNvPr>
            <p:cNvSpPr>
              <a:spLocks/>
            </p:cNvSpPr>
            <p:nvPr/>
          </p:nvSpPr>
          <p:spPr bwMode="auto">
            <a:xfrm>
              <a:off x="6146800" y="2681288"/>
              <a:ext cx="373062" cy="447675"/>
            </a:xfrm>
            <a:custGeom>
              <a:avLst/>
              <a:gdLst>
                <a:gd name="T0" fmla="*/ 233 w 235"/>
                <a:gd name="T1" fmla="*/ 111 h 282"/>
                <a:gd name="T2" fmla="*/ 35 w 235"/>
                <a:gd name="T3" fmla="*/ 282 h 282"/>
                <a:gd name="T4" fmla="*/ 25 w 235"/>
                <a:gd name="T5" fmla="*/ 253 h 282"/>
                <a:gd name="T6" fmla="*/ 16 w 235"/>
                <a:gd name="T7" fmla="*/ 227 h 282"/>
                <a:gd name="T8" fmla="*/ 8 w 235"/>
                <a:gd name="T9" fmla="*/ 201 h 282"/>
                <a:gd name="T10" fmla="*/ 0 w 235"/>
                <a:gd name="T11" fmla="*/ 180 h 282"/>
                <a:gd name="T12" fmla="*/ 214 w 235"/>
                <a:gd name="T13" fmla="*/ 5 h 282"/>
                <a:gd name="T14" fmla="*/ 235 w 235"/>
                <a:gd name="T15" fmla="*/ 0 h 282"/>
                <a:gd name="T16" fmla="*/ 233 w 235"/>
                <a:gd name="T17" fmla="*/ 11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2">
                  <a:moveTo>
                    <a:pt x="233" y="111"/>
                  </a:moveTo>
                  <a:lnTo>
                    <a:pt x="35" y="282"/>
                  </a:lnTo>
                  <a:lnTo>
                    <a:pt x="25" y="253"/>
                  </a:lnTo>
                  <a:lnTo>
                    <a:pt x="16" y="227"/>
                  </a:lnTo>
                  <a:lnTo>
                    <a:pt x="8" y="201"/>
                  </a:lnTo>
                  <a:lnTo>
                    <a:pt x="0" y="180"/>
                  </a:lnTo>
                  <a:lnTo>
                    <a:pt x="214" y="5"/>
                  </a:lnTo>
                  <a:lnTo>
                    <a:pt x="235" y="0"/>
                  </a:lnTo>
                  <a:lnTo>
                    <a:pt x="233" y="111"/>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8" name="Freeform 56">
              <a:extLst>
                <a:ext uri="{FF2B5EF4-FFF2-40B4-BE49-F238E27FC236}">
                  <a16:creationId xmlns:a16="http://schemas.microsoft.com/office/drawing/2014/main" id="{514EECC2-2841-431B-9EE1-78FB7613145F}"/>
                </a:ext>
              </a:extLst>
            </p:cNvPr>
            <p:cNvSpPr>
              <a:spLocks/>
            </p:cNvSpPr>
            <p:nvPr/>
          </p:nvSpPr>
          <p:spPr bwMode="auto">
            <a:xfrm>
              <a:off x="5310188" y="3427413"/>
              <a:ext cx="274637" cy="471487"/>
            </a:xfrm>
            <a:custGeom>
              <a:avLst/>
              <a:gdLst>
                <a:gd name="T0" fmla="*/ 129 w 173"/>
                <a:gd name="T1" fmla="*/ 187 h 297"/>
                <a:gd name="T2" fmla="*/ 0 w 173"/>
                <a:gd name="T3" fmla="*/ 297 h 297"/>
                <a:gd name="T4" fmla="*/ 0 w 173"/>
                <a:gd name="T5" fmla="*/ 141 h 297"/>
                <a:gd name="T6" fmla="*/ 173 w 173"/>
                <a:gd name="T7" fmla="*/ 0 h 297"/>
                <a:gd name="T8" fmla="*/ 138 w 173"/>
                <a:gd name="T9" fmla="*/ 144 h 297"/>
                <a:gd name="T10" fmla="*/ 136 w 173"/>
                <a:gd name="T11" fmla="*/ 155 h 297"/>
                <a:gd name="T12" fmla="*/ 133 w 173"/>
                <a:gd name="T13" fmla="*/ 165 h 297"/>
                <a:gd name="T14" fmla="*/ 131 w 173"/>
                <a:gd name="T15" fmla="*/ 176 h 297"/>
                <a:gd name="T16" fmla="*/ 129 w 173"/>
                <a:gd name="T17" fmla="*/ 18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97">
                  <a:moveTo>
                    <a:pt x="129" y="187"/>
                  </a:moveTo>
                  <a:lnTo>
                    <a:pt x="0" y="297"/>
                  </a:lnTo>
                  <a:lnTo>
                    <a:pt x="0" y="141"/>
                  </a:lnTo>
                  <a:lnTo>
                    <a:pt x="173" y="0"/>
                  </a:lnTo>
                  <a:lnTo>
                    <a:pt x="138" y="144"/>
                  </a:lnTo>
                  <a:lnTo>
                    <a:pt x="136" y="155"/>
                  </a:lnTo>
                  <a:lnTo>
                    <a:pt x="133" y="165"/>
                  </a:lnTo>
                  <a:lnTo>
                    <a:pt x="131" y="176"/>
                  </a:lnTo>
                  <a:lnTo>
                    <a:pt x="129" y="187"/>
                  </a:lnTo>
                  <a:close/>
                </a:path>
              </a:pathLst>
            </a:custGeom>
            <a:solidFill>
              <a:srgbClr val="D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59" name="Freeform 57">
              <a:extLst>
                <a:ext uri="{FF2B5EF4-FFF2-40B4-BE49-F238E27FC236}">
                  <a16:creationId xmlns:a16="http://schemas.microsoft.com/office/drawing/2014/main" id="{6DA91D0B-90BF-4ECA-AFAA-D054CB2EC8E5}"/>
                </a:ext>
              </a:extLst>
            </p:cNvPr>
            <p:cNvSpPr>
              <a:spLocks/>
            </p:cNvSpPr>
            <p:nvPr/>
          </p:nvSpPr>
          <p:spPr bwMode="auto">
            <a:xfrm>
              <a:off x="6237288" y="2998788"/>
              <a:ext cx="279400" cy="260350"/>
            </a:xfrm>
            <a:custGeom>
              <a:avLst/>
              <a:gdLst>
                <a:gd name="T0" fmla="*/ 176 w 176"/>
                <a:gd name="T1" fmla="*/ 18 h 164"/>
                <a:gd name="T2" fmla="*/ 5 w 176"/>
                <a:gd name="T3" fmla="*/ 164 h 164"/>
                <a:gd name="T4" fmla="*/ 0 w 176"/>
                <a:gd name="T5" fmla="*/ 144 h 164"/>
                <a:gd name="T6" fmla="*/ 176 w 176"/>
                <a:gd name="T7" fmla="*/ 0 h 164"/>
                <a:gd name="T8" fmla="*/ 176 w 176"/>
                <a:gd name="T9" fmla="*/ 18 h 164"/>
              </a:gdLst>
              <a:ahLst/>
              <a:cxnLst>
                <a:cxn ang="0">
                  <a:pos x="T0" y="T1"/>
                </a:cxn>
                <a:cxn ang="0">
                  <a:pos x="T2" y="T3"/>
                </a:cxn>
                <a:cxn ang="0">
                  <a:pos x="T4" y="T5"/>
                </a:cxn>
                <a:cxn ang="0">
                  <a:pos x="T6" y="T7"/>
                </a:cxn>
                <a:cxn ang="0">
                  <a:pos x="T8" y="T9"/>
                </a:cxn>
              </a:cxnLst>
              <a:rect l="0" t="0" r="r" b="b"/>
              <a:pathLst>
                <a:path w="176" h="164">
                  <a:moveTo>
                    <a:pt x="176" y="18"/>
                  </a:moveTo>
                  <a:lnTo>
                    <a:pt x="5" y="164"/>
                  </a:lnTo>
                  <a:lnTo>
                    <a:pt x="0" y="144"/>
                  </a:lnTo>
                  <a:lnTo>
                    <a:pt x="176" y="0"/>
                  </a:lnTo>
                  <a:lnTo>
                    <a:pt x="176" y="18"/>
                  </a:lnTo>
                  <a:close/>
                </a:path>
              </a:pathLst>
            </a:custGeom>
            <a:solidFill>
              <a:srgbClr val="5E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0" name="Freeform 58">
              <a:extLst>
                <a:ext uri="{FF2B5EF4-FFF2-40B4-BE49-F238E27FC236}">
                  <a16:creationId xmlns:a16="http://schemas.microsoft.com/office/drawing/2014/main" id="{5EAF8E03-675D-4F72-9271-48F179C91387}"/>
                </a:ext>
              </a:extLst>
            </p:cNvPr>
            <p:cNvSpPr>
              <a:spLocks/>
            </p:cNvSpPr>
            <p:nvPr/>
          </p:nvSpPr>
          <p:spPr bwMode="auto">
            <a:xfrm>
              <a:off x="5310188" y="3836988"/>
              <a:ext cx="182562" cy="230187"/>
            </a:xfrm>
            <a:custGeom>
              <a:avLst/>
              <a:gdLst>
                <a:gd name="T0" fmla="*/ 107 w 115"/>
                <a:gd name="T1" fmla="*/ 52 h 145"/>
                <a:gd name="T2" fmla="*/ 0 w 115"/>
                <a:gd name="T3" fmla="*/ 145 h 145"/>
                <a:gd name="T4" fmla="*/ 0 w 115"/>
                <a:gd name="T5" fmla="*/ 94 h 145"/>
                <a:gd name="T6" fmla="*/ 115 w 115"/>
                <a:gd name="T7" fmla="*/ 0 h 145"/>
                <a:gd name="T8" fmla="*/ 113 w 115"/>
                <a:gd name="T9" fmla="*/ 13 h 145"/>
                <a:gd name="T10" fmla="*/ 111 w 115"/>
                <a:gd name="T11" fmla="*/ 27 h 145"/>
                <a:gd name="T12" fmla="*/ 109 w 115"/>
                <a:gd name="T13" fmla="*/ 39 h 145"/>
                <a:gd name="T14" fmla="*/ 107 w 115"/>
                <a:gd name="T15" fmla="*/ 5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45">
                  <a:moveTo>
                    <a:pt x="107" y="52"/>
                  </a:moveTo>
                  <a:lnTo>
                    <a:pt x="0" y="145"/>
                  </a:lnTo>
                  <a:lnTo>
                    <a:pt x="0" y="94"/>
                  </a:lnTo>
                  <a:lnTo>
                    <a:pt x="115" y="0"/>
                  </a:lnTo>
                  <a:lnTo>
                    <a:pt x="113" y="13"/>
                  </a:lnTo>
                  <a:lnTo>
                    <a:pt x="111" y="27"/>
                  </a:lnTo>
                  <a:lnTo>
                    <a:pt x="109" y="39"/>
                  </a:lnTo>
                  <a:lnTo>
                    <a:pt x="107" y="52"/>
                  </a:lnTo>
                  <a:close/>
                </a:path>
              </a:pathLst>
            </a:custGeom>
            <a:solidFill>
              <a:srgbClr val="5E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1" name="Freeform 59">
              <a:extLst>
                <a:ext uri="{FF2B5EF4-FFF2-40B4-BE49-F238E27FC236}">
                  <a16:creationId xmlns:a16="http://schemas.microsoft.com/office/drawing/2014/main" id="{17EE72A5-0801-4412-B772-57A22D5EAFA4}"/>
                </a:ext>
              </a:extLst>
            </p:cNvPr>
            <p:cNvSpPr>
              <a:spLocks/>
            </p:cNvSpPr>
            <p:nvPr/>
          </p:nvSpPr>
          <p:spPr bwMode="auto">
            <a:xfrm>
              <a:off x="6267450" y="3119438"/>
              <a:ext cx="247650" cy="660400"/>
            </a:xfrm>
            <a:custGeom>
              <a:avLst/>
              <a:gdLst>
                <a:gd name="T0" fmla="*/ 154 w 156"/>
                <a:gd name="T1" fmla="*/ 352 h 416"/>
                <a:gd name="T2" fmla="*/ 78 w 156"/>
                <a:gd name="T3" fmla="*/ 416 h 416"/>
                <a:gd name="T4" fmla="*/ 72 w 156"/>
                <a:gd name="T5" fmla="*/ 383 h 416"/>
                <a:gd name="T6" fmla="*/ 64 w 156"/>
                <a:gd name="T7" fmla="*/ 349 h 416"/>
                <a:gd name="T8" fmla="*/ 56 w 156"/>
                <a:gd name="T9" fmla="*/ 315 h 416"/>
                <a:gd name="T10" fmla="*/ 47 w 156"/>
                <a:gd name="T11" fmla="*/ 280 h 416"/>
                <a:gd name="T12" fmla="*/ 35 w 156"/>
                <a:gd name="T13" fmla="*/ 243 h 416"/>
                <a:gd name="T14" fmla="*/ 25 w 156"/>
                <a:gd name="T15" fmla="*/ 205 h 416"/>
                <a:gd name="T16" fmla="*/ 14 w 156"/>
                <a:gd name="T17" fmla="*/ 166 h 416"/>
                <a:gd name="T18" fmla="*/ 0 w 156"/>
                <a:gd name="T19" fmla="*/ 127 h 416"/>
                <a:gd name="T20" fmla="*/ 156 w 156"/>
                <a:gd name="T21" fmla="*/ 0 h 416"/>
                <a:gd name="T22" fmla="*/ 154 w 156"/>
                <a:gd name="T23" fmla="*/ 35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416">
                  <a:moveTo>
                    <a:pt x="154" y="352"/>
                  </a:moveTo>
                  <a:lnTo>
                    <a:pt x="78" y="416"/>
                  </a:lnTo>
                  <a:lnTo>
                    <a:pt x="72" y="383"/>
                  </a:lnTo>
                  <a:lnTo>
                    <a:pt x="64" y="349"/>
                  </a:lnTo>
                  <a:lnTo>
                    <a:pt x="56" y="315"/>
                  </a:lnTo>
                  <a:lnTo>
                    <a:pt x="47" y="280"/>
                  </a:lnTo>
                  <a:lnTo>
                    <a:pt x="35" y="243"/>
                  </a:lnTo>
                  <a:lnTo>
                    <a:pt x="25" y="205"/>
                  </a:lnTo>
                  <a:lnTo>
                    <a:pt x="14" y="166"/>
                  </a:lnTo>
                  <a:lnTo>
                    <a:pt x="0" y="127"/>
                  </a:lnTo>
                  <a:lnTo>
                    <a:pt x="156" y="0"/>
                  </a:lnTo>
                  <a:lnTo>
                    <a:pt x="154" y="352"/>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2" name="Freeform 60">
              <a:extLst>
                <a:ext uri="{FF2B5EF4-FFF2-40B4-BE49-F238E27FC236}">
                  <a16:creationId xmlns:a16="http://schemas.microsoft.com/office/drawing/2014/main" id="{6E0483D6-2D86-40B6-AB00-E787BFA443FF}"/>
                </a:ext>
              </a:extLst>
            </p:cNvPr>
            <p:cNvSpPr>
              <a:spLocks/>
            </p:cNvSpPr>
            <p:nvPr/>
          </p:nvSpPr>
          <p:spPr bwMode="auto">
            <a:xfrm>
              <a:off x="5310188" y="3970338"/>
              <a:ext cx="385762" cy="515937"/>
            </a:xfrm>
            <a:custGeom>
              <a:avLst/>
              <a:gdLst>
                <a:gd name="T0" fmla="*/ 243 w 243"/>
                <a:gd name="T1" fmla="*/ 258 h 325"/>
                <a:gd name="T2" fmla="*/ 166 w 243"/>
                <a:gd name="T3" fmla="*/ 325 h 325"/>
                <a:gd name="T4" fmla="*/ 158 w 243"/>
                <a:gd name="T5" fmla="*/ 324 h 325"/>
                <a:gd name="T6" fmla="*/ 150 w 243"/>
                <a:gd name="T7" fmla="*/ 322 h 325"/>
                <a:gd name="T8" fmla="*/ 142 w 243"/>
                <a:gd name="T9" fmla="*/ 320 h 325"/>
                <a:gd name="T10" fmla="*/ 134 w 243"/>
                <a:gd name="T11" fmla="*/ 318 h 325"/>
                <a:gd name="T12" fmla="*/ 127 w 243"/>
                <a:gd name="T13" fmla="*/ 317 h 325"/>
                <a:gd name="T14" fmla="*/ 119 w 243"/>
                <a:gd name="T15" fmla="*/ 315 h 325"/>
                <a:gd name="T16" fmla="*/ 111 w 243"/>
                <a:gd name="T17" fmla="*/ 312 h 325"/>
                <a:gd name="T18" fmla="*/ 103 w 243"/>
                <a:gd name="T19" fmla="*/ 310 h 325"/>
                <a:gd name="T20" fmla="*/ 78 w 243"/>
                <a:gd name="T21" fmla="*/ 295 h 325"/>
                <a:gd name="T22" fmla="*/ 57 w 243"/>
                <a:gd name="T23" fmla="*/ 277 h 325"/>
                <a:gd name="T24" fmla="*/ 39 w 243"/>
                <a:gd name="T25" fmla="*/ 258 h 325"/>
                <a:gd name="T26" fmla="*/ 26 w 243"/>
                <a:gd name="T27" fmla="*/ 237 h 325"/>
                <a:gd name="T28" fmla="*/ 14 w 243"/>
                <a:gd name="T29" fmla="*/ 213 h 325"/>
                <a:gd name="T30" fmla="*/ 6 w 243"/>
                <a:gd name="T31" fmla="*/ 187 h 325"/>
                <a:gd name="T32" fmla="*/ 2 w 243"/>
                <a:gd name="T33" fmla="*/ 160 h 325"/>
                <a:gd name="T34" fmla="*/ 0 w 243"/>
                <a:gd name="T35" fmla="*/ 129 h 325"/>
                <a:gd name="T36" fmla="*/ 0 w 243"/>
                <a:gd name="T37" fmla="*/ 85 h 325"/>
                <a:gd name="T38" fmla="*/ 105 w 243"/>
                <a:gd name="T39" fmla="*/ 0 h 325"/>
                <a:gd name="T40" fmla="*/ 103 w 243"/>
                <a:gd name="T41" fmla="*/ 15 h 325"/>
                <a:gd name="T42" fmla="*/ 103 w 243"/>
                <a:gd name="T43" fmla="*/ 29 h 325"/>
                <a:gd name="T44" fmla="*/ 101 w 243"/>
                <a:gd name="T45" fmla="*/ 44 h 325"/>
                <a:gd name="T46" fmla="*/ 101 w 243"/>
                <a:gd name="T47" fmla="*/ 58 h 325"/>
                <a:gd name="T48" fmla="*/ 101 w 243"/>
                <a:gd name="T49" fmla="*/ 65 h 325"/>
                <a:gd name="T50" fmla="*/ 103 w 243"/>
                <a:gd name="T51" fmla="*/ 92 h 325"/>
                <a:gd name="T52" fmla="*/ 105 w 243"/>
                <a:gd name="T53" fmla="*/ 116 h 325"/>
                <a:gd name="T54" fmla="*/ 111 w 243"/>
                <a:gd name="T55" fmla="*/ 137 h 325"/>
                <a:gd name="T56" fmla="*/ 119 w 243"/>
                <a:gd name="T57" fmla="*/ 158 h 325"/>
                <a:gd name="T58" fmla="*/ 129 w 243"/>
                <a:gd name="T59" fmla="*/ 177 h 325"/>
                <a:gd name="T60" fmla="*/ 140 w 243"/>
                <a:gd name="T61" fmla="*/ 194 h 325"/>
                <a:gd name="T62" fmla="*/ 156 w 243"/>
                <a:gd name="T63" fmla="*/ 209 h 325"/>
                <a:gd name="T64" fmla="*/ 171 w 243"/>
                <a:gd name="T65" fmla="*/ 223 h 325"/>
                <a:gd name="T66" fmla="*/ 183 w 243"/>
                <a:gd name="T67" fmla="*/ 232 h 325"/>
                <a:gd name="T68" fmla="*/ 197 w 243"/>
                <a:gd name="T69" fmla="*/ 239 h 325"/>
                <a:gd name="T70" fmla="*/ 210 w 243"/>
                <a:gd name="T71" fmla="*/ 244 h 325"/>
                <a:gd name="T72" fmla="*/ 226 w 243"/>
                <a:gd name="T73" fmla="*/ 249 h 325"/>
                <a:gd name="T74" fmla="*/ 230 w 243"/>
                <a:gd name="T75" fmla="*/ 252 h 325"/>
                <a:gd name="T76" fmla="*/ 236 w 243"/>
                <a:gd name="T77" fmla="*/ 254 h 325"/>
                <a:gd name="T78" fmla="*/ 239 w 243"/>
                <a:gd name="T79" fmla="*/ 255 h 325"/>
                <a:gd name="T80" fmla="*/ 243 w 243"/>
                <a:gd name="T81" fmla="*/ 25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3" h="325">
                  <a:moveTo>
                    <a:pt x="243" y="258"/>
                  </a:moveTo>
                  <a:lnTo>
                    <a:pt x="166" y="325"/>
                  </a:lnTo>
                  <a:lnTo>
                    <a:pt x="158" y="324"/>
                  </a:lnTo>
                  <a:lnTo>
                    <a:pt x="150" y="322"/>
                  </a:lnTo>
                  <a:lnTo>
                    <a:pt x="142" y="320"/>
                  </a:lnTo>
                  <a:lnTo>
                    <a:pt x="134" y="318"/>
                  </a:lnTo>
                  <a:lnTo>
                    <a:pt x="127" y="317"/>
                  </a:lnTo>
                  <a:lnTo>
                    <a:pt x="119" y="315"/>
                  </a:lnTo>
                  <a:lnTo>
                    <a:pt x="111" y="312"/>
                  </a:lnTo>
                  <a:lnTo>
                    <a:pt x="103" y="310"/>
                  </a:lnTo>
                  <a:lnTo>
                    <a:pt x="78" y="295"/>
                  </a:lnTo>
                  <a:lnTo>
                    <a:pt x="57" y="277"/>
                  </a:lnTo>
                  <a:lnTo>
                    <a:pt x="39" y="258"/>
                  </a:lnTo>
                  <a:lnTo>
                    <a:pt x="26" y="237"/>
                  </a:lnTo>
                  <a:lnTo>
                    <a:pt x="14" y="213"/>
                  </a:lnTo>
                  <a:lnTo>
                    <a:pt x="6" y="187"/>
                  </a:lnTo>
                  <a:lnTo>
                    <a:pt x="2" y="160"/>
                  </a:lnTo>
                  <a:lnTo>
                    <a:pt x="0" y="129"/>
                  </a:lnTo>
                  <a:lnTo>
                    <a:pt x="0" y="85"/>
                  </a:lnTo>
                  <a:lnTo>
                    <a:pt x="105" y="0"/>
                  </a:lnTo>
                  <a:lnTo>
                    <a:pt x="103" y="15"/>
                  </a:lnTo>
                  <a:lnTo>
                    <a:pt x="103" y="29"/>
                  </a:lnTo>
                  <a:lnTo>
                    <a:pt x="101" y="44"/>
                  </a:lnTo>
                  <a:lnTo>
                    <a:pt x="101" y="58"/>
                  </a:lnTo>
                  <a:lnTo>
                    <a:pt x="101" y="65"/>
                  </a:lnTo>
                  <a:lnTo>
                    <a:pt x="103" y="92"/>
                  </a:lnTo>
                  <a:lnTo>
                    <a:pt x="105" y="116"/>
                  </a:lnTo>
                  <a:lnTo>
                    <a:pt x="111" y="137"/>
                  </a:lnTo>
                  <a:lnTo>
                    <a:pt x="119" y="158"/>
                  </a:lnTo>
                  <a:lnTo>
                    <a:pt x="129" y="177"/>
                  </a:lnTo>
                  <a:lnTo>
                    <a:pt x="140" y="194"/>
                  </a:lnTo>
                  <a:lnTo>
                    <a:pt x="156" y="209"/>
                  </a:lnTo>
                  <a:lnTo>
                    <a:pt x="171" y="223"/>
                  </a:lnTo>
                  <a:lnTo>
                    <a:pt x="183" y="232"/>
                  </a:lnTo>
                  <a:lnTo>
                    <a:pt x="197" y="239"/>
                  </a:lnTo>
                  <a:lnTo>
                    <a:pt x="210" y="244"/>
                  </a:lnTo>
                  <a:lnTo>
                    <a:pt x="226" y="249"/>
                  </a:lnTo>
                  <a:lnTo>
                    <a:pt x="230" y="252"/>
                  </a:lnTo>
                  <a:lnTo>
                    <a:pt x="236" y="254"/>
                  </a:lnTo>
                  <a:lnTo>
                    <a:pt x="239" y="255"/>
                  </a:lnTo>
                  <a:lnTo>
                    <a:pt x="243" y="258"/>
                  </a:lnTo>
                  <a:close/>
                </a:path>
              </a:pathLst>
            </a:custGeom>
            <a:solidFill>
              <a:srgbClr val="1E59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3" name="Freeform 61">
              <a:extLst>
                <a:ext uri="{FF2B5EF4-FFF2-40B4-BE49-F238E27FC236}">
                  <a16:creationId xmlns:a16="http://schemas.microsoft.com/office/drawing/2014/main" id="{DC1C79C4-01D2-45D3-ADB2-301D774D6003}"/>
                </a:ext>
              </a:extLst>
            </p:cNvPr>
            <p:cNvSpPr>
              <a:spLocks/>
            </p:cNvSpPr>
            <p:nvPr/>
          </p:nvSpPr>
          <p:spPr bwMode="auto">
            <a:xfrm>
              <a:off x="1687513" y="2151063"/>
              <a:ext cx="857250" cy="1539875"/>
            </a:xfrm>
            <a:custGeom>
              <a:avLst/>
              <a:gdLst>
                <a:gd name="T0" fmla="*/ 0 w 540"/>
                <a:gd name="T1" fmla="*/ 327 h 970"/>
                <a:gd name="T2" fmla="*/ 0 w 540"/>
                <a:gd name="T3" fmla="*/ 133 h 970"/>
                <a:gd name="T4" fmla="*/ 538 w 540"/>
                <a:gd name="T5" fmla="*/ 0 h 970"/>
                <a:gd name="T6" fmla="*/ 540 w 540"/>
                <a:gd name="T7" fmla="*/ 193 h 970"/>
                <a:gd name="T8" fmla="*/ 381 w 540"/>
                <a:gd name="T9" fmla="*/ 232 h 970"/>
                <a:gd name="T10" fmla="*/ 315 w 540"/>
                <a:gd name="T11" fmla="*/ 914 h 970"/>
                <a:gd name="T12" fmla="*/ 311 w 540"/>
                <a:gd name="T13" fmla="*/ 936 h 970"/>
                <a:gd name="T14" fmla="*/ 305 w 540"/>
                <a:gd name="T15" fmla="*/ 953 h 970"/>
                <a:gd name="T16" fmla="*/ 297 w 540"/>
                <a:gd name="T17" fmla="*/ 964 h 970"/>
                <a:gd name="T18" fmla="*/ 286 w 540"/>
                <a:gd name="T19" fmla="*/ 970 h 970"/>
                <a:gd name="T20" fmla="*/ 274 w 540"/>
                <a:gd name="T21" fmla="*/ 970 h 970"/>
                <a:gd name="T22" fmla="*/ 264 w 540"/>
                <a:gd name="T23" fmla="*/ 963 h 970"/>
                <a:gd name="T24" fmla="*/ 257 w 540"/>
                <a:gd name="T25" fmla="*/ 950 h 970"/>
                <a:gd name="T26" fmla="*/ 253 w 540"/>
                <a:gd name="T27" fmla="*/ 929 h 970"/>
                <a:gd name="T28" fmla="*/ 167 w 540"/>
                <a:gd name="T29" fmla="*/ 286 h 970"/>
                <a:gd name="T30" fmla="*/ 0 w 540"/>
                <a:gd name="T31" fmla="*/ 32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0" h="970">
                  <a:moveTo>
                    <a:pt x="0" y="327"/>
                  </a:moveTo>
                  <a:lnTo>
                    <a:pt x="0" y="133"/>
                  </a:lnTo>
                  <a:lnTo>
                    <a:pt x="538" y="0"/>
                  </a:lnTo>
                  <a:lnTo>
                    <a:pt x="540" y="193"/>
                  </a:lnTo>
                  <a:lnTo>
                    <a:pt x="381" y="232"/>
                  </a:lnTo>
                  <a:lnTo>
                    <a:pt x="315" y="914"/>
                  </a:lnTo>
                  <a:lnTo>
                    <a:pt x="311" y="936"/>
                  </a:lnTo>
                  <a:lnTo>
                    <a:pt x="305" y="953"/>
                  </a:lnTo>
                  <a:lnTo>
                    <a:pt x="297" y="964"/>
                  </a:lnTo>
                  <a:lnTo>
                    <a:pt x="286" y="970"/>
                  </a:lnTo>
                  <a:lnTo>
                    <a:pt x="274" y="970"/>
                  </a:lnTo>
                  <a:lnTo>
                    <a:pt x="264" y="963"/>
                  </a:lnTo>
                  <a:lnTo>
                    <a:pt x="257" y="950"/>
                  </a:lnTo>
                  <a:lnTo>
                    <a:pt x="253" y="929"/>
                  </a:lnTo>
                  <a:lnTo>
                    <a:pt x="167" y="286"/>
                  </a:lnTo>
                  <a:lnTo>
                    <a:pt x="0" y="327"/>
                  </a:lnTo>
                  <a:close/>
                </a:path>
              </a:pathLst>
            </a:custGeom>
            <a:solidFill>
              <a:srgbClr val="9ED8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4" name="Freeform 62">
              <a:extLst>
                <a:ext uri="{FF2B5EF4-FFF2-40B4-BE49-F238E27FC236}">
                  <a16:creationId xmlns:a16="http://schemas.microsoft.com/office/drawing/2014/main" id="{2B8DD3E5-BC40-4BF6-A57F-44EFE849903E}"/>
                </a:ext>
              </a:extLst>
            </p:cNvPr>
            <p:cNvSpPr>
              <a:spLocks/>
            </p:cNvSpPr>
            <p:nvPr/>
          </p:nvSpPr>
          <p:spPr bwMode="auto">
            <a:xfrm>
              <a:off x="2638425" y="1931988"/>
              <a:ext cx="795337" cy="1625600"/>
            </a:xfrm>
            <a:custGeom>
              <a:avLst/>
              <a:gdLst>
                <a:gd name="T0" fmla="*/ 0 w 501"/>
                <a:gd name="T1" fmla="*/ 123 h 1024"/>
                <a:gd name="T2" fmla="*/ 198 w 501"/>
                <a:gd name="T3" fmla="*/ 73 h 1024"/>
                <a:gd name="T4" fmla="*/ 132 w 501"/>
                <a:gd name="T5" fmla="*/ 499 h 1024"/>
                <a:gd name="T6" fmla="*/ 377 w 501"/>
                <a:gd name="T7" fmla="*/ 438 h 1024"/>
                <a:gd name="T8" fmla="*/ 303 w 501"/>
                <a:gd name="T9" fmla="*/ 48 h 1024"/>
                <a:gd name="T10" fmla="*/ 499 w 501"/>
                <a:gd name="T11" fmla="*/ 0 h 1024"/>
                <a:gd name="T12" fmla="*/ 501 w 501"/>
                <a:gd name="T13" fmla="*/ 876 h 1024"/>
                <a:gd name="T14" fmla="*/ 501 w 501"/>
                <a:gd name="T15" fmla="*/ 884 h 1024"/>
                <a:gd name="T16" fmla="*/ 499 w 501"/>
                <a:gd name="T17" fmla="*/ 890 h 1024"/>
                <a:gd name="T18" fmla="*/ 497 w 501"/>
                <a:gd name="T19" fmla="*/ 895 h 1024"/>
                <a:gd name="T20" fmla="*/ 495 w 501"/>
                <a:gd name="T21" fmla="*/ 899 h 1024"/>
                <a:gd name="T22" fmla="*/ 494 w 501"/>
                <a:gd name="T23" fmla="*/ 902 h 1024"/>
                <a:gd name="T24" fmla="*/ 490 w 501"/>
                <a:gd name="T25" fmla="*/ 904 h 1024"/>
                <a:gd name="T26" fmla="*/ 484 w 501"/>
                <a:gd name="T27" fmla="*/ 905 h 1024"/>
                <a:gd name="T28" fmla="*/ 478 w 501"/>
                <a:gd name="T29" fmla="*/ 907 h 1024"/>
                <a:gd name="T30" fmla="*/ 472 w 501"/>
                <a:gd name="T31" fmla="*/ 907 h 1024"/>
                <a:gd name="T32" fmla="*/ 468 w 501"/>
                <a:gd name="T33" fmla="*/ 904 h 1024"/>
                <a:gd name="T34" fmla="*/ 464 w 501"/>
                <a:gd name="T35" fmla="*/ 899 h 1024"/>
                <a:gd name="T36" fmla="*/ 462 w 501"/>
                <a:gd name="T37" fmla="*/ 890 h 1024"/>
                <a:gd name="T38" fmla="*/ 390 w 501"/>
                <a:gd name="T39" fmla="*/ 506 h 1024"/>
                <a:gd name="T40" fmla="*/ 120 w 501"/>
                <a:gd name="T41" fmla="*/ 574 h 1024"/>
                <a:gd name="T42" fmla="*/ 50 w 501"/>
                <a:gd name="T43" fmla="*/ 995 h 1024"/>
                <a:gd name="T44" fmla="*/ 48 w 501"/>
                <a:gd name="T45" fmla="*/ 1005 h 1024"/>
                <a:gd name="T46" fmla="*/ 42 w 501"/>
                <a:gd name="T47" fmla="*/ 1013 h 1024"/>
                <a:gd name="T48" fmla="*/ 37 w 501"/>
                <a:gd name="T49" fmla="*/ 1019 h 1024"/>
                <a:gd name="T50" fmla="*/ 27 w 501"/>
                <a:gd name="T51" fmla="*/ 1021 h 1024"/>
                <a:gd name="T52" fmla="*/ 21 w 501"/>
                <a:gd name="T53" fmla="*/ 1023 h 1024"/>
                <a:gd name="T54" fmla="*/ 17 w 501"/>
                <a:gd name="T55" fmla="*/ 1024 h 1024"/>
                <a:gd name="T56" fmla="*/ 13 w 501"/>
                <a:gd name="T57" fmla="*/ 1024 h 1024"/>
                <a:gd name="T58" fmla="*/ 11 w 501"/>
                <a:gd name="T59" fmla="*/ 1024 h 1024"/>
                <a:gd name="T60" fmla="*/ 9 w 501"/>
                <a:gd name="T61" fmla="*/ 1021 h 1024"/>
                <a:gd name="T62" fmla="*/ 9 w 501"/>
                <a:gd name="T63" fmla="*/ 1018 h 1024"/>
                <a:gd name="T64" fmla="*/ 7 w 501"/>
                <a:gd name="T65" fmla="*/ 1013 h 1024"/>
                <a:gd name="T66" fmla="*/ 7 w 501"/>
                <a:gd name="T67" fmla="*/ 1005 h 1024"/>
                <a:gd name="T68" fmla="*/ 0 w 501"/>
                <a:gd name="T69" fmla="*/ 1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1" h="1024">
                  <a:moveTo>
                    <a:pt x="0" y="123"/>
                  </a:moveTo>
                  <a:lnTo>
                    <a:pt x="198" y="73"/>
                  </a:lnTo>
                  <a:lnTo>
                    <a:pt x="132" y="499"/>
                  </a:lnTo>
                  <a:lnTo>
                    <a:pt x="377" y="438"/>
                  </a:lnTo>
                  <a:lnTo>
                    <a:pt x="303" y="48"/>
                  </a:lnTo>
                  <a:lnTo>
                    <a:pt x="499" y="0"/>
                  </a:lnTo>
                  <a:lnTo>
                    <a:pt x="501" y="876"/>
                  </a:lnTo>
                  <a:lnTo>
                    <a:pt x="501" y="884"/>
                  </a:lnTo>
                  <a:lnTo>
                    <a:pt x="499" y="890"/>
                  </a:lnTo>
                  <a:lnTo>
                    <a:pt x="497" y="895"/>
                  </a:lnTo>
                  <a:lnTo>
                    <a:pt x="495" y="899"/>
                  </a:lnTo>
                  <a:lnTo>
                    <a:pt x="494" y="902"/>
                  </a:lnTo>
                  <a:lnTo>
                    <a:pt x="490" y="904"/>
                  </a:lnTo>
                  <a:lnTo>
                    <a:pt x="484" y="905"/>
                  </a:lnTo>
                  <a:lnTo>
                    <a:pt x="478" y="907"/>
                  </a:lnTo>
                  <a:lnTo>
                    <a:pt x="472" y="907"/>
                  </a:lnTo>
                  <a:lnTo>
                    <a:pt x="468" y="904"/>
                  </a:lnTo>
                  <a:lnTo>
                    <a:pt x="464" y="899"/>
                  </a:lnTo>
                  <a:lnTo>
                    <a:pt x="462" y="890"/>
                  </a:lnTo>
                  <a:lnTo>
                    <a:pt x="390" y="506"/>
                  </a:lnTo>
                  <a:lnTo>
                    <a:pt x="120" y="574"/>
                  </a:lnTo>
                  <a:lnTo>
                    <a:pt x="50" y="995"/>
                  </a:lnTo>
                  <a:lnTo>
                    <a:pt x="48" y="1005"/>
                  </a:lnTo>
                  <a:lnTo>
                    <a:pt x="42" y="1013"/>
                  </a:lnTo>
                  <a:lnTo>
                    <a:pt x="37" y="1019"/>
                  </a:lnTo>
                  <a:lnTo>
                    <a:pt x="27" y="1021"/>
                  </a:lnTo>
                  <a:lnTo>
                    <a:pt x="21" y="1023"/>
                  </a:lnTo>
                  <a:lnTo>
                    <a:pt x="17" y="1024"/>
                  </a:lnTo>
                  <a:lnTo>
                    <a:pt x="13" y="1024"/>
                  </a:lnTo>
                  <a:lnTo>
                    <a:pt x="11" y="1024"/>
                  </a:lnTo>
                  <a:lnTo>
                    <a:pt x="9" y="1021"/>
                  </a:lnTo>
                  <a:lnTo>
                    <a:pt x="9" y="1018"/>
                  </a:lnTo>
                  <a:lnTo>
                    <a:pt x="7" y="1013"/>
                  </a:lnTo>
                  <a:lnTo>
                    <a:pt x="7" y="1005"/>
                  </a:lnTo>
                  <a:lnTo>
                    <a:pt x="0" y="123"/>
                  </a:lnTo>
                  <a:close/>
                </a:path>
              </a:pathLst>
            </a:custGeom>
            <a:solidFill>
              <a:srgbClr val="9ED8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5" name="Freeform 63">
              <a:extLst>
                <a:ext uri="{FF2B5EF4-FFF2-40B4-BE49-F238E27FC236}">
                  <a16:creationId xmlns:a16="http://schemas.microsoft.com/office/drawing/2014/main" id="{B832F9E9-93E3-4029-A853-DBBA6E98AFEE}"/>
                </a:ext>
              </a:extLst>
            </p:cNvPr>
            <p:cNvSpPr>
              <a:spLocks/>
            </p:cNvSpPr>
            <p:nvPr/>
          </p:nvSpPr>
          <p:spPr bwMode="auto">
            <a:xfrm>
              <a:off x="4594225" y="1471613"/>
              <a:ext cx="695325" cy="1595437"/>
            </a:xfrm>
            <a:custGeom>
              <a:avLst/>
              <a:gdLst>
                <a:gd name="T0" fmla="*/ 0 w 438"/>
                <a:gd name="T1" fmla="*/ 1005 h 1005"/>
                <a:gd name="T2" fmla="*/ 2 w 438"/>
                <a:gd name="T3" fmla="*/ 107 h 1005"/>
                <a:gd name="T4" fmla="*/ 175 w 438"/>
                <a:gd name="T5" fmla="*/ 65 h 1005"/>
                <a:gd name="T6" fmla="*/ 374 w 438"/>
                <a:gd name="T7" fmla="*/ 699 h 1005"/>
                <a:gd name="T8" fmla="*/ 278 w 438"/>
                <a:gd name="T9" fmla="*/ 39 h 1005"/>
                <a:gd name="T10" fmla="*/ 438 w 438"/>
                <a:gd name="T11" fmla="*/ 0 h 1005"/>
                <a:gd name="T12" fmla="*/ 434 w 438"/>
                <a:gd name="T13" fmla="*/ 895 h 1005"/>
                <a:gd name="T14" fmla="*/ 391 w 438"/>
                <a:gd name="T15" fmla="*/ 905 h 1005"/>
                <a:gd name="T16" fmla="*/ 134 w 438"/>
                <a:gd name="T17" fmla="*/ 376 h 1005"/>
                <a:gd name="T18" fmla="*/ 47 w 438"/>
                <a:gd name="T19" fmla="*/ 994 h 1005"/>
                <a:gd name="T20" fmla="*/ 0 w 438"/>
                <a:gd name="T21" fmla="*/ 100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1005">
                  <a:moveTo>
                    <a:pt x="0" y="1005"/>
                  </a:moveTo>
                  <a:lnTo>
                    <a:pt x="2" y="107"/>
                  </a:lnTo>
                  <a:lnTo>
                    <a:pt x="175" y="65"/>
                  </a:lnTo>
                  <a:lnTo>
                    <a:pt x="374" y="699"/>
                  </a:lnTo>
                  <a:lnTo>
                    <a:pt x="278" y="39"/>
                  </a:lnTo>
                  <a:lnTo>
                    <a:pt x="438" y="0"/>
                  </a:lnTo>
                  <a:lnTo>
                    <a:pt x="434" y="895"/>
                  </a:lnTo>
                  <a:lnTo>
                    <a:pt x="391" y="905"/>
                  </a:lnTo>
                  <a:lnTo>
                    <a:pt x="134" y="376"/>
                  </a:lnTo>
                  <a:lnTo>
                    <a:pt x="47" y="994"/>
                  </a:lnTo>
                  <a:lnTo>
                    <a:pt x="0" y="1005"/>
                  </a:lnTo>
                  <a:close/>
                </a:path>
              </a:pathLst>
            </a:custGeom>
            <a:solidFill>
              <a:srgbClr val="9ED8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6" name="Freeform 64">
              <a:extLst>
                <a:ext uri="{FF2B5EF4-FFF2-40B4-BE49-F238E27FC236}">
                  <a16:creationId xmlns:a16="http://schemas.microsoft.com/office/drawing/2014/main" id="{BBC5B5F3-E054-4A36-A7BD-A9B6201AFB57}"/>
                </a:ext>
              </a:extLst>
            </p:cNvPr>
            <p:cNvSpPr>
              <a:spLocks/>
            </p:cNvSpPr>
            <p:nvPr/>
          </p:nvSpPr>
          <p:spPr bwMode="auto">
            <a:xfrm>
              <a:off x="5499100" y="1223963"/>
              <a:ext cx="817562" cy="1604962"/>
            </a:xfrm>
            <a:custGeom>
              <a:avLst/>
              <a:gdLst>
                <a:gd name="T0" fmla="*/ 490 w 515"/>
                <a:gd name="T1" fmla="*/ 893 h 1011"/>
                <a:gd name="T2" fmla="*/ 478 w 515"/>
                <a:gd name="T3" fmla="*/ 893 h 1011"/>
                <a:gd name="T4" fmla="*/ 465 w 515"/>
                <a:gd name="T5" fmla="*/ 886 h 1011"/>
                <a:gd name="T6" fmla="*/ 449 w 515"/>
                <a:gd name="T7" fmla="*/ 875 h 1011"/>
                <a:gd name="T8" fmla="*/ 435 w 515"/>
                <a:gd name="T9" fmla="*/ 857 h 1011"/>
                <a:gd name="T10" fmla="*/ 428 w 515"/>
                <a:gd name="T11" fmla="*/ 848 h 1011"/>
                <a:gd name="T12" fmla="*/ 416 w 515"/>
                <a:gd name="T13" fmla="*/ 835 h 1011"/>
                <a:gd name="T14" fmla="*/ 404 w 515"/>
                <a:gd name="T15" fmla="*/ 818 h 1011"/>
                <a:gd name="T16" fmla="*/ 389 w 515"/>
                <a:gd name="T17" fmla="*/ 798 h 1011"/>
                <a:gd name="T18" fmla="*/ 188 w 515"/>
                <a:gd name="T19" fmla="*/ 552 h 1011"/>
                <a:gd name="T20" fmla="*/ 103 w 515"/>
                <a:gd name="T21" fmla="*/ 720 h 1011"/>
                <a:gd name="T22" fmla="*/ 91 w 515"/>
                <a:gd name="T23" fmla="*/ 749 h 1011"/>
                <a:gd name="T24" fmla="*/ 80 w 515"/>
                <a:gd name="T25" fmla="*/ 785 h 1011"/>
                <a:gd name="T26" fmla="*/ 70 w 515"/>
                <a:gd name="T27" fmla="*/ 829 h 1011"/>
                <a:gd name="T28" fmla="*/ 62 w 515"/>
                <a:gd name="T29" fmla="*/ 882 h 1011"/>
                <a:gd name="T30" fmla="*/ 58 w 515"/>
                <a:gd name="T31" fmla="*/ 909 h 1011"/>
                <a:gd name="T32" fmla="*/ 56 w 515"/>
                <a:gd name="T33" fmla="*/ 929 h 1011"/>
                <a:gd name="T34" fmla="*/ 54 w 515"/>
                <a:gd name="T35" fmla="*/ 944 h 1011"/>
                <a:gd name="T36" fmla="*/ 52 w 515"/>
                <a:gd name="T37" fmla="*/ 953 h 1011"/>
                <a:gd name="T38" fmla="*/ 47 w 515"/>
                <a:gd name="T39" fmla="*/ 977 h 1011"/>
                <a:gd name="T40" fmla="*/ 39 w 515"/>
                <a:gd name="T41" fmla="*/ 995 h 1011"/>
                <a:gd name="T42" fmla="*/ 31 w 515"/>
                <a:gd name="T43" fmla="*/ 1006 h 1011"/>
                <a:gd name="T44" fmla="*/ 21 w 515"/>
                <a:gd name="T45" fmla="*/ 1011 h 1011"/>
                <a:gd name="T46" fmla="*/ 12 w 515"/>
                <a:gd name="T47" fmla="*/ 1008 h 1011"/>
                <a:gd name="T48" fmla="*/ 6 w 515"/>
                <a:gd name="T49" fmla="*/ 996 h 1011"/>
                <a:gd name="T50" fmla="*/ 2 w 515"/>
                <a:gd name="T51" fmla="*/ 973 h 1011"/>
                <a:gd name="T52" fmla="*/ 0 w 515"/>
                <a:gd name="T53" fmla="*/ 940 h 1011"/>
                <a:gd name="T54" fmla="*/ 6 w 515"/>
                <a:gd name="T55" fmla="*/ 122 h 1011"/>
                <a:gd name="T56" fmla="*/ 192 w 515"/>
                <a:gd name="T57" fmla="*/ 76 h 1011"/>
                <a:gd name="T58" fmla="*/ 109 w 515"/>
                <a:gd name="T59" fmla="*/ 596 h 1011"/>
                <a:gd name="T60" fmla="*/ 348 w 515"/>
                <a:gd name="T61" fmla="*/ 42 h 1011"/>
                <a:gd name="T62" fmla="*/ 515 w 515"/>
                <a:gd name="T63" fmla="*/ 0 h 1011"/>
                <a:gd name="T64" fmla="*/ 356 w 515"/>
                <a:gd name="T65" fmla="*/ 276 h 1011"/>
                <a:gd name="T66" fmla="*/ 348 w 515"/>
                <a:gd name="T67" fmla="*/ 289 h 1011"/>
                <a:gd name="T68" fmla="*/ 340 w 515"/>
                <a:gd name="T69" fmla="*/ 303 h 1011"/>
                <a:gd name="T70" fmla="*/ 332 w 515"/>
                <a:gd name="T71" fmla="*/ 315 h 1011"/>
                <a:gd name="T72" fmla="*/ 325 w 515"/>
                <a:gd name="T73" fmla="*/ 329 h 1011"/>
                <a:gd name="T74" fmla="*/ 315 w 515"/>
                <a:gd name="T75" fmla="*/ 348 h 1011"/>
                <a:gd name="T76" fmla="*/ 309 w 515"/>
                <a:gd name="T77" fmla="*/ 364 h 1011"/>
                <a:gd name="T78" fmla="*/ 305 w 515"/>
                <a:gd name="T79" fmla="*/ 379 h 1011"/>
                <a:gd name="T80" fmla="*/ 303 w 515"/>
                <a:gd name="T81" fmla="*/ 391 h 1011"/>
                <a:gd name="T82" fmla="*/ 303 w 515"/>
                <a:gd name="T83" fmla="*/ 398 h 1011"/>
                <a:gd name="T84" fmla="*/ 307 w 515"/>
                <a:gd name="T85" fmla="*/ 411 h 1011"/>
                <a:gd name="T86" fmla="*/ 313 w 515"/>
                <a:gd name="T87" fmla="*/ 427 h 1011"/>
                <a:gd name="T88" fmla="*/ 321 w 515"/>
                <a:gd name="T89" fmla="*/ 448 h 1011"/>
                <a:gd name="T90" fmla="*/ 410 w 515"/>
                <a:gd name="T91" fmla="*/ 654 h 1011"/>
                <a:gd name="T92" fmla="*/ 414 w 515"/>
                <a:gd name="T93" fmla="*/ 666 h 1011"/>
                <a:gd name="T94" fmla="*/ 420 w 515"/>
                <a:gd name="T95" fmla="*/ 678 h 1011"/>
                <a:gd name="T96" fmla="*/ 428 w 515"/>
                <a:gd name="T97" fmla="*/ 693 h 1011"/>
                <a:gd name="T98" fmla="*/ 435 w 515"/>
                <a:gd name="T99" fmla="*/ 710 h 1011"/>
                <a:gd name="T100" fmla="*/ 443 w 515"/>
                <a:gd name="T101" fmla="*/ 729 h 1011"/>
                <a:gd name="T102" fmla="*/ 453 w 515"/>
                <a:gd name="T103" fmla="*/ 750 h 1011"/>
                <a:gd name="T104" fmla="*/ 463 w 515"/>
                <a:gd name="T105" fmla="*/ 773 h 1011"/>
                <a:gd name="T106" fmla="*/ 474 w 515"/>
                <a:gd name="T107" fmla="*/ 797 h 1011"/>
                <a:gd name="T108" fmla="*/ 488 w 515"/>
                <a:gd name="T109" fmla="*/ 827 h 1011"/>
                <a:gd name="T110" fmla="*/ 496 w 515"/>
                <a:gd name="T111" fmla="*/ 851 h 1011"/>
                <a:gd name="T112" fmla="*/ 501 w 515"/>
                <a:gd name="T113" fmla="*/ 867 h 1011"/>
                <a:gd name="T114" fmla="*/ 503 w 515"/>
                <a:gd name="T115" fmla="*/ 877 h 1011"/>
                <a:gd name="T116" fmla="*/ 503 w 515"/>
                <a:gd name="T117" fmla="*/ 882 h 1011"/>
                <a:gd name="T118" fmla="*/ 500 w 515"/>
                <a:gd name="T119" fmla="*/ 886 h 1011"/>
                <a:gd name="T120" fmla="*/ 496 w 515"/>
                <a:gd name="T121" fmla="*/ 890 h 1011"/>
                <a:gd name="T122" fmla="*/ 490 w 515"/>
                <a:gd name="T123" fmla="*/ 893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5" h="1011">
                  <a:moveTo>
                    <a:pt x="490" y="893"/>
                  </a:moveTo>
                  <a:lnTo>
                    <a:pt x="478" y="893"/>
                  </a:lnTo>
                  <a:lnTo>
                    <a:pt x="465" y="886"/>
                  </a:lnTo>
                  <a:lnTo>
                    <a:pt x="449" y="875"/>
                  </a:lnTo>
                  <a:lnTo>
                    <a:pt x="435" y="857"/>
                  </a:lnTo>
                  <a:lnTo>
                    <a:pt x="428" y="848"/>
                  </a:lnTo>
                  <a:lnTo>
                    <a:pt x="416" y="835"/>
                  </a:lnTo>
                  <a:lnTo>
                    <a:pt x="404" y="818"/>
                  </a:lnTo>
                  <a:lnTo>
                    <a:pt x="389" y="798"/>
                  </a:lnTo>
                  <a:lnTo>
                    <a:pt x="188" y="552"/>
                  </a:lnTo>
                  <a:lnTo>
                    <a:pt x="103" y="720"/>
                  </a:lnTo>
                  <a:lnTo>
                    <a:pt x="91" y="749"/>
                  </a:lnTo>
                  <a:lnTo>
                    <a:pt x="80" y="785"/>
                  </a:lnTo>
                  <a:lnTo>
                    <a:pt x="70" y="829"/>
                  </a:lnTo>
                  <a:lnTo>
                    <a:pt x="62" y="882"/>
                  </a:lnTo>
                  <a:lnTo>
                    <a:pt x="58" y="909"/>
                  </a:lnTo>
                  <a:lnTo>
                    <a:pt x="56" y="929"/>
                  </a:lnTo>
                  <a:lnTo>
                    <a:pt x="54" y="944"/>
                  </a:lnTo>
                  <a:lnTo>
                    <a:pt x="52" y="953"/>
                  </a:lnTo>
                  <a:lnTo>
                    <a:pt x="47" y="977"/>
                  </a:lnTo>
                  <a:lnTo>
                    <a:pt x="39" y="995"/>
                  </a:lnTo>
                  <a:lnTo>
                    <a:pt x="31" y="1006"/>
                  </a:lnTo>
                  <a:lnTo>
                    <a:pt x="21" y="1011"/>
                  </a:lnTo>
                  <a:lnTo>
                    <a:pt x="12" y="1008"/>
                  </a:lnTo>
                  <a:lnTo>
                    <a:pt x="6" y="996"/>
                  </a:lnTo>
                  <a:lnTo>
                    <a:pt x="2" y="973"/>
                  </a:lnTo>
                  <a:lnTo>
                    <a:pt x="0" y="940"/>
                  </a:lnTo>
                  <a:lnTo>
                    <a:pt x="6" y="122"/>
                  </a:lnTo>
                  <a:lnTo>
                    <a:pt x="192" y="76"/>
                  </a:lnTo>
                  <a:lnTo>
                    <a:pt x="109" y="596"/>
                  </a:lnTo>
                  <a:lnTo>
                    <a:pt x="348" y="42"/>
                  </a:lnTo>
                  <a:lnTo>
                    <a:pt x="515" y="0"/>
                  </a:lnTo>
                  <a:lnTo>
                    <a:pt x="356" y="276"/>
                  </a:lnTo>
                  <a:lnTo>
                    <a:pt x="348" y="289"/>
                  </a:lnTo>
                  <a:lnTo>
                    <a:pt x="340" y="303"/>
                  </a:lnTo>
                  <a:lnTo>
                    <a:pt x="332" y="315"/>
                  </a:lnTo>
                  <a:lnTo>
                    <a:pt x="325" y="329"/>
                  </a:lnTo>
                  <a:lnTo>
                    <a:pt x="315" y="348"/>
                  </a:lnTo>
                  <a:lnTo>
                    <a:pt x="309" y="364"/>
                  </a:lnTo>
                  <a:lnTo>
                    <a:pt x="305" y="379"/>
                  </a:lnTo>
                  <a:lnTo>
                    <a:pt x="303" y="391"/>
                  </a:lnTo>
                  <a:lnTo>
                    <a:pt x="303" y="398"/>
                  </a:lnTo>
                  <a:lnTo>
                    <a:pt x="307" y="411"/>
                  </a:lnTo>
                  <a:lnTo>
                    <a:pt x="313" y="427"/>
                  </a:lnTo>
                  <a:lnTo>
                    <a:pt x="321" y="448"/>
                  </a:lnTo>
                  <a:lnTo>
                    <a:pt x="410" y="654"/>
                  </a:lnTo>
                  <a:lnTo>
                    <a:pt x="414" y="666"/>
                  </a:lnTo>
                  <a:lnTo>
                    <a:pt x="420" y="678"/>
                  </a:lnTo>
                  <a:lnTo>
                    <a:pt x="428" y="693"/>
                  </a:lnTo>
                  <a:lnTo>
                    <a:pt x="435" y="710"/>
                  </a:lnTo>
                  <a:lnTo>
                    <a:pt x="443" y="729"/>
                  </a:lnTo>
                  <a:lnTo>
                    <a:pt x="453" y="750"/>
                  </a:lnTo>
                  <a:lnTo>
                    <a:pt x="463" y="773"/>
                  </a:lnTo>
                  <a:lnTo>
                    <a:pt x="474" y="797"/>
                  </a:lnTo>
                  <a:lnTo>
                    <a:pt x="488" y="827"/>
                  </a:lnTo>
                  <a:lnTo>
                    <a:pt x="496" y="851"/>
                  </a:lnTo>
                  <a:lnTo>
                    <a:pt x="501" y="867"/>
                  </a:lnTo>
                  <a:lnTo>
                    <a:pt x="503" y="877"/>
                  </a:lnTo>
                  <a:lnTo>
                    <a:pt x="503" y="882"/>
                  </a:lnTo>
                  <a:lnTo>
                    <a:pt x="500" y="886"/>
                  </a:lnTo>
                  <a:lnTo>
                    <a:pt x="496" y="890"/>
                  </a:lnTo>
                  <a:lnTo>
                    <a:pt x="490" y="893"/>
                  </a:lnTo>
                  <a:close/>
                </a:path>
              </a:pathLst>
            </a:custGeom>
            <a:solidFill>
              <a:srgbClr val="9ED8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sp>
          <p:nvSpPr>
            <p:cNvPr id="67" name="Freeform 65">
              <a:extLst>
                <a:ext uri="{FF2B5EF4-FFF2-40B4-BE49-F238E27FC236}">
                  <a16:creationId xmlns:a16="http://schemas.microsoft.com/office/drawing/2014/main" id="{8DB9340B-D123-4456-9E1B-9762EE660116}"/>
                </a:ext>
              </a:extLst>
            </p:cNvPr>
            <p:cNvSpPr>
              <a:spLocks/>
            </p:cNvSpPr>
            <p:nvPr/>
          </p:nvSpPr>
          <p:spPr bwMode="auto">
            <a:xfrm>
              <a:off x="3551238" y="1746250"/>
              <a:ext cx="931862" cy="1579562"/>
            </a:xfrm>
            <a:custGeom>
              <a:avLst/>
              <a:gdLst>
                <a:gd name="T0" fmla="*/ 183 w 587"/>
                <a:gd name="T1" fmla="*/ 700 h 995"/>
                <a:gd name="T2" fmla="*/ 154 w 587"/>
                <a:gd name="T3" fmla="*/ 708 h 995"/>
                <a:gd name="T4" fmla="*/ 136 w 587"/>
                <a:gd name="T5" fmla="*/ 722 h 995"/>
                <a:gd name="T6" fmla="*/ 119 w 587"/>
                <a:gd name="T7" fmla="*/ 754 h 995"/>
                <a:gd name="T8" fmla="*/ 97 w 587"/>
                <a:gd name="T9" fmla="*/ 811 h 995"/>
                <a:gd name="T10" fmla="*/ 37 w 587"/>
                <a:gd name="T11" fmla="*/ 980 h 995"/>
                <a:gd name="T12" fmla="*/ 27 w 587"/>
                <a:gd name="T13" fmla="*/ 991 h 995"/>
                <a:gd name="T14" fmla="*/ 12 w 587"/>
                <a:gd name="T15" fmla="*/ 995 h 995"/>
                <a:gd name="T16" fmla="*/ 2 w 587"/>
                <a:gd name="T17" fmla="*/ 985 h 995"/>
                <a:gd name="T18" fmla="*/ 2 w 587"/>
                <a:gd name="T19" fmla="*/ 971 h 995"/>
                <a:gd name="T20" fmla="*/ 4 w 587"/>
                <a:gd name="T21" fmla="*/ 958 h 995"/>
                <a:gd name="T22" fmla="*/ 214 w 587"/>
                <a:gd name="T23" fmla="*/ 45 h 995"/>
                <a:gd name="T24" fmla="*/ 585 w 587"/>
                <a:gd name="T25" fmla="*/ 804 h 995"/>
                <a:gd name="T26" fmla="*/ 587 w 587"/>
                <a:gd name="T27" fmla="*/ 816 h 995"/>
                <a:gd name="T28" fmla="*/ 587 w 587"/>
                <a:gd name="T29" fmla="*/ 827 h 995"/>
                <a:gd name="T30" fmla="*/ 583 w 587"/>
                <a:gd name="T31" fmla="*/ 845 h 995"/>
                <a:gd name="T32" fmla="*/ 566 w 587"/>
                <a:gd name="T33" fmla="*/ 855 h 995"/>
                <a:gd name="T34" fmla="*/ 550 w 587"/>
                <a:gd name="T35" fmla="*/ 853 h 995"/>
                <a:gd name="T36" fmla="*/ 539 w 587"/>
                <a:gd name="T37" fmla="*/ 838 h 995"/>
                <a:gd name="T38" fmla="*/ 465 w 587"/>
                <a:gd name="T39" fmla="*/ 671 h 995"/>
                <a:gd name="T40" fmla="*/ 449 w 587"/>
                <a:gd name="T41" fmla="*/ 644 h 995"/>
                <a:gd name="T42" fmla="*/ 438 w 587"/>
                <a:gd name="T43" fmla="*/ 638 h 995"/>
                <a:gd name="T44" fmla="*/ 426 w 587"/>
                <a:gd name="T45" fmla="*/ 638 h 995"/>
                <a:gd name="T46" fmla="*/ 296 w 587"/>
                <a:gd name="T47" fmla="*/ 671 h 995"/>
                <a:gd name="T48" fmla="*/ 395 w 587"/>
                <a:gd name="T49" fmla="*/ 580 h 995"/>
                <a:gd name="T50" fmla="*/ 412 w 587"/>
                <a:gd name="T51" fmla="*/ 571 h 995"/>
                <a:gd name="T52" fmla="*/ 418 w 587"/>
                <a:gd name="T53" fmla="*/ 555 h 995"/>
                <a:gd name="T54" fmla="*/ 416 w 587"/>
                <a:gd name="T55" fmla="*/ 546 h 995"/>
                <a:gd name="T56" fmla="*/ 408 w 587"/>
                <a:gd name="T57" fmla="*/ 529 h 995"/>
                <a:gd name="T58" fmla="*/ 307 w 587"/>
                <a:gd name="T59" fmla="*/ 299 h 995"/>
                <a:gd name="T60" fmla="*/ 298 w 587"/>
                <a:gd name="T61" fmla="*/ 291 h 995"/>
                <a:gd name="T62" fmla="*/ 286 w 587"/>
                <a:gd name="T63" fmla="*/ 294 h 995"/>
                <a:gd name="T64" fmla="*/ 276 w 587"/>
                <a:gd name="T65" fmla="*/ 306 h 995"/>
                <a:gd name="T66" fmla="*/ 173 w 587"/>
                <a:gd name="T67" fmla="*/ 590 h 995"/>
                <a:gd name="T68" fmla="*/ 169 w 587"/>
                <a:gd name="T69" fmla="*/ 603 h 995"/>
                <a:gd name="T70" fmla="*/ 167 w 587"/>
                <a:gd name="T71" fmla="*/ 614 h 995"/>
                <a:gd name="T72" fmla="*/ 175 w 587"/>
                <a:gd name="T73" fmla="*/ 629 h 995"/>
                <a:gd name="T74" fmla="*/ 197 w 587"/>
                <a:gd name="T75" fmla="*/ 629 h 995"/>
                <a:gd name="T76" fmla="*/ 296 w 587"/>
                <a:gd name="T77" fmla="*/ 671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7" h="995">
                  <a:moveTo>
                    <a:pt x="296" y="671"/>
                  </a:moveTo>
                  <a:lnTo>
                    <a:pt x="183" y="700"/>
                  </a:lnTo>
                  <a:lnTo>
                    <a:pt x="167" y="703"/>
                  </a:lnTo>
                  <a:lnTo>
                    <a:pt x="154" y="708"/>
                  </a:lnTo>
                  <a:lnTo>
                    <a:pt x="144" y="715"/>
                  </a:lnTo>
                  <a:lnTo>
                    <a:pt x="136" y="722"/>
                  </a:lnTo>
                  <a:lnTo>
                    <a:pt x="128" y="735"/>
                  </a:lnTo>
                  <a:lnTo>
                    <a:pt x="119" y="754"/>
                  </a:lnTo>
                  <a:lnTo>
                    <a:pt x="109" y="779"/>
                  </a:lnTo>
                  <a:lnTo>
                    <a:pt x="97" y="811"/>
                  </a:lnTo>
                  <a:lnTo>
                    <a:pt x="41" y="971"/>
                  </a:lnTo>
                  <a:lnTo>
                    <a:pt x="37" y="980"/>
                  </a:lnTo>
                  <a:lnTo>
                    <a:pt x="33" y="986"/>
                  </a:lnTo>
                  <a:lnTo>
                    <a:pt x="27" y="991"/>
                  </a:lnTo>
                  <a:lnTo>
                    <a:pt x="22" y="993"/>
                  </a:lnTo>
                  <a:lnTo>
                    <a:pt x="12" y="995"/>
                  </a:lnTo>
                  <a:lnTo>
                    <a:pt x="6" y="991"/>
                  </a:lnTo>
                  <a:lnTo>
                    <a:pt x="2" y="985"/>
                  </a:lnTo>
                  <a:lnTo>
                    <a:pt x="0" y="974"/>
                  </a:lnTo>
                  <a:lnTo>
                    <a:pt x="2" y="971"/>
                  </a:lnTo>
                  <a:lnTo>
                    <a:pt x="4" y="966"/>
                  </a:lnTo>
                  <a:lnTo>
                    <a:pt x="4" y="958"/>
                  </a:lnTo>
                  <a:lnTo>
                    <a:pt x="6" y="949"/>
                  </a:lnTo>
                  <a:lnTo>
                    <a:pt x="214" y="45"/>
                  </a:lnTo>
                  <a:lnTo>
                    <a:pt x="397" y="0"/>
                  </a:lnTo>
                  <a:lnTo>
                    <a:pt x="585" y="804"/>
                  </a:lnTo>
                  <a:lnTo>
                    <a:pt x="587" y="809"/>
                  </a:lnTo>
                  <a:lnTo>
                    <a:pt x="587" y="816"/>
                  </a:lnTo>
                  <a:lnTo>
                    <a:pt x="587" y="821"/>
                  </a:lnTo>
                  <a:lnTo>
                    <a:pt x="587" y="827"/>
                  </a:lnTo>
                  <a:lnTo>
                    <a:pt x="585" y="837"/>
                  </a:lnTo>
                  <a:lnTo>
                    <a:pt x="583" y="845"/>
                  </a:lnTo>
                  <a:lnTo>
                    <a:pt x="576" y="851"/>
                  </a:lnTo>
                  <a:lnTo>
                    <a:pt x="566" y="855"/>
                  </a:lnTo>
                  <a:lnTo>
                    <a:pt x="558" y="856"/>
                  </a:lnTo>
                  <a:lnTo>
                    <a:pt x="550" y="853"/>
                  </a:lnTo>
                  <a:lnTo>
                    <a:pt x="545" y="847"/>
                  </a:lnTo>
                  <a:lnTo>
                    <a:pt x="539" y="838"/>
                  </a:lnTo>
                  <a:lnTo>
                    <a:pt x="475" y="693"/>
                  </a:lnTo>
                  <a:lnTo>
                    <a:pt x="465" y="671"/>
                  </a:lnTo>
                  <a:lnTo>
                    <a:pt x="457" y="654"/>
                  </a:lnTo>
                  <a:lnTo>
                    <a:pt x="449" y="644"/>
                  </a:lnTo>
                  <a:lnTo>
                    <a:pt x="443" y="639"/>
                  </a:lnTo>
                  <a:lnTo>
                    <a:pt x="438" y="638"/>
                  </a:lnTo>
                  <a:lnTo>
                    <a:pt x="432" y="637"/>
                  </a:lnTo>
                  <a:lnTo>
                    <a:pt x="426" y="638"/>
                  </a:lnTo>
                  <a:lnTo>
                    <a:pt x="418" y="639"/>
                  </a:lnTo>
                  <a:lnTo>
                    <a:pt x="296" y="671"/>
                  </a:lnTo>
                  <a:lnTo>
                    <a:pt x="300" y="604"/>
                  </a:lnTo>
                  <a:lnTo>
                    <a:pt x="395" y="580"/>
                  </a:lnTo>
                  <a:lnTo>
                    <a:pt x="405" y="576"/>
                  </a:lnTo>
                  <a:lnTo>
                    <a:pt x="412" y="571"/>
                  </a:lnTo>
                  <a:lnTo>
                    <a:pt x="416" y="564"/>
                  </a:lnTo>
                  <a:lnTo>
                    <a:pt x="418" y="555"/>
                  </a:lnTo>
                  <a:lnTo>
                    <a:pt x="418" y="552"/>
                  </a:lnTo>
                  <a:lnTo>
                    <a:pt x="416" y="546"/>
                  </a:lnTo>
                  <a:lnTo>
                    <a:pt x="412" y="538"/>
                  </a:lnTo>
                  <a:lnTo>
                    <a:pt x="408" y="529"/>
                  </a:lnTo>
                  <a:lnTo>
                    <a:pt x="311" y="306"/>
                  </a:lnTo>
                  <a:lnTo>
                    <a:pt x="307" y="299"/>
                  </a:lnTo>
                  <a:lnTo>
                    <a:pt x="302" y="292"/>
                  </a:lnTo>
                  <a:lnTo>
                    <a:pt x="298" y="291"/>
                  </a:lnTo>
                  <a:lnTo>
                    <a:pt x="292" y="291"/>
                  </a:lnTo>
                  <a:lnTo>
                    <a:pt x="286" y="294"/>
                  </a:lnTo>
                  <a:lnTo>
                    <a:pt x="282" y="299"/>
                  </a:lnTo>
                  <a:lnTo>
                    <a:pt x="276" y="306"/>
                  </a:lnTo>
                  <a:lnTo>
                    <a:pt x="272" y="316"/>
                  </a:lnTo>
                  <a:lnTo>
                    <a:pt x="173" y="590"/>
                  </a:lnTo>
                  <a:lnTo>
                    <a:pt x="171" y="596"/>
                  </a:lnTo>
                  <a:lnTo>
                    <a:pt x="169" y="603"/>
                  </a:lnTo>
                  <a:lnTo>
                    <a:pt x="167" y="609"/>
                  </a:lnTo>
                  <a:lnTo>
                    <a:pt x="167" y="614"/>
                  </a:lnTo>
                  <a:lnTo>
                    <a:pt x="169" y="623"/>
                  </a:lnTo>
                  <a:lnTo>
                    <a:pt x="175" y="629"/>
                  </a:lnTo>
                  <a:lnTo>
                    <a:pt x="183" y="630"/>
                  </a:lnTo>
                  <a:lnTo>
                    <a:pt x="197" y="629"/>
                  </a:lnTo>
                  <a:lnTo>
                    <a:pt x="300" y="604"/>
                  </a:lnTo>
                  <a:lnTo>
                    <a:pt x="296" y="671"/>
                  </a:lnTo>
                  <a:close/>
                </a:path>
              </a:pathLst>
            </a:custGeom>
            <a:solidFill>
              <a:srgbClr val="9ED8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a:p>
          </p:txBody>
        </p:sp>
      </p:grpSp>
      <p:pic>
        <p:nvPicPr>
          <p:cNvPr id="72" name="Content Placeholder 4">
            <a:extLst>
              <a:ext uri="{FF2B5EF4-FFF2-40B4-BE49-F238E27FC236}">
                <a16:creationId xmlns:a16="http://schemas.microsoft.com/office/drawing/2014/main" id="{3BA0B530-E93B-49F3-8E8A-7ED544012714}"/>
              </a:ext>
            </a:extLst>
          </p:cNvPr>
          <p:cNvPicPr>
            <a:picLocks noChangeAspect="1"/>
          </p:cNvPicPr>
          <p:nvPr/>
        </p:nvPicPr>
        <p:blipFill>
          <a:blip r:embed="rId2" cstate="print">
            <a:extLst>
              <a:ext uri="{28A0092B-C50C-407E-A947-70E740481C1C}">
                <a14:useLocalDpi xmlns:a14="http://schemas.microsoft.com/office/drawing/2010/main" val="0"/>
              </a:ext>
            </a:extLst>
          </a:blip>
          <a:srcRect t="20355" b="20355"/>
          <a:stretch>
            <a:fillRect/>
          </a:stretch>
        </p:blipFill>
        <p:spPr>
          <a:xfrm>
            <a:off x="7060482" y="1981204"/>
            <a:ext cx="4889328" cy="3717069"/>
          </a:xfrm>
          <a:prstGeom prst="rect">
            <a:avLst/>
          </a:prstGeom>
          <a:solidFill>
            <a:schemeClr val="accent2"/>
          </a:solidFill>
        </p:spPr>
      </p:pic>
    </p:spTree>
    <p:extLst>
      <p:ext uri="{BB962C8B-B14F-4D97-AF65-F5344CB8AC3E}">
        <p14:creationId xmlns:p14="http://schemas.microsoft.com/office/powerpoint/2010/main" val="358259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7" y="228600"/>
            <a:ext cx="10663698" cy="1143000"/>
          </a:xfrm>
        </p:spPr>
        <p:txBody>
          <a:bodyPr>
            <a:normAutofit/>
          </a:bodyPr>
          <a:lstStyle/>
          <a:p>
            <a:pPr algn="l"/>
            <a:r>
              <a:rPr lang="en-US" sz="2400" b="1" dirty="0"/>
              <a:t>References</a:t>
            </a:r>
          </a:p>
        </p:txBody>
      </p:sp>
      <p:sp>
        <p:nvSpPr>
          <p:cNvPr id="3" name="Content Placeholder 2"/>
          <p:cNvSpPr>
            <a:spLocks noGrp="1"/>
          </p:cNvSpPr>
          <p:nvPr>
            <p:ph idx="1"/>
          </p:nvPr>
        </p:nvSpPr>
        <p:spPr>
          <a:xfrm>
            <a:off x="442917" y="1371600"/>
            <a:ext cx="11306175" cy="4829175"/>
          </a:xfrm>
        </p:spPr>
        <p:txBody>
          <a:bodyPr>
            <a:normAutofit fontScale="92500" lnSpcReduction="10000"/>
          </a:bodyPr>
          <a:lstStyle/>
          <a:p>
            <a:pPr marL="342900" lvl="0" indent="-342900">
              <a:lnSpc>
                <a:spcPct val="107000"/>
              </a:lnSpc>
              <a:buFont typeface="+mj-lt"/>
              <a:buAutoNum type="arabicPeriod"/>
            </a:pPr>
            <a:r>
              <a:rPr lang="en-ZA" sz="1700" dirty="0">
                <a:effectLst/>
                <a:latin typeface="Calibri" panose="020F0502020204030204" pitchFamily="34" charset="0"/>
                <a:ea typeface="Calibri" panose="020F0502020204030204" pitchFamily="34" charset="0"/>
                <a:cs typeface="Times New Roman" panose="02020603050405020304" pitchFamily="18" charset="0"/>
              </a:rPr>
              <a:t>Bello B,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Ndagurwa</a:t>
            </a:r>
            <a:r>
              <a:rPr lang="en-ZA" sz="1700" dirty="0">
                <a:effectLst/>
                <a:latin typeface="Calibri" panose="020F0502020204030204" pitchFamily="34" charset="0"/>
                <a:ea typeface="Calibri" panose="020F0502020204030204" pitchFamily="34" charset="0"/>
                <a:cs typeface="Times New Roman" panose="02020603050405020304" pitchFamily="18" charset="0"/>
              </a:rPr>
              <a:t> P,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Omogiate</a:t>
            </a:r>
            <a:r>
              <a:rPr lang="en-ZA" sz="1700" dirty="0">
                <a:effectLst/>
                <a:latin typeface="Calibri" panose="020F0502020204030204" pitchFamily="34" charset="0"/>
                <a:ea typeface="Calibri" panose="020F0502020204030204" pitchFamily="34" charset="0"/>
                <a:cs typeface="Times New Roman" panose="02020603050405020304" pitchFamily="18" charset="0"/>
              </a:rPr>
              <a:t> S,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Luwaca</a:t>
            </a:r>
            <a:r>
              <a:rPr lang="en-ZA" sz="1700" dirty="0">
                <a:effectLst/>
                <a:latin typeface="Calibri" panose="020F0502020204030204" pitchFamily="34" charset="0"/>
                <a:ea typeface="Calibri" panose="020F0502020204030204" pitchFamily="34" charset="0"/>
                <a:cs typeface="Times New Roman" panose="02020603050405020304" pitchFamily="18" charset="0"/>
              </a:rPr>
              <a:t> B,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Motsieloa</a:t>
            </a:r>
            <a:r>
              <a:rPr lang="en-ZA" sz="1700" dirty="0">
                <a:effectLst/>
                <a:latin typeface="Calibri" panose="020F0502020204030204" pitchFamily="34" charset="0"/>
                <a:ea typeface="Calibri" panose="020F0502020204030204" pitchFamily="34" charset="0"/>
                <a:cs typeface="Times New Roman" panose="02020603050405020304" pitchFamily="18" charset="0"/>
              </a:rPr>
              <a:t> L. Republic of South Africa: 2020 Global AIDS Monitoring Report (2021). Johannesburg: CESAR; 2021.</a:t>
            </a:r>
          </a:p>
          <a:p>
            <a:pPr marL="342900" lvl="0" indent="-342900">
              <a:lnSpc>
                <a:spcPct val="107000"/>
              </a:lnSpc>
              <a:buFont typeface="+mj-lt"/>
              <a:buAutoNum type="arabicPeriod"/>
            </a:pPr>
            <a:r>
              <a:rPr lang="en-ZA" sz="1700" dirty="0">
                <a:effectLst/>
                <a:latin typeface="Calibri" panose="020F0502020204030204" pitchFamily="34" charset="0"/>
                <a:ea typeface="Calibri" panose="020F0502020204030204" pitchFamily="34" charset="0"/>
                <a:cs typeface="Times New Roman" panose="02020603050405020304" pitchFamily="18" charset="0"/>
              </a:rPr>
              <a:t>Johnson, L. F. et al. Estimating the impact of antiretroviral treatment on adult mortality trends in South Africa: A mathematical modelling study. PLOS Med. 14, e1002468 (2017).</a:t>
            </a:r>
          </a:p>
          <a:p>
            <a:pPr marL="342900" lvl="0" indent="-342900">
              <a:lnSpc>
                <a:spcPct val="107000"/>
              </a:lnSpc>
              <a:buFont typeface="+mj-lt"/>
              <a:buAutoNum type="arabicPeriod"/>
            </a:pPr>
            <a:r>
              <a:rPr lang="en-ZA" sz="1700" dirty="0" err="1">
                <a:effectLst/>
                <a:latin typeface="Calibri" panose="020F0502020204030204" pitchFamily="34" charset="0"/>
                <a:ea typeface="Calibri" panose="020F0502020204030204" pitchFamily="34" charset="0"/>
                <a:cs typeface="Times New Roman" panose="02020603050405020304" pitchFamily="18" charset="0"/>
              </a:rPr>
              <a:t>Simbayi</a:t>
            </a:r>
            <a:r>
              <a:rPr lang="en-ZA" sz="1700" dirty="0">
                <a:effectLst/>
                <a:latin typeface="Calibri" panose="020F0502020204030204" pitchFamily="34" charset="0"/>
                <a:ea typeface="Calibri" panose="020F0502020204030204" pitchFamily="34" charset="0"/>
                <a:cs typeface="Times New Roman" panose="02020603050405020304" pitchFamily="18" charset="0"/>
              </a:rPr>
              <a:t> LC, Zuma K,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Zungu</a:t>
            </a:r>
            <a:r>
              <a:rPr lang="en-ZA" sz="1700" dirty="0">
                <a:effectLst/>
                <a:latin typeface="Calibri" panose="020F0502020204030204" pitchFamily="34" charset="0"/>
                <a:ea typeface="Calibri" panose="020F0502020204030204" pitchFamily="34" charset="0"/>
                <a:cs typeface="Times New Roman" panose="02020603050405020304" pitchFamily="18" charset="0"/>
              </a:rPr>
              <a:t> N,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Moyo</a:t>
            </a:r>
            <a:r>
              <a:rPr lang="en-ZA" sz="1700" dirty="0">
                <a:effectLst/>
                <a:latin typeface="Calibri" panose="020F0502020204030204" pitchFamily="34" charset="0"/>
                <a:ea typeface="Calibri" panose="020F0502020204030204" pitchFamily="34" charset="0"/>
                <a:cs typeface="Times New Roman" panose="02020603050405020304" pitchFamily="18" charset="0"/>
              </a:rPr>
              <a:t> S, Marinda E, Jooste S, Mabaso M, Ramlagan S, North A, van Zyl J, </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Mohlabane</a:t>
            </a:r>
            <a:r>
              <a:rPr lang="en-ZA" sz="1700" dirty="0">
                <a:effectLst/>
                <a:latin typeface="Calibri" panose="020F0502020204030204" pitchFamily="34" charset="0"/>
                <a:ea typeface="Calibri" panose="020F0502020204030204" pitchFamily="34" charset="0"/>
                <a:cs typeface="Times New Roman" panose="02020603050405020304" pitchFamily="18" charset="0"/>
              </a:rPr>
              <a:t> N, Dietrich C, Naidoo I and the SABSSM V Team (2019). South African National HIV Prevalence, Incidence, Behaviour and Communication Survey, 2017. Cape Town: HSRC Press</a:t>
            </a:r>
          </a:p>
          <a:p>
            <a:pPr marL="342900" lvl="0" indent="-342900">
              <a:lnSpc>
                <a:spcPct val="107000"/>
              </a:lnSpc>
              <a:buFont typeface="+mj-lt"/>
              <a:buAutoNum type="arabi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National Strategic Plan 2017-2022. National Strategic Plan for HIV/AIDS and STI 2017 – 24. http://naco.gov.in/national-strategic-plan-hivaids-and-sti-2017-24. Last accessed 20 July 2022.</a:t>
            </a:r>
            <a:endParaRPr lang="en-ZA"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1700" dirty="0" err="1">
                <a:effectLst/>
                <a:latin typeface="Calibri" panose="020F0502020204030204" pitchFamily="34" charset="0"/>
                <a:ea typeface="Calibri" panose="020F0502020204030204" pitchFamily="34" charset="0"/>
                <a:cs typeface="Times New Roman" panose="02020603050405020304" pitchFamily="18" charset="0"/>
              </a:rPr>
              <a:t>Akolo</a:t>
            </a:r>
            <a:r>
              <a:rPr lang="en-ZA" sz="1700" dirty="0">
                <a:effectLst/>
                <a:latin typeface="Calibri" panose="020F0502020204030204" pitchFamily="34" charset="0"/>
                <a:ea typeface="Calibri" panose="020F0502020204030204" pitchFamily="34" charset="0"/>
                <a:cs typeface="Times New Roman" panose="02020603050405020304" pitchFamily="18" charset="0"/>
              </a:rPr>
              <a:t> C. </a:t>
            </a:r>
            <a:r>
              <a:rPr lang="en-ZA" sz="1700" i="1" dirty="0">
                <a:effectLst/>
                <a:latin typeface="Calibri" panose="020F0502020204030204" pitchFamily="34" charset="0"/>
                <a:ea typeface="Calibri" panose="020F0502020204030204" pitchFamily="34" charset="0"/>
                <a:cs typeface="Times New Roman" panose="02020603050405020304" pitchFamily="18" charset="0"/>
              </a:rPr>
              <a:t>Achieving Epidemic Control among Key Populations in Africa</a:t>
            </a:r>
            <a:r>
              <a:rPr lang="en-ZA" sz="1700" dirty="0">
                <a:effectLst/>
                <a:latin typeface="Calibri" panose="020F0502020204030204" pitchFamily="34" charset="0"/>
                <a:ea typeface="Calibri" panose="020F0502020204030204" pitchFamily="34" charset="0"/>
                <a:cs typeface="Times New Roman" panose="02020603050405020304" pitchFamily="18" charset="0"/>
              </a:rPr>
              <a:t>. INTEREST 2022 conference, Kampala, session 15, 2022. ‘Nothing for us without us’: achieving epidemic control among key populations in Africa. </a:t>
            </a:r>
            <a:r>
              <a:rPr lang="en-ZA" sz="17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https://www.aidsmap.com/news/may-2022/nothing-us-without-us-achieving-epidemic-control-among-key-populations-africa</a:t>
            </a:r>
            <a:r>
              <a:rPr lang="en-ZA" sz="1700" dirty="0">
                <a:effectLst/>
                <a:latin typeface="Calibri" panose="020F0502020204030204" pitchFamily="34" charset="0"/>
                <a:ea typeface="Calibri" panose="020F0502020204030204" pitchFamily="34" charset="0"/>
                <a:cs typeface="Times New Roman" panose="02020603050405020304" pitchFamily="18" charset="0"/>
              </a:rPr>
              <a:t>. Accessed on 20 April 2022.</a:t>
            </a:r>
          </a:p>
          <a:p>
            <a:pPr marL="342900" lvl="0" indent="-342900">
              <a:lnSpc>
                <a:spcPct val="107000"/>
              </a:lnSpc>
              <a:buFont typeface="+mj-lt"/>
              <a:buAutoNum type="arabicPeriod"/>
            </a:pPr>
            <a:r>
              <a:rPr lang="en-ZA" sz="1700" dirty="0">
                <a:effectLst/>
                <a:latin typeface="Calibri" panose="020F0502020204030204" pitchFamily="34" charset="0"/>
                <a:ea typeface="Calibri" panose="020F0502020204030204" pitchFamily="34" charset="0"/>
                <a:cs typeface="Times New Roman" panose="02020603050405020304" pitchFamily="18" charset="0"/>
              </a:rPr>
              <a:t>National Prosecution Authority. Annual Report 2020/2021: Reclaiming our role as Lawyers for the People. https:// nationalgovernment.co.za/</a:t>
            </a:r>
            <a:r>
              <a:rPr lang="en-ZA" sz="1700" dirty="0" err="1">
                <a:effectLst/>
                <a:latin typeface="Calibri" panose="020F0502020204030204" pitchFamily="34" charset="0"/>
                <a:ea typeface="Calibri" panose="020F0502020204030204" pitchFamily="34" charset="0"/>
                <a:cs typeface="Times New Roman" panose="02020603050405020304" pitchFamily="18" charset="0"/>
              </a:rPr>
              <a:t>department_annual</a:t>
            </a:r>
            <a:r>
              <a:rPr lang="en-ZA" sz="1700" dirty="0">
                <a:effectLst/>
                <a:latin typeface="Calibri" panose="020F0502020204030204" pitchFamily="34" charset="0"/>
                <a:ea typeface="Calibri" panose="020F0502020204030204" pitchFamily="34" charset="0"/>
                <a:cs typeface="Times New Roman" panose="02020603050405020304" pitchFamily="18" charset="0"/>
              </a:rPr>
              <a:t>/378/2021- department-of-police-(saps)-annual-report.pdf.</a:t>
            </a:r>
          </a:p>
          <a:p>
            <a:pPr marL="342900" lvl="0" indent="-342900">
              <a:lnSpc>
                <a:spcPct val="107000"/>
              </a:lnSpc>
              <a:spcAft>
                <a:spcPts val="800"/>
              </a:spcAft>
              <a:buFont typeface="+mj-lt"/>
              <a:buAutoNum type="arabicPeriod"/>
            </a:pPr>
            <a:r>
              <a:rPr lang="en-ZA" sz="1700" dirty="0">
                <a:effectLst/>
                <a:latin typeface="Calibri" panose="020F0502020204030204" pitchFamily="34" charset="0"/>
                <a:ea typeface="Calibri" panose="020F0502020204030204" pitchFamily="34" charset="0"/>
                <a:cs typeface="Times New Roman" panose="02020603050405020304" pitchFamily="18" charset="0"/>
              </a:rPr>
              <a:t>PLHIV Stigma Index 2.0 Study Steering Committee (2021). The Stigma Index 2.0 in six districts of South Africa 2020 – 2021. Cape Town: HSRC</a:t>
            </a:r>
          </a:p>
          <a:p>
            <a:endParaRPr lang="en-US" dirty="0"/>
          </a:p>
          <a:p>
            <a:endParaRPr lang="en-US" dirty="0"/>
          </a:p>
        </p:txBody>
      </p:sp>
    </p:spTree>
    <p:extLst>
      <p:ext uri="{BB962C8B-B14F-4D97-AF65-F5344CB8AC3E}">
        <p14:creationId xmlns:p14="http://schemas.microsoft.com/office/powerpoint/2010/main" val="229378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28C446AE-13D6-FF05-52C4-C1A655C9C96D}"/>
              </a:ext>
            </a:extLst>
          </p:cNvPr>
          <p:cNvSpPr>
            <a:spLocks noGrp="1"/>
          </p:cNvSpPr>
          <p:nvPr>
            <p:ph type="body" sz="quarter" idx="13"/>
          </p:nvPr>
        </p:nvSpPr>
        <p:spPr>
          <a:xfrm>
            <a:off x="442914" y="3256767"/>
            <a:ext cx="5653085" cy="2619926"/>
          </a:xfrm>
        </p:spPr>
        <p:txBody>
          <a:bodyPr anchor="t">
            <a:normAutofit fontScale="92500"/>
          </a:bodyPr>
          <a:lstStyle/>
          <a:p>
            <a:pPr>
              <a:lnSpc>
                <a:spcPct val="90000"/>
              </a:lnSpc>
            </a:pPr>
            <a:r>
              <a:rPr lang="en-ZA" sz="1800" b="1" dirty="0">
                <a:solidFill>
                  <a:schemeClr val="accent1"/>
                </a:solidFill>
              </a:rPr>
              <a:t>*South African National Strategic Plan (SANSP) for </a:t>
            </a:r>
            <a:r>
              <a:rPr lang="en-GB" sz="1800" b="1" dirty="0">
                <a:solidFill>
                  <a:schemeClr val="accent1"/>
                </a:solidFill>
              </a:rPr>
              <a:t>HIV,TB, and STIs, 2017-2022 </a:t>
            </a:r>
          </a:p>
          <a:p>
            <a:pPr>
              <a:lnSpc>
                <a:spcPct val="90000"/>
              </a:lnSpc>
            </a:pPr>
            <a:r>
              <a:rPr lang="en-GB" sz="1800" b="1" dirty="0">
                <a:solidFill>
                  <a:schemeClr val="accent1"/>
                </a:solidFill>
              </a:rPr>
              <a:t>*</a:t>
            </a:r>
            <a:r>
              <a:rPr lang="en-ZA" sz="1800" b="1" dirty="0">
                <a:solidFill>
                  <a:schemeClr val="accent1"/>
                </a:solidFill>
              </a:rPr>
              <a:t>The SA National Commitments &amp; Policy Instrument Narrative Report, 2022, Unpublished</a:t>
            </a:r>
          </a:p>
          <a:p>
            <a:pPr>
              <a:lnSpc>
                <a:spcPct val="90000"/>
              </a:lnSpc>
            </a:pPr>
            <a:r>
              <a:rPr lang="en-ZA" sz="1800" b="1" dirty="0">
                <a:solidFill>
                  <a:schemeClr val="accent1"/>
                </a:solidFill>
              </a:rPr>
              <a:t>*The SA Global AIDS Monitoring Report, 2021</a:t>
            </a:r>
          </a:p>
          <a:p>
            <a:pPr>
              <a:lnSpc>
                <a:spcPct val="90000"/>
              </a:lnSpc>
            </a:pPr>
            <a:r>
              <a:rPr lang="en-ZA" sz="1800" b="1" dirty="0">
                <a:solidFill>
                  <a:schemeClr val="accent1"/>
                </a:solidFill>
              </a:rPr>
              <a:t>*The SA National AIDS Council (SANAC) Annual Report,2022, Unpublished</a:t>
            </a:r>
          </a:p>
          <a:p>
            <a:pPr>
              <a:lnSpc>
                <a:spcPct val="90000"/>
              </a:lnSpc>
            </a:pPr>
            <a:r>
              <a:rPr lang="en-ZA" sz="1800" b="1" dirty="0">
                <a:solidFill>
                  <a:schemeClr val="accent1"/>
                </a:solidFill>
              </a:rPr>
              <a:t>*Recent published reports/literature</a:t>
            </a:r>
          </a:p>
          <a:p>
            <a:endParaRPr lang="en-US" dirty="0"/>
          </a:p>
        </p:txBody>
      </p:sp>
      <p:sp>
        <p:nvSpPr>
          <p:cNvPr id="3" name="Title 2">
            <a:extLst>
              <a:ext uri="{FF2B5EF4-FFF2-40B4-BE49-F238E27FC236}">
                <a16:creationId xmlns:a16="http://schemas.microsoft.com/office/drawing/2014/main" id="{37B0BF36-FA39-4BFC-9A04-13C10CC25259}"/>
              </a:ext>
            </a:extLst>
          </p:cNvPr>
          <p:cNvSpPr>
            <a:spLocks noGrp="1"/>
          </p:cNvSpPr>
          <p:nvPr>
            <p:ph type="title"/>
          </p:nvPr>
        </p:nvSpPr>
        <p:spPr>
          <a:xfrm>
            <a:off x="442913" y="1665295"/>
            <a:ext cx="5437187" cy="1044452"/>
          </a:xfrm>
        </p:spPr>
        <p:txBody>
          <a:bodyPr anchor="b">
            <a:normAutofit/>
          </a:bodyPr>
          <a:lstStyle/>
          <a:p>
            <a:r>
              <a:rPr lang="en-ZA" sz="3200" dirty="0"/>
              <a:t>Sources of the presentation</a:t>
            </a:r>
          </a:p>
        </p:txBody>
      </p:sp>
      <p:graphicFrame>
        <p:nvGraphicFramePr>
          <p:cNvPr id="7" name="Text Placeholder 1">
            <a:extLst>
              <a:ext uri="{FF2B5EF4-FFF2-40B4-BE49-F238E27FC236}">
                <a16:creationId xmlns:a16="http://schemas.microsoft.com/office/drawing/2014/main" id="{C706103E-0B3B-65EF-59EC-C204E82CC6EB}"/>
              </a:ext>
            </a:extLst>
          </p:cNvPr>
          <p:cNvGraphicFramePr>
            <a:graphicFrameLocks noGrp="1"/>
          </p:cNvGraphicFramePr>
          <p:nvPr>
            <p:ph sz="quarter" idx="14"/>
            <p:extLst>
              <p:ext uri="{D42A27DB-BD31-4B8C-83A1-F6EECF244321}">
                <p14:modId xmlns:p14="http://schemas.microsoft.com/office/powerpoint/2010/main" val="554573747"/>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66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B0F9D08C-7CD5-EB42-37E7-F33FD2225CC0}"/>
              </a:ext>
            </a:extLst>
          </p:cNvPr>
          <p:cNvSpPr>
            <a:spLocks noGrp="1"/>
          </p:cNvSpPr>
          <p:nvPr>
            <p:ph type="body" sz="quarter" idx="13"/>
          </p:nvPr>
        </p:nvSpPr>
        <p:spPr>
          <a:xfrm>
            <a:off x="442915" y="3538847"/>
            <a:ext cx="5437188" cy="2092519"/>
          </a:xfrm>
        </p:spPr>
        <p:txBody>
          <a:bodyPr>
            <a:normAutofit/>
          </a:bodyPr>
          <a:lstStyle/>
          <a:p>
            <a:pPr>
              <a:lnSpc>
                <a:spcPct val="107000"/>
              </a:lnSpc>
              <a:spcAft>
                <a:spcPts val="800"/>
              </a:spcAft>
            </a:pPr>
            <a:r>
              <a:rPr lang="en-ZA" sz="1800" b="1" dirty="0">
                <a:solidFill>
                  <a:schemeClr val="accent1"/>
                </a:solidFill>
              </a:rPr>
              <a:t>Although HIV prevalence plateaued at 13,5% (8 million) in last 5 years; SA </a:t>
            </a:r>
            <a:r>
              <a:rPr lang="en-GB" sz="1800" b="1" dirty="0">
                <a:solidFill>
                  <a:schemeClr val="accent1"/>
                </a:solidFill>
              </a:rPr>
              <a:t>still has the largest HIV Epidemic in the world</a:t>
            </a:r>
            <a:r>
              <a:rPr lang="en-ZA" sz="1800" b="1" dirty="0">
                <a:solidFill>
                  <a:schemeClr val="accent1"/>
                </a:solidFill>
              </a:rPr>
              <a:t>.</a:t>
            </a:r>
            <a:r>
              <a:rPr lang="en-ZA"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baseline="30000" dirty="0">
                <a:latin typeface="Calibri" panose="020F0502020204030204" pitchFamily="34" charset="0"/>
                <a:ea typeface="Calibri" panose="020F0502020204030204" pitchFamily="34" charset="0"/>
                <a:cs typeface="Times New Roman" panose="02020603050405020304" pitchFamily="18" charset="0"/>
              </a:rPr>
              <a:t>2</a:t>
            </a:r>
            <a:r>
              <a:rPr lang="en-ZA" sz="1800" b="1" dirty="0">
                <a:solidFill>
                  <a:schemeClr val="accent1"/>
                </a:solidFill>
              </a:rPr>
              <a:t> </a:t>
            </a:r>
          </a:p>
          <a:p>
            <a:pPr>
              <a:lnSpc>
                <a:spcPct val="107000"/>
              </a:lnSpc>
              <a:spcAft>
                <a:spcPts val="800"/>
              </a:spcAft>
            </a:pPr>
            <a:r>
              <a:rPr lang="en-ZA" sz="1800" dirty="0">
                <a:solidFill>
                  <a:schemeClr val="accent1"/>
                </a:solidFill>
              </a:rPr>
              <a:t>Almost </a:t>
            </a:r>
            <a:r>
              <a:rPr lang="en-GB" sz="1800" dirty="0">
                <a:solidFill>
                  <a:schemeClr val="accent1"/>
                </a:solidFill>
              </a:rPr>
              <a:t>20% of People Living with HIV (PLHIV) worldwide are in SA (SA NSP 2017-2022)</a:t>
            </a:r>
            <a:r>
              <a:rPr lang="en-ZA"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800" dirty="0">
              <a:solidFill>
                <a:schemeClr val="accent1"/>
              </a:solidFill>
            </a:endParaRPr>
          </a:p>
        </p:txBody>
      </p:sp>
      <p:sp>
        <p:nvSpPr>
          <p:cNvPr id="3" name="Title 2">
            <a:extLst>
              <a:ext uri="{FF2B5EF4-FFF2-40B4-BE49-F238E27FC236}">
                <a16:creationId xmlns:a16="http://schemas.microsoft.com/office/drawing/2014/main" id="{7FE5A3A2-D22C-4BD1-8A2C-853F7D9AC662}"/>
              </a:ext>
            </a:extLst>
          </p:cNvPr>
          <p:cNvSpPr>
            <a:spLocks noGrp="1"/>
          </p:cNvSpPr>
          <p:nvPr>
            <p:ph type="title"/>
          </p:nvPr>
        </p:nvSpPr>
        <p:spPr>
          <a:xfrm>
            <a:off x="442913" y="1665294"/>
            <a:ext cx="5437187" cy="1428641"/>
          </a:xfrm>
        </p:spPr>
        <p:txBody>
          <a:bodyPr anchor="b">
            <a:normAutofit/>
          </a:bodyPr>
          <a:lstStyle/>
          <a:p>
            <a:r>
              <a:rPr lang="en-ZA" sz="2400" dirty="0"/>
              <a:t>The prevalence of HIV remains high in SA requiring country ownership and sustainable programming </a:t>
            </a:r>
          </a:p>
        </p:txBody>
      </p:sp>
      <p:graphicFrame>
        <p:nvGraphicFramePr>
          <p:cNvPr id="5" name="Content Placeholder 1">
            <a:extLst>
              <a:ext uri="{FF2B5EF4-FFF2-40B4-BE49-F238E27FC236}">
                <a16:creationId xmlns:a16="http://schemas.microsoft.com/office/drawing/2014/main" id="{C4F15759-3496-90DC-8B16-B67FE1C8AEEC}"/>
              </a:ext>
            </a:extLst>
          </p:cNvPr>
          <p:cNvGraphicFramePr>
            <a:graphicFrameLocks noGrp="1"/>
          </p:cNvGraphicFramePr>
          <p:nvPr>
            <p:ph sz="quarter" idx="14"/>
            <p:extLst>
              <p:ext uri="{D42A27DB-BD31-4B8C-83A1-F6EECF244321}">
                <p14:modId xmlns:p14="http://schemas.microsoft.com/office/powerpoint/2010/main" val="697063870"/>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4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B3EB4878-5521-34D0-293B-F4BF1D01049F}"/>
              </a:ext>
            </a:extLst>
          </p:cNvPr>
          <p:cNvSpPr>
            <a:spLocks noGrp="1"/>
          </p:cNvSpPr>
          <p:nvPr>
            <p:ph type="body" sz="quarter" idx="13"/>
          </p:nvPr>
        </p:nvSpPr>
        <p:spPr>
          <a:xfrm>
            <a:off x="442915" y="3612995"/>
            <a:ext cx="5437188" cy="2219093"/>
          </a:xfrm>
        </p:spPr>
        <p:txBody>
          <a:bodyPr/>
          <a:lstStyle/>
          <a:p>
            <a:r>
              <a:rPr lang="en-ZA" sz="1800" dirty="0">
                <a:solidFill>
                  <a:schemeClr val="accent1"/>
                </a:solidFill>
              </a:rPr>
              <a:t>Although </a:t>
            </a:r>
            <a:r>
              <a:rPr lang="en-ZA" sz="1800" b="1" dirty="0">
                <a:solidFill>
                  <a:schemeClr val="accent1"/>
                </a:solidFill>
              </a:rPr>
              <a:t>incidence  decreased by 30.5% in SA in last 5 years,</a:t>
            </a:r>
            <a:r>
              <a:rPr lang="en-ZA" sz="1800" dirty="0">
                <a:solidFill>
                  <a:schemeClr val="accent1"/>
                </a:solidFill>
              </a:rPr>
              <a:t> it remains </a:t>
            </a:r>
            <a:r>
              <a:rPr lang="en-GB" sz="1800" dirty="0">
                <a:solidFill>
                  <a:schemeClr val="accent1"/>
                </a:solidFill>
              </a:rPr>
              <a:t>unacceptably high</a:t>
            </a:r>
            <a:r>
              <a:rPr lang="en-ZA" sz="18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2</a:t>
            </a:r>
            <a:endParaRPr lang="en-ZA" sz="1800" dirty="0">
              <a:solidFill>
                <a:schemeClr val="accent1"/>
              </a:solidFill>
            </a:endParaRPr>
          </a:p>
          <a:p>
            <a:r>
              <a:rPr lang="en-ZA" sz="1800" dirty="0">
                <a:solidFill>
                  <a:schemeClr val="accent1"/>
                </a:solidFill>
              </a:rPr>
              <a:t>About </a:t>
            </a:r>
            <a:r>
              <a:rPr lang="en-GB" sz="1800" dirty="0">
                <a:solidFill>
                  <a:schemeClr val="accent1"/>
                </a:solidFill>
              </a:rPr>
              <a:t>20% of global new infections  were recorded in SA (SA-NSP 2017-2022)</a:t>
            </a:r>
            <a:r>
              <a:rPr lang="en-ZA" sz="20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ZA" dirty="0">
              <a:solidFill>
                <a:schemeClr val="accent1"/>
              </a:solidFill>
            </a:endParaRPr>
          </a:p>
          <a:p>
            <a:endParaRPr lang="en-ZA" dirty="0"/>
          </a:p>
          <a:p>
            <a:endParaRPr lang="en-US" dirty="0"/>
          </a:p>
        </p:txBody>
      </p:sp>
      <p:sp>
        <p:nvSpPr>
          <p:cNvPr id="3" name="Title 2">
            <a:extLst>
              <a:ext uri="{FF2B5EF4-FFF2-40B4-BE49-F238E27FC236}">
                <a16:creationId xmlns:a16="http://schemas.microsoft.com/office/drawing/2014/main" id="{58669D5E-328F-437D-9C8D-6D232FA24970}"/>
              </a:ext>
            </a:extLst>
          </p:cNvPr>
          <p:cNvSpPr>
            <a:spLocks noGrp="1"/>
          </p:cNvSpPr>
          <p:nvPr>
            <p:ph type="title"/>
          </p:nvPr>
        </p:nvSpPr>
        <p:spPr>
          <a:xfrm>
            <a:off x="442913" y="1665294"/>
            <a:ext cx="5437187" cy="1428641"/>
          </a:xfrm>
        </p:spPr>
        <p:txBody>
          <a:bodyPr anchor="b">
            <a:normAutofit/>
          </a:bodyPr>
          <a:lstStyle/>
          <a:p>
            <a:r>
              <a:rPr lang="en-ZA" sz="2400" dirty="0"/>
              <a:t>The number of new cases remains high in SA requiring country ownership and sustainable programming</a:t>
            </a:r>
          </a:p>
        </p:txBody>
      </p:sp>
      <p:graphicFrame>
        <p:nvGraphicFramePr>
          <p:cNvPr id="6" name="Content Placeholder 3">
            <a:extLst>
              <a:ext uri="{FF2B5EF4-FFF2-40B4-BE49-F238E27FC236}">
                <a16:creationId xmlns:a16="http://schemas.microsoft.com/office/drawing/2014/main" id="{9A7EE493-9AE2-658C-17F2-B847077176A2}"/>
              </a:ext>
            </a:extLst>
          </p:cNvPr>
          <p:cNvGraphicFramePr>
            <a:graphicFrameLocks noGrp="1"/>
          </p:cNvGraphicFramePr>
          <p:nvPr>
            <p:ph sz="quarter" idx="14"/>
            <p:extLst>
              <p:ext uri="{D42A27DB-BD31-4B8C-83A1-F6EECF244321}">
                <p14:modId xmlns:p14="http://schemas.microsoft.com/office/powerpoint/2010/main" val="2019423124"/>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23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26D07631-DE65-3FE9-3456-043790238DF2}"/>
              </a:ext>
            </a:extLst>
          </p:cNvPr>
          <p:cNvSpPr>
            <a:spLocks noGrp="1"/>
          </p:cNvSpPr>
          <p:nvPr>
            <p:ph type="body" sz="quarter" idx="13"/>
          </p:nvPr>
        </p:nvSpPr>
        <p:spPr>
          <a:xfrm>
            <a:off x="442915" y="3534937"/>
            <a:ext cx="5437188" cy="1115122"/>
          </a:xfrm>
        </p:spPr>
        <p:txBody>
          <a:bodyPr/>
          <a:lstStyle/>
          <a:p>
            <a:r>
              <a:rPr lang="en-US" sz="1800" b="1" dirty="0">
                <a:solidFill>
                  <a:schemeClr val="accent1"/>
                </a:solidFill>
              </a:rPr>
              <a:t>SA has been at the forefront of progressive policies to strengthen HIV prevention and treatment </a:t>
            </a:r>
            <a:r>
              <a:rPr lang="en-US" sz="1800" b="1" dirty="0" err="1">
                <a:solidFill>
                  <a:schemeClr val="accent1"/>
                </a:solidFill>
              </a:rPr>
              <a:t>programmes</a:t>
            </a:r>
            <a:r>
              <a:rPr lang="en-US" sz="1800" b="1" dirty="0">
                <a:solidFill>
                  <a:schemeClr val="accent1"/>
                </a:solidFill>
              </a:rPr>
              <a:t> </a:t>
            </a:r>
            <a:endParaRPr lang="en-ZA" sz="1800" b="1" dirty="0">
              <a:solidFill>
                <a:schemeClr val="accent1"/>
              </a:solidFill>
            </a:endParaRPr>
          </a:p>
          <a:p>
            <a:endParaRPr lang="en-US" dirty="0"/>
          </a:p>
        </p:txBody>
      </p:sp>
      <p:sp>
        <p:nvSpPr>
          <p:cNvPr id="3" name="Title 2">
            <a:extLst>
              <a:ext uri="{FF2B5EF4-FFF2-40B4-BE49-F238E27FC236}">
                <a16:creationId xmlns:a16="http://schemas.microsoft.com/office/drawing/2014/main" id="{0BB8052C-0589-443F-8269-13992DC9C309}"/>
              </a:ext>
            </a:extLst>
          </p:cNvPr>
          <p:cNvSpPr>
            <a:spLocks noGrp="1"/>
          </p:cNvSpPr>
          <p:nvPr>
            <p:ph type="title"/>
          </p:nvPr>
        </p:nvSpPr>
        <p:spPr>
          <a:xfrm>
            <a:off x="442913" y="1665294"/>
            <a:ext cx="5437187" cy="1428641"/>
          </a:xfrm>
        </p:spPr>
        <p:txBody>
          <a:bodyPr anchor="b">
            <a:normAutofit/>
          </a:bodyPr>
          <a:lstStyle/>
          <a:p>
            <a:r>
              <a:rPr lang="en-ZA" sz="2400" dirty="0">
                <a:effectLst/>
              </a:rPr>
              <a:t>SA </a:t>
            </a:r>
            <a:r>
              <a:rPr lang="en-ZA" sz="2400" dirty="0"/>
              <a:t>is a </a:t>
            </a:r>
            <a:r>
              <a:rPr lang="en-ZA" sz="2400" dirty="0">
                <a:effectLst/>
              </a:rPr>
              <a:t>signatory to a series of Global Political Declarations and Strategies</a:t>
            </a:r>
            <a:endParaRPr lang="en-ZA" sz="2400" dirty="0"/>
          </a:p>
        </p:txBody>
      </p:sp>
      <p:graphicFrame>
        <p:nvGraphicFramePr>
          <p:cNvPr id="5" name="Text Placeholder 1">
            <a:extLst>
              <a:ext uri="{FF2B5EF4-FFF2-40B4-BE49-F238E27FC236}">
                <a16:creationId xmlns:a16="http://schemas.microsoft.com/office/drawing/2014/main" id="{CBC9583E-98C7-F88B-C96A-C01F7EBC7AEE}"/>
              </a:ext>
            </a:extLst>
          </p:cNvPr>
          <p:cNvGraphicFramePr/>
          <p:nvPr>
            <p:extLst>
              <p:ext uri="{D42A27DB-BD31-4B8C-83A1-F6EECF244321}">
                <p14:modId xmlns:p14="http://schemas.microsoft.com/office/powerpoint/2010/main" val="1187640844"/>
              </p:ext>
            </p:extLst>
          </p:nvPr>
        </p:nvGraphicFramePr>
        <p:xfrm>
          <a:off x="6311899" y="535259"/>
          <a:ext cx="5437192" cy="5665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02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565CDD5-A92F-43A5-D24A-ADFEDBFB0E41}"/>
              </a:ext>
            </a:extLst>
          </p:cNvPr>
          <p:cNvSpPr>
            <a:spLocks noGrp="1"/>
          </p:cNvSpPr>
          <p:nvPr>
            <p:ph type="body" sz="quarter" idx="13"/>
          </p:nvPr>
        </p:nvSpPr>
        <p:spPr>
          <a:xfrm>
            <a:off x="442915" y="3635297"/>
            <a:ext cx="5437188" cy="1438507"/>
          </a:xfrm>
        </p:spPr>
        <p:txBody>
          <a:bodyPr anchor="t">
            <a:normAutofit fontScale="92500"/>
          </a:bodyPr>
          <a:lstStyle/>
          <a:p>
            <a:r>
              <a:rPr lang="en-ZA" sz="1800" b="1" dirty="0">
                <a:solidFill>
                  <a:schemeClr val="accent1"/>
                </a:solidFill>
              </a:rPr>
              <a:t>The SA NSP 2017-2022 outlines key priorities for the country with a focus on intensifying the focus on geographic areas and populations most severely affected by the epidemics (Focus for Impact)</a:t>
            </a:r>
            <a:r>
              <a:rPr lang="en-ZA" sz="1800" b="1" baseline="30000" dirty="0">
                <a:solidFill>
                  <a:schemeClr val="accent1"/>
                </a:solidFill>
                <a:latin typeface="Calibri" panose="020F0502020204030204" pitchFamily="34" charset="0"/>
                <a:cs typeface="Times New Roman" panose="02020603050405020304" pitchFamily="18" charset="0"/>
              </a:rPr>
              <a:t>1</a:t>
            </a:r>
            <a:endParaRPr lang="en-ZA" sz="1800" b="1" dirty="0">
              <a:solidFill>
                <a:schemeClr val="accent1"/>
              </a:solidFill>
            </a:endParaRPr>
          </a:p>
          <a:p>
            <a:endParaRPr lang="en-ZA" sz="1800" b="1" dirty="0">
              <a:solidFill>
                <a:schemeClr val="accent1"/>
              </a:solidFill>
            </a:endParaRPr>
          </a:p>
          <a:p>
            <a:endParaRPr lang="en-ZA" sz="1800" b="1" dirty="0">
              <a:solidFill>
                <a:schemeClr val="accent1"/>
              </a:solidFill>
            </a:endParaRPr>
          </a:p>
          <a:p>
            <a:endParaRPr lang="en-ZA" sz="1800" b="1" dirty="0">
              <a:solidFill>
                <a:schemeClr val="accent1"/>
              </a:solidFill>
            </a:endParaRPr>
          </a:p>
          <a:p>
            <a:endParaRPr lang="en-US" dirty="0"/>
          </a:p>
        </p:txBody>
      </p:sp>
      <p:sp>
        <p:nvSpPr>
          <p:cNvPr id="3" name="Title 2">
            <a:extLst>
              <a:ext uri="{FF2B5EF4-FFF2-40B4-BE49-F238E27FC236}">
                <a16:creationId xmlns:a16="http://schemas.microsoft.com/office/drawing/2014/main" id="{54C022EE-20E1-42F6-9DD5-221B497FAE6F}"/>
              </a:ext>
            </a:extLst>
          </p:cNvPr>
          <p:cNvSpPr>
            <a:spLocks noGrp="1"/>
          </p:cNvSpPr>
          <p:nvPr>
            <p:ph type="title"/>
          </p:nvPr>
        </p:nvSpPr>
        <p:spPr>
          <a:xfrm>
            <a:off x="442913" y="1665294"/>
            <a:ext cx="5437187" cy="1557409"/>
          </a:xfrm>
        </p:spPr>
        <p:txBody>
          <a:bodyPr anchor="b">
            <a:normAutofit fontScale="90000"/>
          </a:bodyPr>
          <a:lstStyle/>
          <a:p>
            <a:r>
              <a:rPr lang="en-ZA" sz="2400" dirty="0"/>
              <a:t>SA has HIV and AIDS policies and plans addressing the needs of key populations, although some of the implementation mechanisms are still being developed</a:t>
            </a:r>
          </a:p>
        </p:txBody>
      </p:sp>
      <p:graphicFrame>
        <p:nvGraphicFramePr>
          <p:cNvPr id="5" name="Text Placeholder 1" descr="The South African model through the South to South Learning network for Prevention which is a multi-country platform are completing national prevention targets">
            <a:extLst>
              <a:ext uri="{FF2B5EF4-FFF2-40B4-BE49-F238E27FC236}">
                <a16:creationId xmlns:a16="http://schemas.microsoft.com/office/drawing/2014/main" id="{3A65CBD0-D2D5-A8D4-2772-A01AF77FA24F}"/>
              </a:ext>
            </a:extLst>
          </p:cNvPr>
          <p:cNvGraphicFramePr/>
          <p:nvPr>
            <p:extLst>
              <p:ext uri="{D42A27DB-BD31-4B8C-83A1-F6EECF244321}">
                <p14:modId xmlns:p14="http://schemas.microsoft.com/office/powerpoint/2010/main" val="2063467811"/>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5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0C15FF4-2D11-392B-140C-716872E5A286}"/>
              </a:ext>
            </a:extLst>
          </p:cNvPr>
          <p:cNvSpPr>
            <a:spLocks noGrp="1"/>
          </p:cNvSpPr>
          <p:nvPr>
            <p:ph type="body" sz="quarter" idx="13"/>
          </p:nvPr>
        </p:nvSpPr>
        <p:spPr>
          <a:xfrm>
            <a:off x="442915" y="3958683"/>
            <a:ext cx="5437188" cy="2242092"/>
          </a:xfrm>
        </p:spPr>
        <p:txBody>
          <a:bodyPr anchor="t">
            <a:normAutofit/>
          </a:bodyPr>
          <a:lstStyle/>
          <a:p>
            <a:r>
              <a:rPr lang="en-GB" sz="1800" b="1" dirty="0">
                <a:solidFill>
                  <a:schemeClr val="accent1"/>
                </a:solidFill>
              </a:rPr>
              <a:t>Strategies for PMTCT among FSWs </a:t>
            </a:r>
            <a:r>
              <a:rPr lang="en-GB" sz="1800" b="0" dirty="0">
                <a:solidFill>
                  <a:schemeClr val="accent1"/>
                </a:solidFill>
              </a:rPr>
              <a:t>are critical as mainstream health services and conventional treatment cascade is ineffective in reaching them</a:t>
            </a:r>
            <a:r>
              <a:rPr lang="en-ZA" sz="1800" baseline="30000" dirty="0">
                <a:latin typeface="Calibri" panose="020F0502020204030204" pitchFamily="34" charset="0"/>
                <a:ea typeface="Calibri" panose="020F0502020204030204" pitchFamily="34" charset="0"/>
                <a:cs typeface="Times New Roman" panose="02020603050405020304" pitchFamily="18" charset="0"/>
              </a:rPr>
              <a:t> </a:t>
            </a:r>
            <a:r>
              <a:rPr lang="en-ZA" sz="18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US" sz="1800" b="0" dirty="0">
              <a:solidFill>
                <a:schemeClr val="accent1"/>
              </a:solidFill>
            </a:endParaRPr>
          </a:p>
          <a:p>
            <a:endParaRPr lang="en-US" dirty="0"/>
          </a:p>
        </p:txBody>
      </p:sp>
      <p:sp>
        <p:nvSpPr>
          <p:cNvPr id="3" name="Title 2">
            <a:extLst>
              <a:ext uri="{FF2B5EF4-FFF2-40B4-BE49-F238E27FC236}">
                <a16:creationId xmlns:a16="http://schemas.microsoft.com/office/drawing/2014/main" id="{03BFBE72-24EB-4678-8D0F-1299400C268E}"/>
              </a:ext>
            </a:extLst>
          </p:cNvPr>
          <p:cNvSpPr>
            <a:spLocks noGrp="1"/>
          </p:cNvSpPr>
          <p:nvPr>
            <p:ph type="title"/>
          </p:nvPr>
        </p:nvSpPr>
        <p:spPr>
          <a:xfrm>
            <a:off x="442913" y="1665294"/>
            <a:ext cx="5437187" cy="1891945"/>
          </a:xfrm>
        </p:spPr>
        <p:txBody>
          <a:bodyPr anchor="b">
            <a:normAutofit/>
          </a:bodyPr>
          <a:lstStyle/>
          <a:p>
            <a:r>
              <a:rPr lang="en-ZA" sz="2400" dirty="0"/>
              <a:t>SA has strategies to reduce new HIV infections among Adolescent Girls and Young Women and women of reproductive age </a:t>
            </a:r>
          </a:p>
        </p:txBody>
      </p:sp>
      <p:graphicFrame>
        <p:nvGraphicFramePr>
          <p:cNvPr id="15" name="Content Placeholder 1">
            <a:extLst>
              <a:ext uri="{FF2B5EF4-FFF2-40B4-BE49-F238E27FC236}">
                <a16:creationId xmlns:a16="http://schemas.microsoft.com/office/drawing/2014/main" id="{CE982127-ABE9-A629-CC80-0566ED47DAE3}"/>
              </a:ext>
            </a:extLst>
          </p:cNvPr>
          <p:cNvGraphicFramePr>
            <a:graphicFrameLocks noGrp="1"/>
          </p:cNvGraphicFramePr>
          <p:nvPr>
            <p:ph sz="quarter" idx="14"/>
            <p:extLst>
              <p:ext uri="{D42A27DB-BD31-4B8C-83A1-F6EECF244321}">
                <p14:modId xmlns:p14="http://schemas.microsoft.com/office/powerpoint/2010/main" val="2349421996"/>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21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590F8EFF-3727-D933-31A1-4A2F1749B3E6}"/>
              </a:ext>
            </a:extLst>
          </p:cNvPr>
          <p:cNvSpPr>
            <a:spLocks noGrp="1"/>
          </p:cNvSpPr>
          <p:nvPr>
            <p:ph type="body" sz="quarter" idx="13"/>
          </p:nvPr>
        </p:nvSpPr>
        <p:spPr>
          <a:xfrm>
            <a:off x="442915" y="3428998"/>
            <a:ext cx="5437188" cy="2313879"/>
          </a:xfrm>
        </p:spPr>
        <p:txBody>
          <a:bodyPr anchor="t">
            <a:normAutofit lnSpcReduction="10000"/>
          </a:bodyPr>
          <a:lstStyle/>
          <a:p>
            <a:r>
              <a:rPr lang="en-ZA" sz="1600" b="1" dirty="0">
                <a:solidFill>
                  <a:schemeClr val="accent1"/>
                </a:solidFill>
                <a:latin typeface="+mj-lt"/>
                <a:ea typeface="Times New Roman" panose="02020603050405020304" pitchFamily="18" charset="0"/>
              </a:rPr>
              <a:t>T</a:t>
            </a:r>
            <a:r>
              <a:rPr lang="en-ZA" sz="1600" b="1" dirty="0">
                <a:solidFill>
                  <a:schemeClr val="accent1"/>
                </a:solidFill>
                <a:effectLst/>
                <a:latin typeface="+mj-lt"/>
                <a:ea typeface="Times New Roman" panose="02020603050405020304" pitchFamily="18" charset="0"/>
              </a:rPr>
              <a:t>here have been huge gaps in the HIV treatment cascade</a:t>
            </a:r>
            <a:r>
              <a:rPr lang="en-US" sz="1600" b="1" dirty="0">
                <a:solidFill>
                  <a:schemeClr val="accent1"/>
                </a:solidFill>
              </a:rPr>
              <a:t> in 2020 (including key populations)</a:t>
            </a:r>
          </a:p>
          <a:p>
            <a:r>
              <a:rPr lang="en-US" sz="1600" dirty="0">
                <a:solidFill>
                  <a:schemeClr val="accent1"/>
                </a:solidFill>
                <a:latin typeface="+mj-lt"/>
              </a:rPr>
              <a:t>There are strategies to close the gaps in the treatment cascade, e.g.</a:t>
            </a:r>
            <a:r>
              <a:rPr lang="en-US" sz="1600" b="1" dirty="0">
                <a:solidFill>
                  <a:schemeClr val="accent1"/>
                </a:solidFill>
                <a:latin typeface="+mj-lt"/>
              </a:rPr>
              <a:t> </a:t>
            </a:r>
            <a:r>
              <a:rPr lang="en-US" sz="1600" b="1" dirty="0" err="1">
                <a:solidFill>
                  <a:schemeClr val="accent1"/>
                </a:solidFill>
                <a:latin typeface="+mj-lt"/>
              </a:rPr>
              <a:t>NDoH</a:t>
            </a:r>
            <a:r>
              <a:rPr lang="en-US" sz="1600" b="1" dirty="0">
                <a:solidFill>
                  <a:schemeClr val="accent1"/>
                </a:solidFill>
                <a:latin typeface="+mj-lt"/>
              </a:rPr>
              <a:t> Operation </a:t>
            </a:r>
            <a:r>
              <a:rPr lang="en-US" sz="1600" b="1" dirty="0" err="1">
                <a:solidFill>
                  <a:schemeClr val="accent1"/>
                </a:solidFill>
                <a:latin typeface="+mj-lt"/>
              </a:rPr>
              <a:t>Phutuma</a:t>
            </a:r>
            <a:r>
              <a:rPr lang="en-US" sz="1600" b="1" dirty="0">
                <a:solidFill>
                  <a:schemeClr val="accent1"/>
                </a:solidFill>
                <a:latin typeface="+mj-lt"/>
              </a:rPr>
              <a:t> to ensure full implementation of HIV treatment policies; </a:t>
            </a:r>
            <a:r>
              <a:rPr lang="en-ZA" sz="1600" b="1" dirty="0">
                <a:solidFill>
                  <a:schemeClr val="accent1"/>
                </a:solidFill>
              </a:rPr>
              <a:t>High Transmission Areas Programme</a:t>
            </a:r>
            <a:r>
              <a:rPr lang="en-ZA" sz="16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1,4</a:t>
            </a:r>
            <a:endParaRPr lang="en-US" sz="1600" b="1" dirty="0">
              <a:solidFill>
                <a:schemeClr val="accent1"/>
              </a:solidFill>
            </a:endParaRPr>
          </a:p>
          <a:p>
            <a:pPr lvl="0"/>
            <a:r>
              <a:rPr lang="en-US" sz="1600" b="0" dirty="0">
                <a:solidFill>
                  <a:schemeClr val="accent1"/>
                </a:solidFill>
                <a:latin typeface="+mj-lt"/>
              </a:rPr>
              <a:t> </a:t>
            </a:r>
            <a:r>
              <a:rPr lang="en-ZA" sz="1600" b="0" dirty="0">
                <a:solidFill>
                  <a:schemeClr val="accent1"/>
                </a:solidFill>
              </a:rPr>
              <a:t>   </a:t>
            </a:r>
            <a:endParaRPr lang="en-ZA" sz="1400" dirty="0"/>
          </a:p>
        </p:txBody>
      </p:sp>
      <p:sp>
        <p:nvSpPr>
          <p:cNvPr id="3" name="Title 2">
            <a:extLst>
              <a:ext uri="{FF2B5EF4-FFF2-40B4-BE49-F238E27FC236}">
                <a16:creationId xmlns:a16="http://schemas.microsoft.com/office/drawing/2014/main" id="{D047CC81-C296-4906-912A-CF42D4E7620F}"/>
              </a:ext>
            </a:extLst>
          </p:cNvPr>
          <p:cNvSpPr>
            <a:spLocks noGrp="1"/>
          </p:cNvSpPr>
          <p:nvPr>
            <p:ph type="title"/>
          </p:nvPr>
        </p:nvSpPr>
        <p:spPr>
          <a:xfrm>
            <a:off x="442913" y="1665294"/>
            <a:ext cx="5437187" cy="1428641"/>
          </a:xfrm>
        </p:spPr>
        <p:txBody>
          <a:bodyPr anchor="b">
            <a:normAutofit/>
          </a:bodyPr>
          <a:lstStyle/>
          <a:p>
            <a:r>
              <a:rPr lang="en-ZA" sz="2800" dirty="0"/>
              <a:t>SA has strategies for closing gaps in the  HIV treatment cascade</a:t>
            </a:r>
          </a:p>
        </p:txBody>
      </p:sp>
      <p:graphicFrame>
        <p:nvGraphicFramePr>
          <p:cNvPr id="9" name="Content Placeholder 3">
            <a:extLst>
              <a:ext uri="{FF2B5EF4-FFF2-40B4-BE49-F238E27FC236}">
                <a16:creationId xmlns:a16="http://schemas.microsoft.com/office/drawing/2014/main" id="{0BB45C58-4F3D-D787-291B-A907156CC4A8}"/>
              </a:ext>
            </a:extLst>
          </p:cNvPr>
          <p:cNvGraphicFramePr>
            <a:graphicFrameLocks noGrp="1"/>
          </p:cNvGraphicFramePr>
          <p:nvPr>
            <p:ph sz="quarter" idx="14"/>
            <p:extLst>
              <p:ext uri="{D42A27DB-BD31-4B8C-83A1-F6EECF244321}">
                <p14:modId xmlns:p14="http://schemas.microsoft.com/office/powerpoint/2010/main" val="1778858342"/>
              </p:ext>
            </p:extLst>
          </p:nvPr>
        </p:nvGraphicFramePr>
        <p:xfrm>
          <a:off x="6311899" y="439049"/>
          <a:ext cx="5675662" cy="557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13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14ED2B0A-9E77-0F05-E214-A10C871CA793}"/>
              </a:ext>
            </a:extLst>
          </p:cNvPr>
          <p:cNvSpPr>
            <a:spLocks noGrp="1"/>
          </p:cNvSpPr>
          <p:nvPr>
            <p:ph type="body" sz="quarter" idx="13"/>
          </p:nvPr>
        </p:nvSpPr>
        <p:spPr>
          <a:xfrm>
            <a:off x="442915" y="3256767"/>
            <a:ext cx="5437188" cy="2944008"/>
          </a:xfrm>
        </p:spPr>
        <p:txBody>
          <a:bodyPr/>
          <a:lstStyle/>
          <a:p>
            <a:r>
              <a:rPr lang="en-US" b="1" dirty="0">
                <a:solidFill>
                  <a:schemeClr val="accent1"/>
                </a:solidFill>
              </a:rPr>
              <a:t>SA has decentralized methods to distribute c</a:t>
            </a:r>
            <a:r>
              <a:rPr lang="en-US" b="1" baseline="0" dirty="0">
                <a:solidFill>
                  <a:schemeClr val="accent1"/>
                </a:solidFill>
              </a:rPr>
              <a:t>ondoms and condom-compatible lubricant choices for key populations</a:t>
            </a:r>
            <a:r>
              <a:rPr lang="en-ZA" sz="2000"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ZA" b="1" dirty="0">
              <a:solidFill>
                <a:schemeClr val="accent1"/>
              </a:solidFill>
            </a:endParaRPr>
          </a:p>
          <a:p>
            <a:endParaRPr lang="en-ZA" sz="2000" b="0" dirty="0"/>
          </a:p>
          <a:p>
            <a:endParaRPr lang="en-US" dirty="0"/>
          </a:p>
        </p:txBody>
      </p:sp>
      <p:sp>
        <p:nvSpPr>
          <p:cNvPr id="3" name="Title 2">
            <a:extLst>
              <a:ext uri="{FF2B5EF4-FFF2-40B4-BE49-F238E27FC236}">
                <a16:creationId xmlns:a16="http://schemas.microsoft.com/office/drawing/2014/main" id="{562213E1-D9EB-4A37-87AD-0630A681A457}"/>
              </a:ext>
            </a:extLst>
          </p:cNvPr>
          <p:cNvSpPr>
            <a:spLocks noGrp="1"/>
          </p:cNvSpPr>
          <p:nvPr>
            <p:ph type="title"/>
          </p:nvPr>
        </p:nvSpPr>
        <p:spPr>
          <a:xfrm>
            <a:off x="442913" y="1665294"/>
            <a:ext cx="5437187" cy="1428641"/>
          </a:xfrm>
        </p:spPr>
        <p:txBody>
          <a:bodyPr anchor="b">
            <a:normAutofit/>
          </a:bodyPr>
          <a:lstStyle/>
          <a:p>
            <a:r>
              <a:rPr lang="en-ZA" sz="2400" dirty="0"/>
              <a:t>SA has strategies to accelerate the prevention of HIV/STIs - Condoms</a:t>
            </a:r>
          </a:p>
        </p:txBody>
      </p:sp>
      <p:graphicFrame>
        <p:nvGraphicFramePr>
          <p:cNvPr id="17" name="Content Placeholder 1">
            <a:extLst>
              <a:ext uri="{FF2B5EF4-FFF2-40B4-BE49-F238E27FC236}">
                <a16:creationId xmlns:a16="http://schemas.microsoft.com/office/drawing/2014/main" id="{9EC8B447-F997-7B1E-67FF-0BA3CDF067AD}"/>
              </a:ext>
            </a:extLst>
          </p:cNvPr>
          <p:cNvGraphicFramePr>
            <a:graphicFrameLocks noGrp="1"/>
          </p:cNvGraphicFramePr>
          <p:nvPr>
            <p:ph sz="quarter" idx="14"/>
            <p:extLst>
              <p:ext uri="{D42A27DB-BD31-4B8C-83A1-F6EECF244321}">
                <p14:modId xmlns:p14="http://schemas.microsoft.com/office/powerpoint/2010/main" val="3051880816"/>
              </p:ext>
            </p:extLst>
          </p:nvPr>
        </p:nvGraphicFramePr>
        <p:xfrm>
          <a:off x="6311903" y="441325"/>
          <a:ext cx="543718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987683"/>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E06B7-DDBB-4F17-98CB-021724843583}">
  <ds:schemaRefs>
    <ds:schemaRef ds:uri="8f9d799d-7b27-4542-a589-fc3f0c3bda8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50929fa-9806-4449-af20-7947085fa170"/>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324</TotalTime>
  <Words>3293</Words>
  <Application>Microsoft Office PowerPoint</Application>
  <PresentationFormat>Widescreen</PresentationFormat>
  <Paragraphs>180</Paragraphs>
  <Slides>17</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Hind</vt:lpstr>
      <vt:lpstr>Verdana</vt:lpstr>
      <vt:lpstr>Calibri Light</vt:lpstr>
      <vt:lpstr>Speak Pro</vt:lpstr>
      <vt:lpstr>Calibri</vt:lpstr>
      <vt:lpstr>Courier New</vt:lpstr>
      <vt:lpstr>Avenir Next LT Pro Light</vt:lpstr>
      <vt:lpstr>Arial</vt:lpstr>
      <vt:lpstr>AIDS2022</vt:lpstr>
      <vt:lpstr>2_Office Theme</vt:lpstr>
      <vt:lpstr>Country Ownership and Sustainable Programming  - South Africa (SA)</vt:lpstr>
      <vt:lpstr>Sources of the presentation</vt:lpstr>
      <vt:lpstr>The prevalence of HIV remains high in SA requiring country ownership and sustainable programming </vt:lpstr>
      <vt:lpstr>The number of new cases remains high in SA requiring country ownership and sustainable programming</vt:lpstr>
      <vt:lpstr>SA is a signatory to a series of Global Political Declarations and Strategies</vt:lpstr>
      <vt:lpstr>SA has HIV and AIDS policies and plans addressing the needs of key populations, although some of the implementation mechanisms are still being developed</vt:lpstr>
      <vt:lpstr>SA has strategies to reduce new HIV infections among Adolescent Girls and Young Women and women of reproductive age </vt:lpstr>
      <vt:lpstr>SA has strategies for closing gaps in the  HIV treatment cascade</vt:lpstr>
      <vt:lpstr>SA has strategies to accelerate the prevention of HIV/STIs - Condoms</vt:lpstr>
      <vt:lpstr>SA has strategies to improve uptake of PREP although there are gaps</vt:lpstr>
      <vt:lpstr>SA has strategies, partnerships and commitments for prevention of gender inequality and gender-based violence</vt:lpstr>
      <vt:lpstr>SA has strategies to reduce stigma and discrimination as well as facilitate access to justice for PLHIV and key populations</vt:lpstr>
      <vt:lpstr> SA has  strategies to improve Voluntary Medical Male Circumcision uptake although there are gaps</vt:lpstr>
      <vt:lpstr>SA has an information management and monitoring system to ensure evidence-based decision-making and programming</vt:lpstr>
      <vt:lpstr>Conclusion</vt:lpstr>
      <vt:lpstr>Acknowledgments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Phaswana-Mafuya, Metse</dc:creator>
  <cp:lastModifiedBy>Phaswana-Mafuya, Metse</cp:lastModifiedBy>
  <cp:revision>19</cp:revision>
  <dcterms:created xsi:type="dcterms:W3CDTF">2022-06-18T02:29:16Z</dcterms:created>
  <dcterms:modified xsi:type="dcterms:W3CDTF">2022-07-22T19:10:30Z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