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7"/>
  </p:notesMasterIdLst>
  <p:sldIdLst>
    <p:sldId id="256" r:id="rId5"/>
    <p:sldId id="257" r:id="rId6"/>
    <p:sldId id="260" r:id="rId7"/>
    <p:sldId id="272" r:id="rId8"/>
    <p:sldId id="265" r:id="rId9"/>
    <p:sldId id="273" r:id="rId10"/>
    <p:sldId id="259" r:id="rId11"/>
    <p:sldId id="278" r:id="rId12"/>
    <p:sldId id="274" r:id="rId13"/>
    <p:sldId id="275" r:id="rId14"/>
    <p:sldId id="276" r:id="rId15"/>
    <p:sldId id="27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boldItalic r:id="rId24"/>
    </p:embeddedFont>
    <p:embeddedFont>
      <p:font typeface="Lato Black" panose="020F0502020204030203" pitchFamily="34" charset="0"/>
      <p:bold r:id="rId25"/>
      <p:boldItalic r:id="rId26"/>
    </p:embeddedFont>
    <p:embeddedFont>
      <p:font typeface="Verdana" panose="020B060403050404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3" autoAdjust="0"/>
    <p:restoredTop sz="96327"/>
  </p:normalViewPr>
  <p:slideViewPr>
    <p:cSldViewPr snapToGrid="0" snapToObjects="1">
      <p:cViewPr>
        <p:scale>
          <a:sx n="70" d="100"/>
          <a:sy n="70" d="100"/>
        </p:scale>
        <p:origin x="1056" y="75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p:txBody>
          <a:bodyPr>
            <a:normAutofit/>
          </a:bodyPr>
          <a:lstStyle/>
          <a:p>
            <a:r>
              <a:rPr lang="en-US" dirty="0"/>
              <a:t>Inequalities in the HIV response faced by key populations</a:t>
            </a:r>
            <a:endParaRPr lang="en-GB"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p:txBody>
          <a:bodyPr>
            <a:normAutofit/>
          </a:bodyPr>
          <a:lstStyle/>
          <a:p>
            <a:r>
              <a:rPr lang="en-GB" dirty="0">
                <a:latin typeface="+mj-lt"/>
              </a:rPr>
              <a:t>Quest to Reach Epidemic Control</a:t>
            </a: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p:txBody>
          <a:bodyPr>
            <a:normAutofit/>
          </a:bodyPr>
          <a:lstStyle/>
          <a:p>
            <a:r>
              <a:rPr lang="en-GB" b="1" dirty="0"/>
              <a:t>Midnight Poonkasetwattana, Executive Director, APCOM</a:t>
            </a:r>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4116390" y="441325"/>
            <a:ext cx="8075609" cy="1223964"/>
          </a:xfrm>
        </p:spPr>
        <p:txBody>
          <a:bodyPr>
            <a:normAutofit/>
          </a:bodyPr>
          <a:lstStyle/>
          <a:p>
            <a:r>
              <a:rPr lang="en-GB" sz="3800" noProof="0" dirty="0"/>
              <a:t>Inequality: </a:t>
            </a:r>
            <a:r>
              <a:rPr lang="en-GB" sz="3800" dirty="0"/>
              <a:t>Investments towards KP-led organizations</a:t>
            </a:r>
            <a:endParaRPr lang="en-GB" sz="3800" noProof="0" dirty="0"/>
          </a:p>
        </p:txBody>
      </p:sp>
      <p:sp>
        <p:nvSpPr>
          <p:cNvPr id="9" name="Content Placeholder 2">
            <a:extLst>
              <a:ext uri="{FF2B5EF4-FFF2-40B4-BE49-F238E27FC236}">
                <a16:creationId xmlns:a16="http://schemas.microsoft.com/office/drawing/2014/main" id="{6295AF99-7902-EE47-4294-F248F669F73E}"/>
              </a:ext>
            </a:extLst>
          </p:cNvPr>
          <p:cNvSpPr txBox="1">
            <a:spLocks/>
          </p:cNvSpPr>
          <p:nvPr/>
        </p:nvSpPr>
        <p:spPr>
          <a:xfrm>
            <a:off x="6270171" y="1621705"/>
            <a:ext cx="5735140" cy="5075977"/>
          </a:xfrm>
          <a:prstGeom prst="rect">
            <a:avLst/>
          </a:prstGeom>
          <a:solidFill>
            <a:schemeClr val="bg1"/>
          </a:solidFill>
        </p:spPr>
        <p:txBody>
          <a:bodyPr>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4400">
              <a:spcBef>
                <a:spcPts val="0"/>
              </a:spcBef>
              <a:buSzPct val="100000"/>
            </a:pPr>
            <a:r>
              <a:rPr lang="en-US" b="1" dirty="0">
                <a:solidFill>
                  <a:schemeClr val="accent1"/>
                </a:solidFill>
                <a:latin typeface="Calibri" panose="020F0502020204030204" pitchFamily="34" charset="0"/>
                <a:cs typeface="Calibri" panose="020F0502020204030204" pitchFamily="34" charset="0"/>
              </a:rPr>
              <a:t>PEPFAR</a:t>
            </a:r>
          </a:p>
          <a:p>
            <a:pPr>
              <a:spcBef>
                <a:spcPts val="0"/>
              </a:spcBef>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Country Operational Plans / Regional Operational Plans 2022 (COP/ROP22) operate through progressive language and highlight the inclusion of programs and activities that are community-focused, community-led and services that are community-delivered. </a:t>
            </a:r>
          </a:p>
          <a:p>
            <a:pPr>
              <a:spcBef>
                <a:spcPts val="0"/>
              </a:spcBef>
            </a:pPr>
            <a:endParaRPr lang="en-US" sz="1600" dirty="0">
              <a:latin typeface="Calibri" panose="020F0502020204030204" pitchFamily="34" charset="0"/>
              <a:cs typeface="Times New Roman" panose="02020603050405020304" pitchFamily="18" charset="0"/>
            </a:endParaRPr>
          </a:p>
          <a:p>
            <a:pPr>
              <a:spcBef>
                <a:spcPts val="0"/>
              </a:spcBef>
            </a:pPr>
            <a:r>
              <a:rPr lang="en-US" sz="1600" dirty="0">
                <a:latin typeface="Calibri" panose="020F0502020204030204" pitchFamily="34" charset="0"/>
                <a:cs typeface="Times New Roman" panose="02020603050405020304" pitchFamily="18" charset="0"/>
              </a:rPr>
              <a:t>In order for key population and their networks to effectively participate in the development of their respective countries’ Country Operational Plan, more detailed knowledge on investments is required. </a:t>
            </a:r>
          </a:p>
          <a:p>
            <a:pPr>
              <a:spcBef>
                <a:spcPts val="0"/>
              </a:spcBef>
            </a:pPr>
            <a:endParaRPr lang="en-US" sz="1600" dirty="0">
              <a:latin typeface="Calibri" panose="020F0502020204030204" pitchFamily="34" charset="0"/>
              <a:cs typeface="Times New Roman" panose="02020603050405020304" pitchFamily="18" charset="0"/>
            </a:endParaRPr>
          </a:p>
          <a:p>
            <a:pPr>
              <a:spcBef>
                <a:spcPts val="0"/>
              </a:spcBef>
            </a:pPr>
            <a:r>
              <a:rPr lang="en-US" sz="1600" dirty="0">
                <a:latin typeface="Calibri" panose="020F0502020204030204" pitchFamily="34" charset="0"/>
                <a:cs typeface="Times New Roman" panose="02020603050405020304" pitchFamily="18" charset="0"/>
              </a:rPr>
              <a:t>The data  needed are the amount of funding from a country’s COP/ROP21 budget which was allocated to key population programs. </a:t>
            </a:r>
          </a:p>
          <a:p>
            <a:pPr>
              <a:spcBef>
                <a:spcPts val="0"/>
              </a:spcBef>
            </a:pPr>
            <a:endParaRPr lang="en-PH" sz="1600" dirty="0">
              <a:latin typeface="Calibri" panose="020F0502020204030204" pitchFamily="34" charset="0"/>
              <a:cs typeface="Times New Roman" panose="02020603050405020304" pitchFamily="18" charset="0"/>
            </a:endParaRPr>
          </a:p>
          <a:p>
            <a:pPr>
              <a:spcBef>
                <a:spcPts val="0"/>
              </a:spcBef>
            </a:pPr>
            <a:r>
              <a:rPr lang="en-PH" sz="1600" dirty="0">
                <a:latin typeface="Calibri" panose="020F0502020204030204" pitchFamily="34" charset="0"/>
                <a:cs typeface="Times New Roman" panose="02020603050405020304" pitchFamily="18" charset="0"/>
              </a:rPr>
              <a:t>In scanning the budget, we were guided by the PEPFAR COP/ROP22 budget structure. This knowledge tool will help key population understand and navigate the amount of funding that is allocated to the KP services at the country level. </a:t>
            </a:r>
            <a:endParaRPr lang="en-US" sz="1600" dirty="0">
              <a:latin typeface="Calibri" panose="020F0502020204030204" pitchFamily="34" charset="0"/>
              <a:cs typeface="Times New Roman" panose="02020603050405020304" pitchFamily="18" charset="0"/>
            </a:endParaRPr>
          </a:p>
          <a:p>
            <a:pPr>
              <a:spcBef>
                <a:spcPts val="0"/>
              </a:spcBef>
            </a:pPr>
            <a:endParaRPr lang="en-US" sz="1600" dirty="0">
              <a:latin typeface="Lato" panose="020F0502020204030203" pitchFamily="34" charset="0"/>
            </a:endParaRPr>
          </a:p>
        </p:txBody>
      </p:sp>
      <p:pic>
        <p:nvPicPr>
          <p:cNvPr id="10" name="Picture 9" descr="Table&#10;&#10;Description automatically generated">
            <a:extLst>
              <a:ext uri="{FF2B5EF4-FFF2-40B4-BE49-F238E27FC236}">
                <a16:creationId xmlns:a16="http://schemas.microsoft.com/office/drawing/2014/main" id="{1EBC5455-F4D5-AB29-8AB6-BE233BDE9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89" y="1714270"/>
            <a:ext cx="5909311" cy="4326869"/>
          </a:xfrm>
          <a:prstGeom prst="rect">
            <a:avLst/>
          </a:prstGeom>
        </p:spPr>
      </p:pic>
    </p:spTree>
    <p:extLst>
      <p:ext uri="{BB962C8B-B14F-4D97-AF65-F5344CB8AC3E}">
        <p14:creationId xmlns:p14="http://schemas.microsoft.com/office/powerpoint/2010/main" val="165216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4116390" y="441325"/>
            <a:ext cx="8075609" cy="1223964"/>
          </a:xfrm>
        </p:spPr>
        <p:txBody>
          <a:bodyPr>
            <a:normAutofit/>
          </a:bodyPr>
          <a:lstStyle/>
          <a:p>
            <a:r>
              <a:rPr lang="en-GB" sz="3800" noProof="0" dirty="0"/>
              <a:t>Inequality: </a:t>
            </a:r>
            <a:r>
              <a:rPr lang="en-GB" sz="3800" dirty="0"/>
              <a:t>Investments towards KP-led organizations</a:t>
            </a:r>
            <a:endParaRPr lang="en-GB" sz="3800" noProof="0" dirty="0"/>
          </a:p>
        </p:txBody>
      </p:sp>
      <p:sp>
        <p:nvSpPr>
          <p:cNvPr id="9" name="Content Placeholder 2">
            <a:extLst>
              <a:ext uri="{FF2B5EF4-FFF2-40B4-BE49-F238E27FC236}">
                <a16:creationId xmlns:a16="http://schemas.microsoft.com/office/drawing/2014/main" id="{6295AF99-7902-EE47-4294-F248F669F73E}"/>
              </a:ext>
            </a:extLst>
          </p:cNvPr>
          <p:cNvSpPr txBox="1">
            <a:spLocks/>
          </p:cNvSpPr>
          <p:nvPr/>
        </p:nvSpPr>
        <p:spPr>
          <a:xfrm>
            <a:off x="360860" y="1665289"/>
            <a:ext cx="5735140" cy="5008643"/>
          </a:xfrm>
          <a:prstGeom prst="rect">
            <a:avLst/>
          </a:prstGeom>
          <a:solidFill>
            <a:srgbClr val="FF890E"/>
          </a:solidFill>
        </p:spPr>
        <p:txBody>
          <a:bodyPr>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7550" lvl="6" indent="-285750">
              <a:spcBef>
                <a:spcPts val="0"/>
              </a:spcBef>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However, in contrast to PEPFAR’s progressive language and inclusive strategy in COP/ROP22, investments in Asian countries are flatlining or continuously decreasing.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257550" lvl="6" indent="-285750">
              <a:spcBef>
                <a:spcPts val="0"/>
              </a:spcBef>
            </a:pPr>
            <a:endParaRPr lang="en-US" sz="1600" dirty="0">
              <a:latin typeface="Calibri" panose="020F0502020204030204" pitchFamily="34" charset="0"/>
              <a:cs typeface="Times New Roman" panose="02020603050405020304" pitchFamily="18" charset="0"/>
            </a:endParaRPr>
          </a:p>
          <a:p>
            <a:pPr marL="3257550" lvl="6" indent="-285750">
              <a:spcBef>
                <a:spcPts val="0"/>
              </a:spcBef>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following data are estimate COP/ROP budget approved and spent of Asian countries during COP/ROP21, and their allocated budget for COP/ROP22. </a:t>
            </a:r>
          </a:p>
          <a:p>
            <a:pPr marL="3257550" lvl="6" indent="-285750">
              <a:spcBef>
                <a:spcPts val="0"/>
              </a:spcBef>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257550" lvl="6" indent="-285750">
              <a:spcBef>
                <a:spcPts val="0"/>
              </a:spcBef>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data also presents the amount of funding from a country’s COP/ROP21 budget which was allocated to key population programs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1600" dirty="0">
              <a:latin typeface="Lato" panose="020F0502020204030203" pitchFamily="34" charset="0"/>
              <a:ea typeface="Times New Roman" panose="02020603050405020304" pitchFamily="18" charset="0"/>
              <a:cs typeface="Times New Roman" panose="02020603050405020304" pitchFamily="18" charset="0"/>
            </a:endParaRPr>
          </a:p>
          <a:p>
            <a:pPr>
              <a:spcBef>
                <a:spcPts val="0"/>
              </a:spcBef>
            </a:pPr>
            <a:endParaRPr lang="en-US" sz="1600" dirty="0">
              <a:latin typeface="Lato" panose="020F0502020204030203" pitchFamily="34" charset="0"/>
            </a:endParaRPr>
          </a:p>
        </p:txBody>
      </p:sp>
      <p:pic>
        <p:nvPicPr>
          <p:cNvPr id="4" name="Picture 3" descr="A group of people standing in a room with balloons&#10;&#10;Description automatically generated with low confidence">
            <a:extLst>
              <a:ext uri="{FF2B5EF4-FFF2-40B4-BE49-F238E27FC236}">
                <a16:creationId xmlns:a16="http://schemas.microsoft.com/office/drawing/2014/main" id="{3351B3F9-844B-6CE1-B6E7-E4EB29CD6415}"/>
              </a:ext>
            </a:extLst>
          </p:cNvPr>
          <p:cNvPicPr>
            <a:picLocks noChangeAspect="1"/>
          </p:cNvPicPr>
          <p:nvPr/>
        </p:nvPicPr>
        <p:blipFill>
          <a:blip r:embed="rId2"/>
          <a:stretch>
            <a:fillRect/>
          </a:stretch>
        </p:blipFill>
        <p:spPr>
          <a:xfrm>
            <a:off x="900406" y="2265217"/>
            <a:ext cx="2328024" cy="3283527"/>
          </a:xfrm>
          <a:prstGeom prst="rect">
            <a:avLst/>
          </a:prstGeom>
        </p:spPr>
      </p:pic>
      <p:pic>
        <p:nvPicPr>
          <p:cNvPr id="6" name="Picture 5" descr="Table&#10;&#10;Description automatically generated">
            <a:extLst>
              <a:ext uri="{FF2B5EF4-FFF2-40B4-BE49-F238E27FC236}">
                <a16:creationId xmlns:a16="http://schemas.microsoft.com/office/drawing/2014/main" id="{B2987176-97EC-0D53-E092-F9956F865A7D}"/>
              </a:ext>
            </a:extLst>
          </p:cNvPr>
          <p:cNvPicPr>
            <a:picLocks noChangeAspect="1"/>
          </p:cNvPicPr>
          <p:nvPr/>
        </p:nvPicPr>
        <p:blipFill>
          <a:blip r:embed="rId3"/>
          <a:stretch>
            <a:fillRect/>
          </a:stretch>
        </p:blipFill>
        <p:spPr>
          <a:xfrm>
            <a:off x="6238444" y="1665289"/>
            <a:ext cx="5291752" cy="5105321"/>
          </a:xfrm>
          <a:prstGeom prst="rect">
            <a:avLst/>
          </a:prstGeom>
        </p:spPr>
      </p:pic>
      <p:sp>
        <p:nvSpPr>
          <p:cNvPr id="7" name="Rectangle 6">
            <a:extLst>
              <a:ext uri="{FF2B5EF4-FFF2-40B4-BE49-F238E27FC236}">
                <a16:creationId xmlns:a16="http://schemas.microsoft.com/office/drawing/2014/main" id="{350B522F-E8FB-FD10-4FF5-DD5F30616F83}"/>
              </a:ext>
            </a:extLst>
          </p:cNvPr>
          <p:cNvSpPr/>
          <p:nvPr/>
        </p:nvSpPr>
        <p:spPr>
          <a:xfrm>
            <a:off x="6412675" y="6092042"/>
            <a:ext cx="2291938" cy="166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20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3A0D38C-953F-5B41-9DC2-EC0F32DFF77A}"/>
              </a:ext>
            </a:extLst>
          </p:cNvPr>
          <p:cNvSpPr>
            <a:spLocks noGrp="1"/>
          </p:cNvSpPr>
          <p:nvPr>
            <p:ph type="pic" sz="quarter" idx="15"/>
          </p:nvPr>
        </p:nvSpPr>
        <p:spPr/>
      </p:sp>
      <p:pic>
        <p:nvPicPr>
          <p:cNvPr id="6" name="Picture 2" descr="https://www.apcom.org/wp-content/uploads/2020/04/Test-BKK-Staffs-164-copy-1024x523.jpg">
            <a:extLst>
              <a:ext uri="{FF2B5EF4-FFF2-40B4-BE49-F238E27FC236}">
                <a16:creationId xmlns:a16="http://schemas.microsoft.com/office/drawing/2014/main" id="{723E079B-2570-0983-BD07-62F313C77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51" y="636849"/>
            <a:ext cx="10892152" cy="5563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EF568E0-4941-A05B-D59F-5B80AD8BC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907" y="5376999"/>
            <a:ext cx="1554186" cy="955561"/>
          </a:xfrm>
          <a:prstGeom prst="rect">
            <a:avLst/>
          </a:prstGeom>
        </p:spPr>
      </p:pic>
      <p:sp>
        <p:nvSpPr>
          <p:cNvPr id="8" name="Title 9">
            <a:extLst>
              <a:ext uri="{FF2B5EF4-FFF2-40B4-BE49-F238E27FC236}">
                <a16:creationId xmlns:a16="http://schemas.microsoft.com/office/drawing/2014/main" id="{8935FE80-DA27-BFCF-D501-6FC37F540C15}"/>
              </a:ext>
            </a:extLst>
          </p:cNvPr>
          <p:cNvSpPr txBox="1">
            <a:spLocks/>
          </p:cNvSpPr>
          <p:nvPr/>
        </p:nvSpPr>
        <p:spPr>
          <a:xfrm>
            <a:off x="914400" y="4819368"/>
            <a:ext cx="10363200" cy="951078"/>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pPr algn="ctr"/>
            <a:r>
              <a:rPr lang="en-US" sz="5400" dirty="0">
                <a:ln w="10160">
                  <a:noFill/>
                  <a:prstDash val="solid"/>
                </a:ln>
                <a:solidFill>
                  <a:schemeClr val="tx2"/>
                </a:solidFill>
                <a:effectLst>
                  <a:innerShdw blurRad="114300">
                    <a:schemeClr val="accent1"/>
                  </a:innerShdw>
                </a:effectLst>
                <a:latin typeface="Lato Black" charset="0"/>
                <a:ea typeface="Lato Black" charset="0"/>
                <a:cs typeface="Lato Black" charset="0"/>
              </a:rPr>
              <a:t>THANK YOU!</a:t>
            </a:r>
          </a:p>
        </p:txBody>
      </p:sp>
    </p:spTree>
    <p:extLst>
      <p:ext uri="{BB962C8B-B14F-4D97-AF65-F5344CB8AC3E}">
        <p14:creationId xmlns:p14="http://schemas.microsoft.com/office/powerpoint/2010/main" val="94693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6269640" y="652176"/>
            <a:ext cx="2354747" cy="1223964"/>
          </a:xfrm>
        </p:spPr>
        <p:txBody>
          <a:bodyPr>
            <a:normAutofit/>
          </a:bodyPr>
          <a:lstStyle/>
          <a:p>
            <a:r>
              <a:rPr lang="en-GB" noProof="0" dirty="0"/>
              <a:t>About</a:t>
            </a:r>
          </a:p>
        </p:txBody>
      </p:sp>
      <p:sp>
        <p:nvSpPr>
          <p:cNvPr id="7" name="Content Placeholder 13">
            <a:extLst>
              <a:ext uri="{FF2B5EF4-FFF2-40B4-BE49-F238E27FC236}">
                <a16:creationId xmlns:a16="http://schemas.microsoft.com/office/drawing/2014/main" id="{7E0C5112-99E0-1241-C6F3-C5388D7092E3}"/>
              </a:ext>
            </a:extLst>
          </p:cNvPr>
          <p:cNvSpPr txBox="1">
            <a:spLocks/>
          </p:cNvSpPr>
          <p:nvPr/>
        </p:nvSpPr>
        <p:spPr>
          <a:xfrm>
            <a:off x="691740" y="1876140"/>
            <a:ext cx="10864165" cy="5230716"/>
          </a:xfrm>
          <a:prstGeom prst="rect">
            <a:avLst/>
          </a:prstGeom>
        </p:spPr>
        <p:txBody>
          <a:bodyPr>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latin typeface="Calibri" panose="020F0502020204030204" pitchFamily="34" charset="0"/>
                <a:ea typeface="Lato" panose="020F0502020204030203" pitchFamily="34" charset="0"/>
                <a:cs typeface="Calibri" panose="020F0502020204030204" pitchFamily="34" charset="0"/>
              </a:rPr>
              <a:t>APCOM wants a world where SOGIESC people can fully participate </a:t>
            </a:r>
            <a:br>
              <a:rPr lang="en-US" sz="1800" dirty="0">
                <a:latin typeface="Calibri" panose="020F0502020204030204" pitchFamily="34" charset="0"/>
                <a:ea typeface="Lato" panose="020F0502020204030203" pitchFamily="34" charset="0"/>
                <a:cs typeface="Calibri" panose="020F0502020204030204" pitchFamily="34" charset="0"/>
              </a:rPr>
            </a:br>
            <a:r>
              <a:rPr lang="en-US" sz="1800" dirty="0">
                <a:latin typeface="Calibri" panose="020F0502020204030204" pitchFamily="34" charset="0"/>
                <a:ea typeface="Lato" panose="020F0502020204030203" pitchFamily="34" charset="0"/>
                <a:cs typeface="Calibri" panose="020F0502020204030204" pitchFamily="34" charset="0"/>
              </a:rPr>
              <a:t>in and achieve sustainable development in all aspects of their health, rights and wellbeing.</a:t>
            </a:r>
          </a:p>
          <a:p>
            <a:pPr algn="ctr"/>
            <a:r>
              <a:rPr lang="en-US" sz="1800" dirty="0">
                <a:latin typeface="Calibri" panose="020F0502020204030204" pitchFamily="34" charset="0"/>
                <a:ea typeface="Lato" panose="020F0502020204030203" pitchFamily="34" charset="0"/>
                <a:cs typeface="Calibri" panose="020F0502020204030204" pitchFamily="34" charset="0"/>
              </a:rPr>
              <a:t>-----</a:t>
            </a:r>
          </a:p>
          <a:p>
            <a:pPr algn="ctr"/>
            <a:r>
              <a:rPr lang="en-US" sz="1800" dirty="0">
                <a:latin typeface="Calibri" panose="020F0502020204030204" pitchFamily="34" charset="0"/>
                <a:ea typeface="Lato" panose="020F0502020204030203" pitchFamily="34" charset="0"/>
                <a:cs typeface="Calibri" panose="020F0502020204030204" pitchFamily="34" charset="0"/>
              </a:rPr>
              <a:t>APCOM is in the process of  developing a new strategy which will build upon our strategic framework:</a:t>
            </a:r>
          </a:p>
          <a:p>
            <a:pPr algn="ctr"/>
            <a:endParaRPr lang="en-US" sz="1800" dirty="0">
              <a:latin typeface="Calibri" panose="020F0502020204030204" pitchFamily="34" charset="0"/>
              <a:ea typeface="Lato" panose="020F0502020204030203" pitchFamily="34" charset="0"/>
              <a:cs typeface="Calibri" panose="020F0502020204030204" pitchFamily="34" charset="0"/>
            </a:endParaRPr>
          </a:p>
          <a:p>
            <a:pPr algn="ctr"/>
            <a:endParaRPr lang="en-US" sz="1800" dirty="0">
              <a:latin typeface="Calibri" panose="020F0502020204030204" pitchFamily="34" charset="0"/>
              <a:ea typeface="Lato" panose="020F0502020204030203" pitchFamily="34" charset="0"/>
              <a:cs typeface="Calibri" panose="020F0502020204030204" pitchFamily="34" charset="0"/>
            </a:endParaRPr>
          </a:p>
          <a:p>
            <a:pPr algn="ctr"/>
            <a:r>
              <a:rPr lang="en-US" sz="1800" dirty="0">
                <a:latin typeface="Calibri" panose="020F0502020204030204" pitchFamily="34" charset="0"/>
                <a:ea typeface="Lato" panose="020F0502020204030203" pitchFamily="34" charset="0"/>
                <a:cs typeface="Calibri" panose="020F0502020204030204" pitchFamily="34" charset="0"/>
              </a:rPr>
              <a:t>-----</a:t>
            </a:r>
          </a:p>
          <a:p>
            <a:pPr algn="ctr"/>
            <a:r>
              <a:rPr lang="en-US" sz="1800" dirty="0">
                <a:latin typeface="Calibri" panose="020F0502020204030204" pitchFamily="34" charset="0"/>
                <a:ea typeface="Lato" panose="020F0502020204030203" pitchFamily="34" charset="0"/>
                <a:cs typeface="Calibri" panose="020F0502020204030204" pitchFamily="34" charset="0"/>
              </a:rPr>
              <a:t>Our work centers on:</a:t>
            </a:r>
          </a:p>
        </p:txBody>
      </p:sp>
      <p:pic>
        <p:nvPicPr>
          <p:cNvPr id="8" name="Picture 7">
            <a:extLst>
              <a:ext uri="{FF2B5EF4-FFF2-40B4-BE49-F238E27FC236}">
                <a16:creationId xmlns:a16="http://schemas.microsoft.com/office/drawing/2014/main" id="{8682D538-0CCB-786B-EBF3-FAB2067F5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129" y="-472528"/>
            <a:ext cx="4452318" cy="2737426"/>
          </a:xfrm>
          <a:prstGeom prst="rect">
            <a:avLst/>
          </a:prstGeom>
        </p:spPr>
      </p:pic>
      <p:sp>
        <p:nvSpPr>
          <p:cNvPr id="9" name="TextBox 8">
            <a:extLst>
              <a:ext uri="{FF2B5EF4-FFF2-40B4-BE49-F238E27FC236}">
                <a16:creationId xmlns:a16="http://schemas.microsoft.com/office/drawing/2014/main" id="{1DB6C507-1905-102B-35B6-1CEB98A70CCD}"/>
              </a:ext>
            </a:extLst>
          </p:cNvPr>
          <p:cNvSpPr txBox="1"/>
          <p:nvPr/>
        </p:nvSpPr>
        <p:spPr>
          <a:xfrm>
            <a:off x="286951" y="3495553"/>
            <a:ext cx="2716059" cy="892552"/>
          </a:xfrm>
          <a:prstGeom prst="rect">
            <a:avLst/>
          </a:prstGeom>
          <a:ln w="19050" cap="rnd">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70C0"/>
                </a:solidFill>
                <a:latin typeface="Lato" panose="020F0502020204030203" pitchFamily="34" charset="0"/>
                <a:ea typeface="Lato" panose="020F0502020204030203" pitchFamily="34" charset="0"/>
                <a:cs typeface="Lato" panose="020F0502020204030203" pitchFamily="34" charset="0"/>
              </a:rPr>
              <a:t>HIV is not over:</a:t>
            </a:r>
          </a:p>
          <a:p>
            <a:pPr algn="ctr"/>
            <a:r>
              <a:rPr lang="en-US" sz="1400" dirty="0">
                <a:latin typeface="Lato" panose="020F0502020204030203" pitchFamily="34" charset="0"/>
                <a:ea typeface="Lato" panose="020F0502020204030203" pitchFamily="34" charset="0"/>
                <a:cs typeface="Lato" panose="020F0502020204030203" pitchFamily="34" charset="0"/>
              </a:rPr>
              <a:t>Strengthening the HIV response</a:t>
            </a:r>
            <a:endParaRPr lang="en-US" dirty="0"/>
          </a:p>
          <a:p>
            <a:pPr algn="ctr"/>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AD52077B-413B-98A9-E1A6-3300FCD17001}"/>
              </a:ext>
            </a:extLst>
          </p:cNvPr>
          <p:cNvSpPr txBox="1"/>
          <p:nvPr/>
        </p:nvSpPr>
        <p:spPr>
          <a:xfrm>
            <a:off x="3112025" y="3495553"/>
            <a:ext cx="2865678" cy="892552"/>
          </a:xfrm>
          <a:prstGeom prst="rect">
            <a:avLst/>
          </a:prstGeom>
          <a:ln w="19050" cap="rnd">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70C0"/>
                </a:solidFill>
                <a:latin typeface="Lato" panose="020F0502020204030203" pitchFamily="34" charset="0"/>
                <a:ea typeface="Lato" panose="020F0502020204030203" pitchFamily="34" charset="0"/>
                <a:cs typeface="Lato" panose="020F0502020204030203" pitchFamily="34" charset="0"/>
              </a:rPr>
              <a:t>Our Rights: </a:t>
            </a:r>
          </a:p>
          <a:p>
            <a:pPr algn="ctr"/>
            <a:r>
              <a:rPr lang="en-US" sz="1400" dirty="0">
                <a:latin typeface="Lato" panose="020F0502020204030203" pitchFamily="34" charset="0"/>
                <a:ea typeface="Lato" panose="020F0502020204030203" pitchFamily="34" charset="0"/>
                <a:cs typeface="Lato" panose="020F0502020204030203" pitchFamily="34" charset="0"/>
              </a:rPr>
              <a:t>Protecting and promoting the human rights of our communities</a:t>
            </a:r>
          </a:p>
        </p:txBody>
      </p:sp>
      <p:sp>
        <p:nvSpPr>
          <p:cNvPr id="11" name="TextBox 10">
            <a:extLst>
              <a:ext uri="{FF2B5EF4-FFF2-40B4-BE49-F238E27FC236}">
                <a16:creationId xmlns:a16="http://schemas.microsoft.com/office/drawing/2014/main" id="{D99178AE-0061-5794-F69F-C03DF73ABE44}"/>
              </a:ext>
            </a:extLst>
          </p:cNvPr>
          <p:cNvSpPr txBox="1"/>
          <p:nvPr/>
        </p:nvSpPr>
        <p:spPr>
          <a:xfrm>
            <a:off x="6086718" y="3483978"/>
            <a:ext cx="2841128" cy="892552"/>
          </a:xfrm>
          <a:prstGeom prst="rect">
            <a:avLst/>
          </a:prstGeom>
          <a:ln w="19050" cap="rnd">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70C0"/>
                </a:solidFill>
                <a:latin typeface="Lato" panose="020F0502020204030203" pitchFamily="34" charset="0"/>
                <a:ea typeface="Lato" panose="020F0502020204030203" pitchFamily="34" charset="0"/>
                <a:cs typeface="Lato" panose="020F0502020204030203" pitchFamily="34" charset="0"/>
              </a:rPr>
              <a:t>Our Strength:</a:t>
            </a:r>
          </a:p>
          <a:p>
            <a:pPr algn="ctr"/>
            <a:r>
              <a:rPr lang="en-US" sz="1400" dirty="0">
                <a:latin typeface="Lato" panose="020F0502020204030203" pitchFamily="34" charset="0"/>
                <a:ea typeface="Lato" panose="020F0502020204030203" pitchFamily="34" charset="0"/>
                <a:cs typeface="Lato" panose="020F0502020204030203" pitchFamily="34" charset="0"/>
              </a:rPr>
              <a:t>Stronger interlinked communities and broader partner networks</a:t>
            </a:r>
          </a:p>
        </p:txBody>
      </p:sp>
      <p:sp>
        <p:nvSpPr>
          <p:cNvPr id="12" name="TextBox 11">
            <a:extLst>
              <a:ext uri="{FF2B5EF4-FFF2-40B4-BE49-F238E27FC236}">
                <a16:creationId xmlns:a16="http://schemas.microsoft.com/office/drawing/2014/main" id="{5925BD8E-0951-01D8-BA75-7392401C0F8B}"/>
              </a:ext>
            </a:extLst>
          </p:cNvPr>
          <p:cNvSpPr txBox="1"/>
          <p:nvPr/>
        </p:nvSpPr>
        <p:spPr>
          <a:xfrm>
            <a:off x="9036861" y="3483978"/>
            <a:ext cx="2841128" cy="892552"/>
          </a:xfrm>
          <a:prstGeom prst="rect">
            <a:avLst/>
          </a:prstGeom>
          <a:ln w="19050" cap="rnd">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70C0"/>
                </a:solidFill>
                <a:latin typeface="Lato" panose="020F0502020204030203" pitchFamily="34" charset="0"/>
                <a:ea typeface="Lato" panose="020F0502020204030203" pitchFamily="34" charset="0"/>
                <a:cs typeface="Lato" panose="020F0502020204030203" pitchFamily="34" charset="0"/>
              </a:rPr>
              <a:t>Covid-19:</a:t>
            </a:r>
          </a:p>
          <a:p>
            <a:pPr algn="ctr"/>
            <a:r>
              <a:rPr lang="en-US" sz="1400" dirty="0">
                <a:latin typeface="Lato" panose="020F0502020204030203" pitchFamily="34" charset="0"/>
                <a:ea typeface="Lato" panose="020F0502020204030203" pitchFamily="34" charset="0"/>
                <a:cs typeface="Lato" panose="020F0502020204030203" pitchFamily="34" charset="0"/>
              </a:rPr>
              <a:t>And the effect of Covid-19 on our communities and movement</a:t>
            </a:r>
          </a:p>
        </p:txBody>
      </p:sp>
      <p:sp>
        <p:nvSpPr>
          <p:cNvPr id="13" name="TextBox 12">
            <a:extLst>
              <a:ext uri="{FF2B5EF4-FFF2-40B4-BE49-F238E27FC236}">
                <a16:creationId xmlns:a16="http://schemas.microsoft.com/office/drawing/2014/main" id="{547AA0EB-FA34-058E-0E86-F6E3C21CAAFE}"/>
              </a:ext>
            </a:extLst>
          </p:cNvPr>
          <p:cNvSpPr txBox="1"/>
          <p:nvPr/>
        </p:nvSpPr>
        <p:spPr>
          <a:xfrm>
            <a:off x="286951" y="5223629"/>
            <a:ext cx="2716059"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solidFill>
                  <a:srgbClr val="C00F35"/>
                </a:solidFill>
                <a:latin typeface="Lato" panose="020F0502020204030203" pitchFamily="34" charset="0"/>
                <a:ea typeface="Lato" panose="020F0502020204030203" pitchFamily="34" charset="0"/>
                <a:cs typeface="Lato" panose="020F0502020204030203" pitchFamily="34" charset="0"/>
              </a:rPr>
              <a:t>1) </a:t>
            </a:r>
          </a:p>
          <a:p>
            <a:pPr algn="ctr"/>
            <a:r>
              <a:rPr lang="en-US" b="1" dirty="0">
                <a:solidFill>
                  <a:srgbClr val="C00F35"/>
                </a:solidFill>
                <a:latin typeface="Lato" panose="020F0502020204030203" pitchFamily="34" charset="0"/>
                <a:ea typeface="Lato" panose="020F0502020204030203" pitchFamily="34" charset="0"/>
                <a:cs typeface="Lato" panose="020F0502020204030203" pitchFamily="34" charset="0"/>
              </a:rPr>
              <a:t>Education &amp; Innovation </a:t>
            </a:r>
          </a:p>
        </p:txBody>
      </p:sp>
      <p:sp>
        <p:nvSpPr>
          <p:cNvPr id="14" name="TextBox 13">
            <a:extLst>
              <a:ext uri="{FF2B5EF4-FFF2-40B4-BE49-F238E27FC236}">
                <a16:creationId xmlns:a16="http://schemas.microsoft.com/office/drawing/2014/main" id="{D6F920AB-D7E8-1EF4-6F3F-E7DEF0ED9CC3}"/>
              </a:ext>
            </a:extLst>
          </p:cNvPr>
          <p:cNvSpPr txBox="1"/>
          <p:nvPr/>
        </p:nvSpPr>
        <p:spPr>
          <a:xfrm>
            <a:off x="3112025" y="5223629"/>
            <a:ext cx="2865678"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solidFill>
                  <a:srgbClr val="C00F35"/>
                </a:solidFill>
                <a:latin typeface="Lato" panose="020F0502020204030203" pitchFamily="34" charset="0"/>
                <a:ea typeface="Lato" panose="020F0502020204030203" pitchFamily="34" charset="0"/>
                <a:cs typeface="Lato" panose="020F0502020204030203" pitchFamily="34" charset="0"/>
              </a:rPr>
              <a:t>2)</a:t>
            </a:r>
          </a:p>
          <a:p>
            <a:pPr algn="ctr"/>
            <a:r>
              <a:rPr lang="en-US" b="1" dirty="0">
                <a:solidFill>
                  <a:srgbClr val="C00F35"/>
                </a:solidFill>
                <a:latin typeface="Lato" panose="020F0502020204030203" pitchFamily="34" charset="0"/>
                <a:ea typeface="Lato" panose="020F0502020204030203" pitchFamily="34" charset="0"/>
                <a:cs typeface="Lato" panose="020F0502020204030203" pitchFamily="34" charset="0"/>
              </a:rPr>
              <a:t>Research &amp; Advocacy</a:t>
            </a:r>
          </a:p>
        </p:txBody>
      </p:sp>
      <p:sp>
        <p:nvSpPr>
          <p:cNvPr id="15" name="TextBox 14">
            <a:extLst>
              <a:ext uri="{FF2B5EF4-FFF2-40B4-BE49-F238E27FC236}">
                <a16:creationId xmlns:a16="http://schemas.microsoft.com/office/drawing/2014/main" id="{7122AE05-05BC-39AC-6B2B-DF3469535D64}"/>
              </a:ext>
            </a:extLst>
          </p:cNvPr>
          <p:cNvSpPr txBox="1"/>
          <p:nvPr/>
        </p:nvSpPr>
        <p:spPr>
          <a:xfrm>
            <a:off x="6086717" y="5212054"/>
            <a:ext cx="5791271"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solidFill>
                  <a:srgbClr val="C00F35"/>
                </a:solidFill>
                <a:latin typeface="Lato" panose="020F0502020204030203" pitchFamily="34" charset="0"/>
                <a:ea typeface="Lato" panose="020F0502020204030203" pitchFamily="34" charset="0"/>
                <a:cs typeface="Lato" panose="020F0502020204030203" pitchFamily="34" charset="0"/>
              </a:rPr>
              <a:t>3) </a:t>
            </a:r>
          </a:p>
          <a:p>
            <a:pPr algn="ctr"/>
            <a:r>
              <a:rPr lang="en-US" b="1" dirty="0">
                <a:solidFill>
                  <a:srgbClr val="C00F35"/>
                </a:solidFill>
                <a:latin typeface="Lato" panose="020F0502020204030203" pitchFamily="34" charset="0"/>
                <a:ea typeface="Lato" panose="020F0502020204030203" pitchFamily="34" charset="0"/>
                <a:cs typeface="Lato" panose="020F0502020204030203" pitchFamily="34" charset="0"/>
              </a:rPr>
              <a:t>Community Engagement &amp; Empowerment</a:t>
            </a:r>
          </a:p>
        </p:txBody>
      </p:sp>
      <p:cxnSp>
        <p:nvCxnSpPr>
          <p:cNvPr id="17" name="Straight Connector 16">
            <a:extLst>
              <a:ext uri="{FF2B5EF4-FFF2-40B4-BE49-F238E27FC236}">
                <a16:creationId xmlns:a16="http://schemas.microsoft.com/office/drawing/2014/main" id="{00A8A7AE-7FD3-338E-C474-A74B75061AEF}"/>
              </a:ext>
            </a:extLst>
          </p:cNvPr>
          <p:cNvCxnSpPr/>
          <p:nvPr/>
        </p:nvCxnSpPr>
        <p:spPr>
          <a:xfrm flipH="1">
            <a:off x="11809239" y="6356351"/>
            <a:ext cx="6885" cy="6111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81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a:xfrm>
            <a:off x="5296398" y="2465223"/>
            <a:ext cx="6452693" cy="4103687"/>
          </a:xfrm>
        </p:spPr>
        <p:txBody>
          <a:bodyPr/>
          <a:lstStyle/>
          <a:p>
            <a:pPr marL="285750" indent="-285750" algn="just">
              <a:spcBef>
                <a:spcPts val="0"/>
              </a:spcBef>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World Health Organization (WHO), through Consolidated Guidelines on Key Populations, identified men who have sex with men, people who inject drugs, sex workers, trans and gender diverse persons, and people in prisons and other closed settings. </a:t>
            </a:r>
          </a:p>
          <a:p>
            <a:pPr marL="285750" indent="-285750" algn="just">
              <a:spcBef>
                <a:spcPts val="0"/>
              </a:spcBef>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‘key population’ are the defined groups who, due to specific higher-risk behaviors, are at increased risk of HIV or STIs. </a:t>
            </a:r>
          </a:p>
          <a:p>
            <a:pPr marL="285750" indent="-285750" algn="just">
              <a:spcBef>
                <a:spcPts val="0"/>
              </a:spcBef>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They often have legal and social issues related to their behaviors that increase their vulnerability to HIV. The engagement with and of key population is critical to a successful HIV response. </a:t>
            </a:r>
          </a:p>
          <a:p>
            <a:pPr algn="just"/>
            <a:endParaRPr lang="en-US" sz="1800" b="0" noProof="0" dirty="0">
              <a:latin typeface="Calibri" panose="020F0502020204030204" pitchFamily="34" charset="0"/>
              <a:cs typeface="Calibri" panose="020F0502020204030204" pitchFamily="34" charset="0"/>
            </a:endParaRPr>
          </a:p>
          <a:p>
            <a:pPr algn="just"/>
            <a:endParaRPr lang="en-GB" b="0" noProof="0" dirty="0">
              <a:latin typeface="+mn-lt"/>
            </a:endParaRPr>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p:txBody>
          <a:bodyPr>
            <a:normAutofit/>
          </a:bodyPr>
          <a:lstStyle/>
          <a:p>
            <a:pPr algn="r"/>
            <a:r>
              <a:rPr lang="en-GB" noProof="0" dirty="0">
                <a:latin typeface="+mj-lt"/>
              </a:rPr>
              <a:t>Who are the</a:t>
            </a:r>
            <a:br>
              <a:rPr lang="en-GB" noProof="0" dirty="0">
                <a:latin typeface="+mj-lt"/>
              </a:rPr>
            </a:br>
            <a:r>
              <a:rPr lang="en-GB" noProof="0" dirty="0">
                <a:latin typeface="+mj-lt"/>
              </a:rPr>
              <a:t>Key populations?</a:t>
            </a:r>
            <a:endParaRPr lang="en-GB" noProof="0" dirty="0"/>
          </a:p>
        </p:txBody>
      </p:sp>
      <p:pic>
        <p:nvPicPr>
          <p:cNvPr id="3" name="Picture 2" descr="A picture containing chart&#10;&#10;Description automatically generated">
            <a:extLst>
              <a:ext uri="{FF2B5EF4-FFF2-40B4-BE49-F238E27FC236}">
                <a16:creationId xmlns:a16="http://schemas.microsoft.com/office/drawing/2014/main" id="{37853DA6-E800-8E5A-90E5-A541701B688F}"/>
              </a:ext>
            </a:extLst>
          </p:cNvPr>
          <p:cNvPicPr>
            <a:picLocks noChangeAspect="1"/>
          </p:cNvPicPr>
          <p:nvPr/>
        </p:nvPicPr>
        <p:blipFill>
          <a:blip r:embed="rId2"/>
          <a:stretch>
            <a:fillRect/>
          </a:stretch>
        </p:blipFill>
        <p:spPr>
          <a:xfrm>
            <a:off x="1014868" y="1353009"/>
            <a:ext cx="3673290" cy="5215901"/>
          </a:xfrm>
          <a:prstGeom prst="rect">
            <a:avLst/>
          </a:prstGeom>
          <a:ln w="57150">
            <a:solidFill>
              <a:srgbClr val="FF890E"/>
            </a:solidFill>
          </a:ln>
        </p:spPr>
      </p:pic>
    </p:spTree>
    <p:extLst>
      <p:ext uri="{BB962C8B-B14F-4D97-AF65-F5344CB8AC3E}">
        <p14:creationId xmlns:p14="http://schemas.microsoft.com/office/powerpoint/2010/main" val="187883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p:txBody>
          <a:bodyPr/>
          <a:lstStyle/>
          <a:p>
            <a:r>
              <a:rPr lang="en-GB" noProof="0" dirty="0"/>
              <a:t>Inequality: Legal and Structural</a:t>
            </a:r>
          </a:p>
        </p:txBody>
      </p:sp>
      <p:sp>
        <p:nvSpPr>
          <p:cNvPr id="7" name="TextBox 6">
            <a:extLst>
              <a:ext uri="{FF2B5EF4-FFF2-40B4-BE49-F238E27FC236}">
                <a16:creationId xmlns:a16="http://schemas.microsoft.com/office/drawing/2014/main" id="{66E3E82B-AE15-651B-5A4A-B894DD4EC9C5}"/>
              </a:ext>
            </a:extLst>
          </p:cNvPr>
          <p:cNvSpPr txBox="1"/>
          <p:nvPr/>
        </p:nvSpPr>
        <p:spPr>
          <a:xfrm>
            <a:off x="4558707" y="2097091"/>
            <a:ext cx="6187911" cy="4031873"/>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effectLst/>
                <a:latin typeface="Lato" panose="020F0502020204030203" pitchFamily="34" charset="0"/>
              </a:rPr>
              <a:t>In 2016, APCOM produced a Snapshot of the Legal Environment </a:t>
            </a:r>
            <a:r>
              <a:rPr lang="en-US" sz="1600" dirty="0">
                <a:latin typeface="Lato" panose="020F0502020204030203" pitchFamily="34" charset="0"/>
              </a:rPr>
              <a:t>in Asia and the Pacific </a:t>
            </a:r>
          </a:p>
          <a:p>
            <a:pPr marL="285750" indent="-285750">
              <a:buFont typeface="Arial" panose="020B0604020202020204" pitchFamily="34" charset="0"/>
              <a:buChar char="•"/>
            </a:pPr>
            <a:endParaRPr lang="en-US" sz="1600" dirty="0">
              <a:latin typeface="Lato" panose="020F0502020204030203" pitchFamily="34" charset="0"/>
            </a:endParaRPr>
          </a:p>
          <a:p>
            <a:pPr marL="285750" indent="-285750">
              <a:buFont typeface="Arial" panose="020B0604020202020204" pitchFamily="34" charset="0"/>
              <a:buChar char="•"/>
            </a:pPr>
            <a:r>
              <a:rPr lang="en-US" sz="1600" b="0" i="0" dirty="0">
                <a:effectLst/>
                <a:latin typeface="Lato" panose="020F0502020204030203" pitchFamily="34" charset="0"/>
              </a:rPr>
              <a:t>The Snapshot provides an overview of the legal environments in the Asia-Pacific region to inform the issues, challenges and opportunities regarding the rights of men who have sex with men and women who have sex with women, as well as transgender and intersex persons</a:t>
            </a:r>
          </a:p>
          <a:p>
            <a:endParaRPr lang="en-US" sz="1600" b="0" i="0" dirty="0">
              <a:effectLst/>
              <a:latin typeface="Lato" panose="020F0502020204030203" pitchFamily="34" charset="0"/>
            </a:endParaRPr>
          </a:p>
          <a:p>
            <a:pPr marL="285750" indent="-285750">
              <a:buFont typeface="Arial" panose="020B0604020202020204" pitchFamily="34" charset="0"/>
              <a:buChar char="•"/>
            </a:pPr>
            <a:r>
              <a:rPr lang="en-US" sz="1600" dirty="0">
                <a:latin typeface="Lato" panose="020F0502020204030203" pitchFamily="34" charset="0"/>
              </a:rPr>
              <a:t>Male and/or female same-sex sexual activity is </a:t>
            </a:r>
            <a:r>
              <a:rPr lang="en-US" sz="1600" dirty="0" err="1">
                <a:latin typeface="Lato" panose="020F0502020204030203" pitchFamily="34" charset="0"/>
              </a:rPr>
              <a:t>criminalised</a:t>
            </a:r>
            <a:r>
              <a:rPr lang="en-US" sz="1600" dirty="0">
                <a:latin typeface="Lato" panose="020F0502020204030203" pitchFamily="34" charset="0"/>
              </a:rPr>
              <a:t> in 12 States, or part of States, in Asia (Afghanistan, Bangladesh, Bhutan, Brunei Darussalam, India, South Sumatra and Aceh Provinces of Indonesia, Malaysia, Maldives, Myanmar, Pakistan, Singapore and Sri Lanka) and in seven States in the </a:t>
            </a:r>
            <a:r>
              <a:rPr lang="en-US" sz="1600" dirty="0" err="1">
                <a:latin typeface="Lato" panose="020F0502020204030203" pitchFamily="34" charset="0"/>
              </a:rPr>
              <a:t>Pacifc</a:t>
            </a:r>
            <a:r>
              <a:rPr lang="en-US" sz="1600" dirty="0">
                <a:latin typeface="Lato" panose="020F0502020204030203" pitchFamily="34" charset="0"/>
              </a:rPr>
              <a:t> (Cook Islands, Kiribati, Papua New Guinea, Samoa, Solomon Islands, Tonga and Tuvalu).</a:t>
            </a:r>
          </a:p>
        </p:txBody>
      </p:sp>
      <p:pic>
        <p:nvPicPr>
          <p:cNvPr id="9" name="Picture 8">
            <a:extLst>
              <a:ext uri="{FF2B5EF4-FFF2-40B4-BE49-F238E27FC236}">
                <a16:creationId xmlns:a16="http://schemas.microsoft.com/office/drawing/2014/main" id="{49F13815-4ED4-19E1-1F3C-01583A659725}"/>
              </a:ext>
            </a:extLst>
          </p:cNvPr>
          <p:cNvPicPr>
            <a:picLocks noChangeAspect="1"/>
          </p:cNvPicPr>
          <p:nvPr/>
        </p:nvPicPr>
        <p:blipFill>
          <a:blip r:embed="rId2"/>
          <a:stretch>
            <a:fillRect/>
          </a:stretch>
        </p:blipFill>
        <p:spPr>
          <a:xfrm>
            <a:off x="885824" y="2015431"/>
            <a:ext cx="3213505" cy="4566561"/>
          </a:xfrm>
          <a:prstGeom prst="rect">
            <a:avLst/>
          </a:prstGeom>
          <a:ln w="76200">
            <a:solidFill>
              <a:srgbClr val="FF890E"/>
            </a:solidFill>
          </a:ln>
        </p:spPr>
      </p:pic>
    </p:spTree>
    <p:extLst>
      <p:ext uri="{BB962C8B-B14F-4D97-AF65-F5344CB8AC3E}">
        <p14:creationId xmlns:p14="http://schemas.microsoft.com/office/powerpoint/2010/main" val="401716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3A0D38C-953F-5B41-9DC2-EC0F32DFF77A}"/>
              </a:ext>
            </a:extLst>
          </p:cNvPr>
          <p:cNvSpPr>
            <a:spLocks noGrp="1"/>
          </p:cNvSpPr>
          <p:nvPr>
            <p:ph type="pic" sz="quarter" idx="15"/>
          </p:nvPr>
        </p:nvSpPr>
        <p:spPr/>
      </p:sp>
      <p:pic>
        <p:nvPicPr>
          <p:cNvPr id="4" name="Picture 3" descr="Table&#10;&#10;Description automatically generated">
            <a:extLst>
              <a:ext uri="{FF2B5EF4-FFF2-40B4-BE49-F238E27FC236}">
                <a16:creationId xmlns:a16="http://schemas.microsoft.com/office/drawing/2014/main" id="{F7667F6D-D9EB-727F-93A2-A9ED0043F6CD}"/>
              </a:ext>
            </a:extLst>
          </p:cNvPr>
          <p:cNvPicPr>
            <a:picLocks noChangeAspect="1"/>
          </p:cNvPicPr>
          <p:nvPr/>
        </p:nvPicPr>
        <p:blipFill>
          <a:blip r:embed="rId2"/>
          <a:stretch>
            <a:fillRect/>
          </a:stretch>
        </p:blipFill>
        <p:spPr>
          <a:xfrm>
            <a:off x="6203782" y="960838"/>
            <a:ext cx="4905446" cy="4553417"/>
          </a:xfrm>
          <a:prstGeom prst="rect">
            <a:avLst/>
          </a:prstGeom>
        </p:spPr>
      </p:pic>
      <p:pic>
        <p:nvPicPr>
          <p:cNvPr id="5" name="Picture 4" descr="Table, calendar&#10;&#10;Description automatically generated">
            <a:extLst>
              <a:ext uri="{FF2B5EF4-FFF2-40B4-BE49-F238E27FC236}">
                <a16:creationId xmlns:a16="http://schemas.microsoft.com/office/drawing/2014/main" id="{D0989DFB-5C40-BF49-39A0-15D351FED59B}"/>
              </a:ext>
            </a:extLst>
          </p:cNvPr>
          <p:cNvPicPr>
            <a:picLocks noChangeAspect="1"/>
          </p:cNvPicPr>
          <p:nvPr/>
        </p:nvPicPr>
        <p:blipFill>
          <a:blip r:embed="rId3"/>
          <a:stretch>
            <a:fillRect/>
          </a:stretch>
        </p:blipFill>
        <p:spPr>
          <a:xfrm>
            <a:off x="1527244" y="612110"/>
            <a:ext cx="4460975" cy="5633780"/>
          </a:xfrm>
          <a:prstGeom prst="rect">
            <a:avLst/>
          </a:prstGeom>
        </p:spPr>
      </p:pic>
    </p:spTree>
    <p:extLst>
      <p:ext uri="{BB962C8B-B14F-4D97-AF65-F5344CB8AC3E}">
        <p14:creationId xmlns:p14="http://schemas.microsoft.com/office/powerpoint/2010/main" val="370474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3A0D38C-953F-5B41-9DC2-EC0F32DFF77A}"/>
              </a:ext>
            </a:extLst>
          </p:cNvPr>
          <p:cNvSpPr>
            <a:spLocks noGrp="1"/>
          </p:cNvSpPr>
          <p:nvPr>
            <p:ph type="pic" sz="quarter" idx="15"/>
          </p:nvPr>
        </p:nvSpPr>
        <p:spPr/>
      </p:sp>
      <p:pic>
        <p:nvPicPr>
          <p:cNvPr id="5" name="Picture 4" descr="Table&#10;&#10;Description automatically generated">
            <a:extLst>
              <a:ext uri="{FF2B5EF4-FFF2-40B4-BE49-F238E27FC236}">
                <a16:creationId xmlns:a16="http://schemas.microsoft.com/office/drawing/2014/main" id="{DC6A8B2F-7AB1-6AE2-19DE-813231BFEBFF}"/>
              </a:ext>
            </a:extLst>
          </p:cNvPr>
          <p:cNvPicPr>
            <a:picLocks noChangeAspect="1"/>
          </p:cNvPicPr>
          <p:nvPr/>
        </p:nvPicPr>
        <p:blipFill>
          <a:blip r:embed="rId2"/>
          <a:stretch>
            <a:fillRect/>
          </a:stretch>
        </p:blipFill>
        <p:spPr>
          <a:xfrm>
            <a:off x="1494359" y="695768"/>
            <a:ext cx="4432655" cy="5504212"/>
          </a:xfrm>
          <a:prstGeom prst="rect">
            <a:avLst/>
          </a:prstGeom>
        </p:spPr>
      </p:pic>
      <p:pic>
        <p:nvPicPr>
          <p:cNvPr id="6" name="Picture 5" descr="Table&#10;&#10;Description automatically generated">
            <a:extLst>
              <a:ext uri="{FF2B5EF4-FFF2-40B4-BE49-F238E27FC236}">
                <a16:creationId xmlns:a16="http://schemas.microsoft.com/office/drawing/2014/main" id="{AECF4BB8-8C1E-B234-7344-452E944B97AE}"/>
              </a:ext>
            </a:extLst>
          </p:cNvPr>
          <p:cNvPicPr>
            <a:picLocks noChangeAspect="1"/>
          </p:cNvPicPr>
          <p:nvPr/>
        </p:nvPicPr>
        <p:blipFill>
          <a:blip r:embed="rId3"/>
          <a:stretch>
            <a:fillRect/>
          </a:stretch>
        </p:blipFill>
        <p:spPr>
          <a:xfrm>
            <a:off x="6096000" y="588890"/>
            <a:ext cx="4969775" cy="1391537"/>
          </a:xfrm>
          <a:prstGeom prst="rect">
            <a:avLst/>
          </a:prstGeom>
        </p:spPr>
      </p:pic>
      <p:pic>
        <p:nvPicPr>
          <p:cNvPr id="9" name="Picture 8" descr="Table&#10;&#10;Description automatically generated">
            <a:extLst>
              <a:ext uri="{FF2B5EF4-FFF2-40B4-BE49-F238E27FC236}">
                <a16:creationId xmlns:a16="http://schemas.microsoft.com/office/drawing/2014/main" id="{3B80CDD1-3F4D-096B-8B13-1806E3C56A81}"/>
              </a:ext>
            </a:extLst>
          </p:cNvPr>
          <p:cNvPicPr>
            <a:picLocks noChangeAspect="1"/>
          </p:cNvPicPr>
          <p:nvPr/>
        </p:nvPicPr>
        <p:blipFill>
          <a:blip r:embed="rId4"/>
          <a:stretch>
            <a:fillRect/>
          </a:stretch>
        </p:blipFill>
        <p:spPr>
          <a:xfrm>
            <a:off x="6111294" y="2036686"/>
            <a:ext cx="4954481" cy="4283949"/>
          </a:xfrm>
          <a:prstGeom prst="rect">
            <a:avLst/>
          </a:prstGeom>
        </p:spPr>
      </p:pic>
    </p:spTree>
    <p:extLst>
      <p:ext uri="{BB962C8B-B14F-4D97-AF65-F5344CB8AC3E}">
        <p14:creationId xmlns:p14="http://schemas.microsoft.com/office/powerpoint/2010/main" val="65714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4"/>
          </p:nvPr>
        </p:nvSpPr>
        <p:spPr>
          <a:xfrm>
            <a:off x="4810649" y="2070894"/>
            <a:ext cx="6571584" cy="4103687"/>
          </a:xfrm>
        </p:spPr>
        <p:txBody>
          <a:bodyPr>
            <a:normAutofit/>
          </a:bodyPr>
          <a:lstStyle/>
          <a:p>
            <a:pPr>
              <a:spcBef>
                <a:spcPts val="0"/>
              </a:spcBef>
            </a:pPr>
            <a:r>
              <a:rPr lang="en-US" sz="1800" dirty="0">
                <a:latin typeface="Calibri" panose="020F0502020204030204" pitchFamily="34" charset="0"/>
                <a:cs typeface="Calibri" panose="020F0502020204030204" pitchFamily="34" charset="0"/>
              </a:rPr>
              <a:t>Key population often face (or fear they will face) discrimination and stigma at the hands of health care providers, resulting in their being hesitant to access services. </a:t>
            </a:r>
          </a:p>
          <a:p>
            <a:pPr>
              <a:spcBef>
                <a:spcPts val="0"/>
              </a:spcBef>
            </a:pPr>
            <a:endParaRPr lang="en-US" sz="1800" dirty="0">
              <a:latin typeface="Calibri" panose="020F0502020204030204" pitchFamily="34" charset="0"/>
              <a:cs typeface="Calibri" panose="020F0502020204030204" pitchFamily="34" charset="0"/>
            </a:endParaRPr>
          </a:p>
          <a:p>
            <a:pPr>
              <a:spcBef>
                <a:spcPts val="0"/>
              </a:spcBef>
            </a:pPr>
            <a:r>
              <a:rPr lang="en-US" sz="1800" dirty="0">
                <a:latin typeface="Calibri" panose="020F0502020204030204" pitchFamily="34" charset="0"/>
                <a:cs typeface="Calibri" panose="020F0502020204030204" pitchFamily="34" charset="0"/>
              </a:rPr>
              <a:t>For young key population, there is the issue of self-stigma that leads them to not access the services they need.</a:t>
            </a:r>
          </a:p>
          <a:p>
            <a:pPr>
              <a:spcBef>
                <a:spcPts val="0"/>
              </a:spcBef>
            </a:pPr>
            <a:endParaRPr lang="en-US" sz="1800" dirty="0">
              <a:latin typeface="Calibri" panose="020F0502020204030204" pitchFamily="34" charset="0"/>
              <a:cs typeface="Calibri" panose="020F0502020204030204" pitchFamily="34" charset="0"/>
            </a:endParaRPr>
          </a:p>
          <a:p>
            <a:pPr>
              <a:spcBef>
                <a:spcPts val="0"/>
              </a:spcBef>
            </a:pPr>
            <a:r>
              <a:rPr lang="en-US" sz="1800" dirty="0">
                <a:latin typeface="Calibri" panose="020F0502020204030204" pitchFamily="34" charset="0"/>
                <a:cs typeface="Calibri" panose="020F0502020204030204" pitchFamily="34" charset="0"/>
              </a:rPr>
              <a:t>Services remain to be not respond to the needs and concerns of key population. In some cases, services or public health care facilities are not friendly (or worse, hostile) towards key population. </a:t>
            </a:r>
          </a:p>
          <a:p>
            <a:pPr>
              <a:spcBef>
                <a:spcPts val="0"/>
              </a:spcBef>
            </a:pPr>
            <a:endParaRPr lang="en-US" sz="1800" noProof="0" dirty="0">
              <a:latin typeface="Calibri" panose="020F0502020204030204" pitchFamily="34" charset="0"/>
              <a:cs typeface="Calibri" panose="020F0502020204030204" pitchFamily="34" charset="0"/>
            </a:endParaRPr>
          </a:p>
          <a:p>
            <a:pPr>
              <a:spcBef>
                <a:spcPts val="0"/>
              </a:spcBef>
            </a:pPr>
            <a:r>
              <a:rPr lang="en-US" sz="1800" dirty="0">
                <a:latin typeface="Calibri" panose="020F0502020204030204" pitchFamily="34" charset="0"/>
                <a:cs typeface="Calibri" panose="020F0502020204030204" pitchFamily="34" charset="0"/>
              </a:rPr>
              <a:t>These are exacerbated by the COVID-19 pandemic where access to services become more challenging.</a:t>
            </a:r>
            <a:endParaRPr lang="en-GB" sz="1800" noProof="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p:txBody>
          <a:bodyPr/>
          <a:lstStyle/>
          <a:p>
            <a:r>
              <a:rPr lang="en-GB" noProof="0" dirty="0"/>
              <a:t>Inequality: Access to HIV Services</a:t>
            </a:r>
          </a:p>
        </p:txBody>
      </p:sp>
      <p:pic>
        <p:nvPicPr>
          <p:cNvPr id="8" name="Picture 7" descr="A group of people looking at a computer screen&#10;&#10;Description automatically generated with medium confidence">
            <a:extLst>
              <a:ext uri="{FF2B5EF4-FFF2-40B4-BE49-F238E27FC236}">
                <a16:creationId xmlns:a16="http://schemas.microsoft.com/office/drawing/2014/main" id="{C44F9403-4800-D88A-4DA4-C049099C9D9D}"/>
              </a:ext>
            </a:extLst>
          </p:cNvPr>
          <p:cNvPicPr>
            <a:picLocks noChangeAspect="1"/>
          </p:cNvPicPr>
          <p:nvPr/>
        </p:nvPicPr>
        <p:blipFill>
          <a:blip r:embed="rId2"/>
          <a:stretch>
            <a:fillRect/>
          </a:stretch>
        </p:blipFill>
        <p:spPr>
          <a:xfrm>
            <a:off x="809768" y="1881848"/>
            <a:ext cx="3241012" cy="4587192"/>
          </a:xfrm>
          <a:prstGeom prst="rect">
            <a:avLst/>
          </a:prstGeom>
          <a:ln w="76200">
            <a:solidFill>
              <a:srgbClr val="FF890E"/>
            </a:solidFill>
          </a:ln>
        </p:spPr>
      </p:pic>
      <p:sp>
        <p:nvSpPr>
          <p:cNvPr id="9" name="Content Placeholder 1">
            <a:extLst>
              <a:ext uri="{FF2B5EF4-FFF2-40B4-BE49-F238E27FC236}">
                <a16:creationId xmlns:a16="http://schemas.microsoft.com/office/drawing/2014/main" id="{BEE0041B-5BF8-4429-19F2-B07BEBBA55E5}"/>
              </a:ext>
            </a:extLst>
          </p:cNvPr>
          <p:cNvSpPr txBox="1">
            <a:spLocks/>
          </p:cNvSpPr>
          <p:nvPr/>
        </p:nvSpPr>
        <p:spPr>
          <a:xfrm>
            <a:off x="4283058" y="5915643"/>
            <a:ext cx="6571584" cy="56539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800" dirty="0">
                <a:latin typeface="Calibri" panose="020F0502020204030204" pitchFamily="34" charset="0"/>
                <a:cs typeface="Calibri" panose="020F0502020204030204" pitchFamily="34" charset="0"/>
              </a:rPr>
              <a:t>Source</a:t>
            </a:r>
          </a:p>
        </p:txBody>
      </p:sp>
    </p:spTree>
    <p:extLst>
      <p:ext uri="{BB962C8B-B14F-4D97-AF65-F5344CB8AC3E}">
        <p14:creationId xmlns:p14="http://schemas.microsoft.com/office/powerpoint/2010/main" val="296995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4"/>
          </p:nvPr>
        </p:nvSpPr>
        <p:spPr>
          <a:xfrm>
            <a:off x="4829872" y="1956155"/>
            <a:ext cx="6571584" cy="4103687"/>
          </a:xfrm>
        </p:spPr>
        <p:txBody>
          <a:bodyPr>
            <a:noAutofit/>
          </a:bodyPr>
          <a:lstStyle/>
          <a:p>
            <a:pPr>
              <a:spcBef>
                <a:spcPts val="0"/>
              </a:spcBef>
            </a:pPr>
            <a:r>
              <a:rPr lang="en-US" sz="1600" b="0" i="0" dirty="0">
                <a:solidFill>
                  <a:srgbClr val="333333"/>
                </a:solidFill>
                <a:effectLst/>
                <a:latin typeface="Calibri" panose="020F0502020204030204" pitchFamily="34" charset="0"/>
                <a:cs typeface="Calibri" panose="020F0502020204030204" pitchFamily="34" charset="0"/>
              </a:rPr>
              <a:t>During these times where operations are interrupted, it is certain that members of the community are not accessing health services. In Pakistan, there are already cases of stock-outs of ARVs and unavailability of HIV services even before the COVID-19 outbreak. </a:t>
            </a:r>
          </a:p>
          <a:p>
            <a:pPr>
              <a:spcBef>
                <a:spcPts val="0"/>
              </a:spcBef>
            </a:pPr>
            <a:endParaRPr lang="en-US" sz="1600" dirty="0">
              <a:solidFill>
                <a:srgbClr val="333333"/>
              </a:solidFill>
              <a:latin typeface="Calibri" panose="020F0502020204030204" pitchFamily="34" charset="0"/>
              <a:cs typeface="Calibri" panose="020F0502020204030204" pitchFamily="34" charset="0"/>
            </a:endParaRPr>
          </a:p>
          <a:p>
            <a:pPr>
              <a:spcBef>
                <a:spcPts val="0"/>
              </a:spcBef>
            </a:pPr>
            <a:r>
              <a:rPr lang="en-US" sz="1600" b="0" i="0" dirty="0">
                <a:solidFill>
                  <a:srgbClr val="333333"/>
                </a:solidFill>
                <a:effectLst/>
                <a:latin typeface="Calibri" panose="020F0502020204030204" pitchFamily="34" charset="0"/>
                <a:cs typeface="Calibri" panose="020F0502020204030204" pitchFamily="34" charset="0"/>
              </a:rPr>
              <a:t>The COVID-19 pandemic also affects the economic stability of the key population, LGBTQI and SOGIESC communities.</a:t>
            </a:r>
          </a:p>
          <a:p>
            <a:pPr>
              <a:spcBef>
                <a:spcPts val="0"/>
              </a:spcBef>
            </a:pPr>
            <a:endParaRPr lang="en-US" sz="1600" dirty="0">
              <a:solidFill>
                <a:srgbClr val="333333"/>
              </a:solidFill>
              <a:latin typeface="Calibri" panose="020F0502020204030204" pitchFamily="34" charset="0"/>
              <a:cs typeface="Calibri" panose="020F0502020204030204" pitchFamily="34" charset="0"/>
            </a:endParaRPr>
          </a:p>
          <a:p>
            <a:pPr>
              <a:spcBef>
                <a:spcPts val="0"/>
              </a:spcBef>
            </a:pPr>
            <a:r>
              <a:rPr lang="en-US" sz="1600" b="0" i="0" dirty="0">
                <a:solidFill>
                  <a:srgbClr val="333333"/>
                </a:solidFill>
                <a:effectLst/>
                <a:latin typeface="Calibri" panose="020F0502020204030204" pitchFamily="34" charset="0"/>
                <a:cs typeface="Calibri" panose="020F0502020204030204" pitchFamily="34" charset="0"/>
              </a:rPr>
              <a:t>the salaries of outreach workers and staff of community based </a:t>
            </a:r>
            <a:r>
              <a:rPr lang="en-US" sz="1600" b="0" i="0" dirty="0" err="1">
                <a:solidFill>
                  <a:srgbClr val="333333"/>
                </a:solidFill>
                <a:effectLst/>
                <a:latin typeface="Calibri" panose="020F0502020204030204" pitchFamily="34" charset="0"/>
                <a:cs typeface="Calibri" panose="020F0502020204030204" pitchFamily="34" charset="0"/>
              </a:rPr>
              <a:t>organisations</a:t>
            </a:r>
            <a:r>
              <a:rPr lang="en-US" sz="1600" b="0" i="0" dirty="0">
                <a:solidFill>
                  <a:srgbClr val="333333"/>
                </a:solidFill>
                <a:effectLst/>
                <a:latin typeface="Calibri" panose="020F0502020204030204" pitchFamily="34" charset="0"/>
                <a:cs typeface="Calibri" panose="020F0502020204030204" pitchFamily="34" charset="0"/>
              </a:rPr>
              <a:t> are also dependent on the operations of HIV services. In the absence of activities and during office closures, the staff are unsure about their salaries.</a:t>
            </a:r>
          </a:p>
          <a:p>
            <a:pPr>
              <a:spcBef>
                <a:spcPts val="0"/>
              </a:spcBef>
            </a:pPr>
            <a:endParaRPr lang="en-US" sz="1600" dirty="0">
              <a:solidFill>
                <a:srgbClr val="333333"/>
              </a:solidFill>
              <a:latin typeface="Calibri" panose="020F0502020204030204" pitchFamily="34" charset="0"/>
              <a:cs typeface="Calibri" panose="020F0502020204030204" pitchFamily="34" charset="0"/>
            </a:endParaRPr>
          </a:p>
          <a:p>
            <a:pPr>
              <a:spcBef>
                <a:spcPts val="0"/>
              </a:spcBef>
            </a:pPr>
            <a:endParaRPr lang="en-US" sz="1600" dirty="0">
              <a:solidFill>
                <a:srgbClr val="333333"/>
              </a:solidFill>
              <a:latin typeface="Calibri" panose="020F0502020204030204" pitchFamily="34" charset="0"/>
              <a:cs typeface="Calibri" panose="020F0502020204030204" pitchFamily="34" charset="0"/>
            </a:endParaRPr>
          </a:p>
          <a:p>
            <a:pPr>
              <a:spcBef>
                <a:spcPts val="0"/>
              </a:spcBef>
            </a:pPr>
            <a:r>
              <a:rPr lang="en-US" sz="1600" b="0" i="0" dirty="0">
                <a:solidFill>
                  <a:srgbClr val="333333"/>
                </a:solidFill>
                <a:effectLst/>
                <a:latin typeface="Calibri" panose="020F0502020204030204" pitchFamily="34" charset="0"/>
                <a:cs typeface="Calibri" panose="020F0502020204030204" pitchFamily="34" charset="0"/>
              </a:rPr>
              <a:t>Livelihood of the key population, SOGIESC people, and some staff of community-based </a:t>
            </a:r>
            <a:r>
              <a:rPr lang="en-US" sz="1600" b="0" i="0" dirty="0" err="1">
                <a:solidFill>
                  <a:srgbClr val="333333"/>
                </a:solidFill>
                <a:effectLst/>
                <a:latin typeface="Calibri" panose="020F0502020204030204" pitchFamily="34" charset="0"/>
                <a:cs typeface="Calibri" panose="020F0502020204030204" pitchFamily="34" charset="0"/>
              </a:rPr>
              <a:t>organisations</a:t>
            </a:r>
            <a:r>
              <a:rPr lang="en-US" sz="1600" b="0" i="0" dirty="0">
                <a:solidFill>
                  <a:srgbClr val="333333"/>
                </a:solidFill>
                <a:effectLst/>
                <a:latin typeface="Calibri" panose="020F0502020204030204" pitchFamily="34" charset="0"/>
                <a:cs typeface="Calibri" panose="020F0502020204030204" pitchFamily="34" charset="0"/>
              </a:rPr>
              <a:t> are placed vulnerable situations.  Their ability to feed, maintain their accommodation and pay for basic necessities have significantly affected by the lockdown, restrictions to mobility and closures of establishments.</a:t>
            </a:r>
            <a:endParaRPr lang="en-GB" sz="1600" noProof="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p:txBody>
          <a:bodyPr/>
          <a:lstStyle/>
          <a:p>
            <a:r>
              <a:rPr lang="en-GB" noProof="0" dirty="0"/>
              <a:t>Inequality: COVID-19 Pandemic</a:t>
            </a:r>
          </a:p>
        </p:txBody>
      </p:sp>
      <p:sp>
        <p:nvSpPr>
          <p:cNvPr id="6" name="Rectangle 5">
            <a:extLst>
              <a:ext uri="{FF2B5EF4-FFF2-40B4-BE49-F238E27FC236}">
                <a16:creationId xmlns:a16="http://schemas.microsoft.com/office/drawing/2014/main" id="{77A7A3E5-1EF6-EDD1-16AF-866DA2354637}"/>
              </a:ext>
            </a:extLst>
          </p:cNvPr>
          <p:cNvSpPr/>
          <p:nvPr/>
        </p:nvSpPr>
        <p:spPr>
          <a:xfrm>
            <a:off x="464024" y="1787857"/>
            <a:ext cx="4217158" cy="4628818"/>
          </a:xfrm>
          <a:prstGeom prst="rect">
            <a:avLst/>
          </a:prstGeom>
          <a:solidFill>
            <a:srgbClr val="FF890E"/>
          </a:solidFill>
          <a:ln>
            <a:solidFill>
              <a:srgbClr val="FF8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DF34B39F-FACF-C641-E0A1-0A6196407465}"/>
              </a:ext>
            </a:extLst>
          </p:cNvPr>
          <p:cNvPicPr>
            <a:picLocks noChangeAspect="1"/>
          </p:cNvPicPr>
          <p:nvPr/>
        </p:nvPicPr>
        <p:blipFill>
          <a:blip r:embed="rId2"/>
          <a:stretch>
            <a:fillRect/>
          </a:stretch>
        </p:blipFill>
        <p:spPr>
          <a:xfrm>
            <a:off x="612714" y="1956155"/>
            <a:ext cx="3934139" cy="4333164"/>
          </a:xfrm>
          <a:prstGeom prst="rect">
            <a:avLst/>
          </a:prstGeom>
        </p:spPr>
      </p:pic>
    </p:spTree>
    <p:extLst>
      <p:ext uri="{BB962C8B-B14F-4D97-AF65-F5344CB8AC3E}">
        <p14:creationId xmlns:p14="http://schemas.microsoft.com/office/powerpoint/2010/main" val="285670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p:txBody>
          <a:bodyPr>
            <a:normAutofit fontScale="90000"/>
          </a:bodyPr>
          <a:lstStyle/>
          <a:p>
            <a:r>
              <a:rPr lang="en-GB" noProof="0" dirty="0"/>
              <a:t>Inequality: Justice and human rights mechanism</a:t>
            </a:r>
          </a:p>
        </p:txBody>
      </p:sp>
      <p:sp>
        <p:nvSpPr>
          <p:cNvPr id="7" name="TextBox 6">
            <a:extLst>
              <a:ext uri="{FF2B5EF4-FFF2-40B4-BE49-F238E27FC236}">
                <a16:creationId xmlns:a16="http://schemas.microsoft.com/office/drawing/2014/main" id="{66E3E82B-AE15-651B-5A4A-B894DD4EC9C5}"/>
              </a:ext>
            </a:extLst>
          </p:cNvPr>
          <p:cNvSpPr txBox="1"/>
          <p:nvPr/>
        </p:nvSpPr>
        <p:spPr>
          <a:xfrm>
            <a:off x="5118265" y="2097091"/>
            <a:ext cx="6187911" cy="4031873"/>
          </a:xfrm>
          <a:prstGeom prst="rect">
            <a:avLst/>
          </a:prstGeom>
          <a:noFill/>
        </p:spPr>
        <p:txBody>
          <a:bodyPr wrap="square" rtlCol="0">
            <a:spAutoFit/>
          </a:bodyPr>
          <a:lstStyle/>
          <a:p>
            <a:r>
              <a:rPr lang="en-US" sz="1600" dirty="0" err="1">
                <a:effectLst/>
                <a:latin typeface="Calibri" panose="020F0502020204030204" pitchFamily="34" charset="0"/>
                <a:ea typeface="Calibri" panose="020F0502020204030204" pitchFamily="34" charset="0"/>
                <a:cs typeface="Cordia New" panose="020B0304020202020204" pitchFamily="34" charset="-34"/>
              </a:rPr>
              <a:t>Criminalisation</a:t>
            </a:r>
            <a:r>
              <a:rPr lang="en-US" sz="1600" dirty="0">
                <a:effectLst/>
                <a:latin typeface="Calibri" panose="020F0502020204030204" pitchFamily="34" charset="0"/>
                <a:ea typeface="Calibri" panose="020F0502020204030204" pitchFamily="34" charset="0"/>
                <a:cs typeface="Cordia New" panose="020B0304020202020204" pitchFamily="34" charset="-34"/>
              </a:rPr>
              <a:t> of key population and PLHIV largely contributes to </a:t>
            </a:r>
            <a:r>
              <a:rPr lang="en-US" sz="1600" dirty="0">
                <a:latin typeface="Calibri" panose="020F0502020204030204" pitchFamily="34" charset="0"/>
                <a:ea typeface="Calibri" panose="020F0502020204030204" pitchFamily="34" charset="0"/>
                <a:cs typeface="Cordia New" panose="020B0304020202020204" pitchFamily="34" charset="-34"/>
              </a:rPr>
              <a:t>ineffective access to justice system. The letters of the law automatically labels KP or PLHIV as a criminal, and leads to difficulty in accessing legal support.</a:t>
            </a:r>
          </a:p>
          <a:p>
            <a:endParaRPr lang="en-US" sz="1600" dirty="0">
              <a:latin typeface="Calibri" panose="020F0502020204030204" pitchFamily="34" charset="0"/>
              <a:ea typeface="Calibri" panose="020F0502020204030204" pitchFamily="34" charset="0"/>
              <a:cs typeface="Cordia New" panose="020B0304020202020204" pitchFamily="34" charset="-34"/>
            </a:endParaRPr>
          </a:p>
          <a:p>
            <a:r>
              <a:rPr lang="en-US" sz="1600" dirty="0">
                <a:effectLst/>
                <a:latin typeface="Calibri" panose="020F0502020204030204" pitchFamily="34" charset="0"/>
                <a:ea typeface="Calibri" panose="020F0502020204030204" pitchFamily="34" charset="0"/>
                <a:cs typeface="Cordia New" panose="020B0304020202020204" pitchFamily="34" charset="-34"/>
              </a:rPr>
              <a:t>Unaddressed stigma and discrimination within the </a:t>
            </a:r>
            <a:r>
              <a:rPr lang="en-US" sz="1600" dirty="0">
                <a:latin typeface="Calibri" panose="020F0502020204030204" pitchFamily="34" charset="0"/>
                <a:ea typeface="Calibri" panose="020F0502020204030204" pitchFamily="34" charset="0"/>
                <a:cs typeface="Cordia New" panose="020B0304020202020204" pitchFamily="34" charset="-34"/>
              </a:rPr>
              <a:t>system, aggravated by </a:t>
            </a:r>
            <a:r>
              <a:rPr lang="en-US" sz="1600" dirty="0" err="1">
                <a:latin typeface="Calibri" panose="020F0502020204030204" pitchFamily="34" charset="0"/>
                <a:ea typeface="Calibri" panose="020F0502020204030204" pitchFamily="34" charset="0"/>
                <a:cs typeface="Cordia New" panose="020B0304020202020204" pitchFamily="34" charset="-34"/>
              </a:rPr>
              <a:t>criminalisation</a:t>
            </a:r>
            <a:r>
              <a:rPr lang="en-US" sz="1600" dirty="0">
                <a:latin typeface="Calibri" panose="020F0502020204030204" pitchFamily="34" charset="0"/>
                <a:ea typeface="Calibri" panose="020F0502020204030204" pitchFamily="34" charset="0"/>
                <a:cs typeface="Cordia New" panose="020B0304020202020204" pitchFamily="34" charset="-34"/>
              </a:rPr>
              <a:t>, may result to </a:t>
            </a:r>
            <a:r>
              <a:rPr lang="en-US" sz="1600" dirty="0">
                <a:effectLst/>
                <a:latin typeface="Calibri" panose="020F0502020204030204" pitchFamily="34" charset="0"/>
                <a:ea typeface="Calibri" panose="020F0502020204030204" pitchFamily="34" charset="0"/>
                <a:cs typeface="Cordia New" panose="020B0304020202020204" pitchFamily="34" charset="-34"/>
              </a:rPr>
              <a:t>unjust detention and threat to personal security of key population or PLHIV. </a:t>
            </a:r>
          </a:p>
          <a:p>
            <a:endParaRPr lang="en-US" sz="1600" dirty="0">
              <a:latin typeface="Calibri" panose="020F0502020204030204" pitchFamily="34" charset="0"/>
              <a:ea typeface="Calibri" panose="020F0502020204030204" pitchFamily="34" charset="0"/>
              <a:cs typeface="Cordia New" panose="020B0304020202020204" pitchFamily="34" charset="-34"/>
            </a:endParaRPr>
          </a:p>
          <a:p>
            <a:r>
              <a:rPr lang="en-US" sz="1600" dirty="0">
                <a:latin typeface="Calibri" panose="020F0502020204030204" pitchFamily="34" charset="0"/>
                <a:ea typeface="Calibri" panose="020F0502020204030204" pitchFamily="34" charset="0"/>
                <a:cs typeface="Cordia New" panose="020B0304020202020204" pitchFamily="34" charset="-34"/>
              </a:rPr>
              <a:t>This d</a:t>
            </a:r>
            <a:r>
              <a:rPr lang="en-US" sz="1600" dirty="0">
                <a:effectLst/>
                <a:latin typeface="Calibri" panose="020F0502020204030204" pitchFamily="34" charset="0"/>
                <a:ea typeface="Calibri" panose="020F0502020204030204" pitchFamily="34" charset="0"/>
                <a:cs typeface="Cordia New" panose="020B0304020202020204" pitchFamily="34" charset="-34"/>
              </a:rPr>
              <a:t>eters the progresses made by International development agencies, health sector and non-government community-based </a:t>
            </a:r>
            <a:r>
              <a:rPr lang="en-US" sz="1600" dirty="0" err="1">
                <a:effectLst/>
                <a:latin typeface="Calibri" panose="020F0502020204030204" pitchFamily="34" charset="0"/>
                <a:ea typeface="Calibri" panose="020F0502020204030204" pitchFamily="34" charset="0"/>
                <a:cs typeface="Cordia New" panose="020B0304020202020204" pitchFamily="34" charset="-34"/>
              </a:rPr>
              <a:t>organisations</a:t>
            </a:r>
            <a:r>
              <a:rPr lang="en-US" sz="1600" dirty="0">
                <a:effectLst/>
                <a:latin typeface="Calibri" panose="020F0502020204030204" pitchFamily="34" charset="0"/>
                <a:ea typeface="Calibri" panose="020F0502020204030204" pitchFamily="34" charset="0"/>
                <a:cs typeface="Cordia New" panose="020B0304020202020204" pitchFamily="34" charset="-34"/>
              </a:rPr>
              <a:t> in widening HIV testing outreach to ensure that newly diagnosed PLHIVs have </a:t>
            </a:r>
            <a:r>
              <a:rPr lang="en-US" sz="1600" dirty="0" err="1">
                <a:effectLst/>
                <a:latin typeface="Calibri" panose="020F0502020204030204" pitchFamily="34" charset="0"/>
                <a:ea typeface="Calibri" panose="020F0502020204030204" pitchFamily="34" charset="0"/>
                <a:cs typeface="Cordia New" panose="020B0304020202020204" pitchFamily="34" charset="-34"/>
              </a:rPr>
              <a:t>timley</a:t>
            </a:r>
            <a:r>
              <a:rPr lang="en-US" sz="1600" dirty="0">
                <a:effectLst/>
                <a:latin typeface="Calibri" panose="020F0502020204030204" pitchFamily="34" charset="0"/>
                <a:ea typeface="Calibri" panose="020F0502020204030204" pitchFamily="34" charset="0"/>
                <a:cs typeface="Cordia New" panose="020B0304020202020204" pitchFamily="34" charset="-34"/>
              </a:rPr>
              <a:t> access to treatment. </a:t>
            </a:r>
            <a:endParaRPr lang="en-US" sz="1600" dirty="0">
              <a:latin typeface="Calibri" panose="020F0502020204030204" pitchFamily="34" charset="0"/>
              <a:ea typeface="Calibri" panose="020F0502020204030204" pitchFamily="34" charset="0"/>
              <a:cs typeface="Cordia New" panose="020B0304020202020204" pitchFamily="34" charset="-34"/>
            </a:endParaRPr>
          </a:p>
          <a:p>
            <a:endParaRPr lang="en-US" sz="1600" dirty="0">
              <a:latin typeface="Calibri" panose="020F0502020204030204" pitchFamily="34" charset="0"/>
              <a:ea typeface="Calibri" panose="020F0502020204030204" pitchFamily="34" charset="0"/>
              <a:cs typeface="Cordia New" panose="020B0304020202020204" pitchFamily="34" charset="-34"/>
            </a:endParaRPr>
          </a:p>
          <a:p>
            <a:r>
              <a:rPr lang="en-US" sz="1600" dirty="0">
                <a:effectLst/>
                <a:latin typeface="Calibri" panose="020F0502020204030204" pitchFamily="34" charset="0"/>
                <a:ea typeface="Calibri" panose="020F0502020204030204" pitchFamily="34" charset="0"/>
                <a:cs typeface="Cordia New" panose="020B0304020202020204" pitchFamily="34" charset="-34"/>
              </a:rPr>
              <a:t>To protect the rights and uphold the dignity of PLHIVs, we aim to reduce HIV-related stigma and discrimination in the justice </a:t>
            </a:r>
            <a:r>
              <a:rPr lang="en-US" sz="1600" dirty="0">
                <a:effectLst/>
                <a:latin typeface="Calibri" panose="020F0502020204030204" pitchFamily="34" charset="0"/>
                <a:ea typeface="Calibri" panose="020F0502020204030204" pitchFamily="34" charset="0"/>
              </a:rPr>
              <a:t>sector. </a:t>
            </a:r>
            <a:endParaRPr lang="en-US" sz="1600" dirty="0"/>
          </a:p>
        </p:txBody>
      </p:sp>
      <p:sp>
        <p:nvSpPr>
          <p:cNvPr id="8" name="Rectangle 7">
            <a:extLst>
              <a:ext uri="{FF2B5EF4-FFF2-40B4-BE49-F238E27FC236}">
                <a16:creationId xmlns:a16="http://schemas.microsoft.com/office/drawing/2014/main" id="{7D49B814-582D-DAE3-F6C5-09BB19E13A39}"/>
              </a:ext>
            </a:extLst>
          </p:cNvPr>
          <p:cNvSpPr/>
          <p:nvPr/>
        </p:nvSpPr>
        <p:spPr>
          <a:xfrm>
            <a:off x="190006" y="1892360"/>
            <a:ext cx="4583876" cy="4524315"/>
          </a:xfrm>
          <a:prstGeom prst="rect">
            <a:avLst/>
          </a:prstGeom>
          <a:solidFill>
            <a:srgbClr val="FF890E"/>
          </a:solidFill>
          <a:ln>
            <a:solidFill>
              <a:srgbClr val="FF8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vintage weighing scales">
            <a:extLst>
              <a:ext uri="{FF2B5EF4-FFF2-40B4-BE49-F238E27FC236}">
                <a16:creationId xmlns:a16="http://schemas.microsoft.com/office/drawing/2014/main" id="{0B72B2AF-BDCE-B8A8-0405-922F67346EF0}"/>
              </a:ext>
            </a:extLst>
          </p:cNvPr>
          <p:cNvPicPr>
            <a:picLocks noChangeAspect="1"/>
          </p:cNvPicPr>
          <p:nvPr/>
        </p:nvPicPr>
        <p:blipFill>
          <a:blip r:embed="rId2"/>
          <a:stretch>
            <a:fillRect/>
          </a:stretch>
        </p:blipFill>
        <p:spPr>
          <a:xfrm>
            <a:off x="1155477" y="2097091"/>
            <a:ext cx="2796755" cy="4195133"/>
          </a:xfrm>
          <a:prstGeom prst="rect">
            <a:avLst/>
          </a:prstGeom>
        </p:spPr>
      </p:pic>
    </p:spTree>
    <p:extLst>
      <p:ext uri="{BB962C8B-B14F-4D97-AF65-F5344CB8AC3E}">
        <p14:creationId xmlns:p14="http://schemas.microsoft.com/office/powerpoint/2010/main" val="3419755000"/>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3.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docProps/app.xml><?xml version="1.0" encoding="utf-8"?>
<Properties xmlns="http://schemas.openxmlformats.org/officeDocument/2006/extended-properties" xmlns:vt="http://schemas.openxmlformats.org/officeDocument/2006/docPropsVTypes">
  <Template>AIDS2022_Presentation Template</Template>
  <TotalTime>82</TotalTime>
  <Words>1016</Words>
  <Application>Microsoft Office PowerPoint</Application>
  <PresentationFormat>Widescreen</PresentationFormat>
  <Paragraphs>80</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Lato Black</vt:lpstr>
      <vt:lpstr>Verdana</vt:lpstr>
      <vt:lpstr>Courier New</vt:lpstr>
      <vt:lpstr>Arial</vt:lpstr>
      <vt:lpstr>Lato</vt:lpstr>
      <vt:lpstr>Calibri</vt:lpstr>
      <vt:lpstr>AIDS2022</vt:lpstr>
      <vt:lpstr>Inequalities in the HIV response faced by key populations</vt:lpstr>
      <vt:lpstr>About</vt:lpstr>
      <vt:lpstr>Who are the Key populations?</vt:lpstr>
      <vt:lpstr>Inequality: Legal and Structural</vt:lpstr>
      <vt:lpstr>PowerPoint Presentation</vt:lpstr>
      <vt:lpstr>PowerPoint Presentation</vt:lpstr>
      <vt:lpstr>Inequality: Access to HIV Services</vt:lpstr>
      <vt:lpstr>Inequality: COVID-19 Pandemic</vt:lpstr>
      <vt:lpstr>Inequality: Justice and human rights mechanism</vt:lpstr>
      <vt:lpstr>Inequality: Investments towards KP-led organizations</vt:lpstr>
      <vt:lpstr>Inequality: Investments towards KP-led organizations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MACDONALD, Virginia</dc:creator>
  <cp:lastModifiedBy>Inad Quinones-Rendon</cp:lastModifiedBy>
  <cp:revision>6</cp:revision>
  <dcterms:created xsi:type="dcterms:W3CDTF">2022-07-07T00:22:00Z</dcterms:created>
  <dcterms:modified xsi:type="dcterms:W3CDTF">2022-07-15T08:04:48Z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